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1491"/>
    <a:srgbClr val="02AE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07"/>
    <p:restoredTop sz="94684"/>
  </p:normalViewPr>
  <p:slideViewPr>
    <p:cSldViewPr>
      <p:cViewPr varScale="1">
        <p:scale>
          <a:sx n="114" d="100"/>
          <a:sy n="114" d="100"/>
        </p:scale>
        <p:origin x="696" y="17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3256D8-7C23-2747-927E-99FA5AFF0604}" type="datetimeFigureOut">
              <a:rPr lang="fr-FR" smtClean="0"/>
              <a:t>12/09/2019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053E2F-161F-2940-B947-5EF688325A64}" type="slidenum">
              <a:rPr lang="fr-FR" smtClean="0"/>
              <a:t>‹N°›</a:t>
            </a:fld>
            <a:endParaRPr lang="fr-FR"/>
          </a:p>
        </p:txBody>
      </p:sp>
    </p:spTree>
    <p:extLst>
      <p:ext uri="{BB962C8B-B14F-4D97-AF65-F5344CB8AC3E}">
        <p14:creationId xmlns:p14="http://schemas.microsoft.com/office/powerpoint/2010/main" val="298788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E053E2F-161F-2940-B947-5EF688325A64}" type="slidenum">
              <a:rPr lang="fr-FR" smtClean="0"/>
              <a:t>6</a:t>
            </a:fld>
            <a:endParaRPr lang="fr-FR"/>
          </a:p>
        </p:txBody>
      </p:sp>
    </p:spTree>
    <p:extLst>
      <p:ext uri="{BB962C8B-B14F-4D97-AF65-F5344CB8AC3E}">
        <p14:creationId xmlns:p14="http://schemas.microsoft.com/office/powerpoint/2010/main" val="1805600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Cliquez pour modifier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4AF93171-FE2C-4D77-9FDA-5D08C1E2F3C3}" type="datetimeFigureOut">
              <a:rPr lang="fr-FR" smtClean="0"/>
              <a:t>12/09/2019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71005DD-6CE7-46ED-8F6C-CC0EFA7C38DF}"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AF93171-FE2C-4D77-9FDA-5D08C1E2F3C3}" type="datetimeFigureOut">
              <a:rPr lang="fr-FR" smtClean="0"/>
              <a:t>12/09/2019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71005DD-6CE7-46ED-8F6C-CC0EFA7C38DF}"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AF93171-FE2C-4D77-9FDA-5D08C1E2F3C3}" type="datetimeFigureOut">
              <a:rPr lang="fr-FR" smtClean="0"/>
              <a:t>12/09/2019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71005DD-6CE7-46ED-8F6C-CC0EFA7C38DF}"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AF93171-FE2C-4D77-9FDA-5D08C1E2F3C3}" type="datetimeFigureOut">
              <a:rPr lang="fr-FR" smtClean="0"/>
              <a:t>12/09/2019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71005DD-6CE7-46ED-8F6C-CC0EFA7C38DF}"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4AF93171-FE2C-4D77-9FDA-5D08C1E2F3C3}" type="datetimeFigureOut">
              <a:rPr lang="fr-FR" smtClean="0"/>
              <a:t>12/09/2019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71005DD-6CE7-46ED-8F6C-CC0EFA7C38DF}"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4AF93171-FE2C-4D77-9FDA-5D08C1E2F3C3}" type="datetimeFigureOut">
              <a:rPr lang="fr-FR" smtClean="0"/>
              <a:t>12/09/2019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71005DD-6CE7-46ED-8F6C-CC0EFA7C38DF}"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4AF93171-FE2C-4D77-9FDA-5D08C1E2F3C3}" type="datetimeFigureOut">
              <a:rPr lang="fr-FR" smtClean="0"/>
              <a:t>12/09/2019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71005DD-6CE7-46ED-8F6C-CC0EFA7C38DF}"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4AF93171-FE2C-4D77-9FDA-5D08C1E2F3C3}" type="datetimeFigureOut">
              <a:rPr lang="fr-FR" smtClean="0"/>
              <a:t>12/09/2019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71005DD-6CE7-46ED-8F6C-CC0EFA7C38DF}"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AF93171-FE2C-4D77-9FDA-5D08C1E2F3C3}" type="datetimeFigureOut">
              <a:rPr lang="fr-FR" smtClean="0"/>
              <a:t>12/09/2019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71005DD-6CE7-46ED-8F6C-CC0EFA7C38DF}"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4AF93171-FE2C-4D77-9FDA-5D08C1E2F3C3}" type="datetimeFigureOut">
              <a:rPr lang="fr-FR" smtClean="0"/>
              <a:t>12/09/2019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71005DD-6CE7-46ED-8F6C-CC0EFA7C38DF}"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4AF93171-FE2C-4D77-9FDA-5D08C1E2F3C3}" type="datetimeFigureOut">
              <a:rPr lang="fr-FR" smtClean="0"/>
              <a:t>12/09/2019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71005DD-6CE7-46ED-8F6C-CC0EFA7C38DF}"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F93171-FE2C-4D77-9FDA-5D08C1E2F3C3}" type="datetimeFigureOut">
              <a:rPr lang="fr-FR" smtClean="0"/>
              <a:t>12/09/2019</a:t>
            </a:fld>
            <a:endParaRPr lang="fr-F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1005DD-6CE7-46ED-8F6C-CC0EFA7C38DF}"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3791744" y="2996953"/>
            <a:ext cx="7772400" cy="1470025"/>
          </a:xfrm>
        </p:spPr>
        <p:txBody>
          <a:bodyPr>
            <a:normAutofit/>
          </a:bodyPr>
          <a:lstStyle/>
          <a:p>
            <a:r>
              <a:rPr lang="fr-FR" sz="3600" dirty="0">
                <a:solidFill>
                  <a:schemeClr val="bg1"/>
                </a:solidFill>
              </a:rPr>
              <a:t>BOIRE DE L’EAU NATURELLE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6000" b="1" dirty="0">
                <a:solidFill>
                  <a:srgbClr val="C71491"/>
                </a:solidFill>
              </a:rPr>
              <a:t>La science dit…</a:t>
            </a:r>
          </a:p>
        </p:txBody>
      </p:sp>
      <p:sp>
        <p:nvSpPr>
          <p:cNvPr id="3" name="Espace réservé du contenu 2"/>
          <p:cNvSpPr>
            <a:spLocks noGrp="1"/>
          </p:cNvSpPr>
          <p:nvPr>
            <p:ph idx="1"/>
          </p:nvPr>
        </p:nvSpPr>
        <p:spPr>
          <a:xfrm>
            <a:off x="5159896" y="1340769"/>
            <a:ext cx="3826768" cy="4525963"/>
          </a:xfrm>
        </p:spPr>
        <p:txBody>
          <a:bodyPr/>
          <a:lstStyle/>
          <a:p>
            <a:pPr marL="0" indent="0" algn="ctr">
              <a:buNone/>
            </a:pPr>
            <a:r>
              <a:rPr lang="fr-FR" b="1" dirty="0">
                <a:solidFill>
                  <a:schemeClr val="accent1">
                    <a:lumMod val="50000"/>
                  </a:schemeClr>
                </a:solidFill>
              </a:rPr>
              <a:t>Avec 3% de déshydratation, on observe de fortes migraines, des altérations de la dextérité et une désorientation </a:t>
            </a:r>
            <a:r>
              <a:rPr lang="fr-FR" b="1" dirty="0" err="1">
                <a:solidFill>
                  <a:schemeClr val="accent1">
                    <a:lumMod val="50000"/>
                  </a:schemeClr>
                </a:solidFill>
              </a:rPr>
              <a:t>spacio-temporelle</a:t>
            </a:r>
            <a:r>
              <a:rPr lang="fr-FR" b="1" dirty="0">
                <a:solidFill>
                  <a:schemeClr val="accent1">
                    <a:lumMod val="50000"/>
                  </a:schemeClr>
                </a:solidFill>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6000" b="1" dirty="0">
                <a:solidFill>
                  <a:srgbClr val="C71491"/>
                </a:solidFill>
              </a:rPr>
              <a:t>La science dit…</a:t>
            </a:r>
          </a:p>
        </p:txBody>
      </p:sp>
      <p:sp>
        <p:nvSpPr>
          <p:cNvPr id="3" name="Espace réservé du contenu 2"/>
          <p:cNvSpPr>
            <a:spLocks noGrp="1"/>
          </p:cNvSpPr>
          <p:nvPr>
            <p:ph idx="1"/>
          </p:nvPr>
        </p:nvSpPr>
        <p:spPr>
          <a:xfrm>
            <a:off x="5159896" y="1628801"/>
            <a:ext cx="3826768" cy="4065315"/>
          </a:xfrm>
        </p:spPr>
        <p:txBody>
          <a:bodyPr/>
          <a:lstStyle/>
          <a:p>
            <a:pPr marL="0" indent="0" algn="ctr">
              <a:buNone/>
            </a:pPr>
            <a:r>
              <a:rPr lang="fr-FR" b="1" dirty="0">
                <a:solidFill>
                  <a:schemeClr val="accent1">
                    <a:lumMod val="50000"/>
                  </a:schemeClr>
                </a:solidFill>
              </a:rPr>
              <a:t>La déshydratation provoque une chute de la capacité de concentration de 15% et la mémoire à court terme diminue de 10%.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151784" y="548680"/>
            <a:ext cx="5915000" cy="1143000"/>
          </a:xfrm>
          <a:effectLst>
            <a:outerShdw blurRad="50800" dist="38100" dir="2700000" algn="tl" rotWithShape="0">
              <a:prstClr val="black">
                <a:alpha val="40000"/>
              </a:prstClr>
            </a:outerShdw>
          </a:effectLst>
        </p:spPr>
        <p:txBody>
          <a:bodyPr>
            <a:noAutofit/>
          </a:bodyPr>
          <a:lstStyle/>
          <a:p>
            <a:pPr algn="r"/>
            <a:r>
              <a:rPr lang="fr-FR" sz="3600" b="1" dirty="0">
                <a:solidFill>
                  <a:srgbClr val="02AEF1"/>
                </a:solidFill>
              </a:rPr>
              <a:t>BÉNÉFICES DE PRATIQUER L’HABITUDE DE BOIRE DE L’EAU NATURELLE.</a:t>
            </a:r>
          </a:p>
        </p:txBody>
      </p:sp>
      <p:sp>
        <p:nvSpPr>
          <p:cNvPr id="3" name="Espace réservé du contenu 2"/>
          <p:cNvSpPr>
            <a:spLocks noGrp="1"/>
          </p:cNvSpPr>
          <p:nvPr>
            <p:ph idx="1"/>
          </p:nvPr>
        </p:nvSpPr>
        <p:spPr>
          <a:xfrm>
            <a:off x="4304928" y="1916833"/>
            <a:ext cx="5608712" cy="4525963"/>
          </a:xfrm>
        </p:spPr>
        <p:txBody>
          <a:bodyPr/>
          <a:lstStyle/>
          <a:p>
            <a:pPr marL="0" indent="0" algn="r">
              <a:buNone/>
            </a:pPr>
            <a:r>
              <a:rPr lang="fr-FR" sz="8800" b="1" dirty="0">
                <a:solidFill>
                  <a:schemeClr val="accent1">
                    <a:lumMod val="75000"/>
                  </a:schemeClr>
                </a:solidFill>
              </a:rPr>
              <a:t>2. </a:t>
            </a:r>
            <a:r>
              <a:rPr lang="fr-FR" sz="6000" b="1" dirty="0">
                <a:solidFill>
                  <a:schemeClr val="accent1">
                    <a:lumMod val="75000"/>
                  </a:schemeClr>
                </a:solidFill>
              </a:rPr>
              <a:t>Aide à prévenir la constipation.</a:t>
            </a:r>
            <a:endParaRPr lang="fr-FR" b="1" dirty="0">
              <a:solidFill>
                <a:schemeClr val="accent1">
                  <a:lumMod val="75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6000" b="1" dirty="0">
                <a:solidFill>
                  <a:srgbClr val="C71491"/>
                </a:solidFill>
              </a:rPr>
              <a:t>La science dit…</a:t>
            </a:r>
          </a:p>
        </p:txBody>
      </p:sp>
      <p:sp>
        <p:nvSpPr>
          <p:cNvPr id="3" name="Espace réservé du contenu 2"/>
          <p:cNvSpPr>
            <a:spLocks noGrp="1"/>
          </p:cNvSpPr>
          <p:nvPr>
            <p:ph idx="1"/>
          </p:nvPr>
        </p:nvSpPr>
        <p:spPr>
          <a:xfrm>
            <a:off x="5231904" y="1628801"/>
            <a:ext cx="3826768" cy="4065315"/>
          </a:xfrm>
        </p:spPr>
        <p:txBody>
          <a:bodyPr/>
          <a:lstStyle/>
          <a:p>
            <a:pPr marL="0" indent="0" algn="ctr">
              <a:buNone/>
            </a:pPr>
            <a:r>
              <a:rPr lang="fr-FR" b="1" dirty="0">
                <a:solidFill>
                  <a:schemeClr val="accent1">
                    <a:lumMod val="50000"/>
                  </a:schemeClr>
                </a:solidFill>
              </a:rPr>
              <a:t>Prendre de l’eau en quantité correcte aide à mobiliser les selles du colon, à ramollir la texture et à faciliter son excrétion.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6000" b="1" dirty="0">
                <a:solidFill>
                  <a:srgbClr val="C71491"/>
                </a:solidFill>
              </a:rPr>
              <a:t>La science dit…</a:t>
            </a:r>
          </a:p>
        </p:txBody>
      </p:sp>
      <p:sp>
        <p:nvSpPr>
          <p:cNvPr id="3" name="Espace réservé du contenu 2"/>
          <p:cNvSpPr>
            <a:spLocks noGrp="1"/>
          </p:cNvSpPr>
          <p:nvPr>
            <p:ph idx="1"/>
          </p:nvPr>
        </p:nvSpPr>
        <p:spPr>
          <a:xfrm>
            <a:off x="4046323" y="1417639"/>
            <a:ext cx="6131024" cy="4641379"/>
          </a:xfrm>
        </p:spPr>
        <p:txBody>
          <a:bodyPr>
            <a:normAutofit/>
          </a:bodyPr>
          <a:lstStyle/>
          <a:p>
            <a:pPr marL="0" indent="0" algn="ctr">
              <a:buNone/>
            </a:pPr>
            <a:r>
              <a:rPr lang="fr-FR" sz="2800" b="1" dirty="0">
                <a:solidFill>
                  <a:schemeClr val="accent1">
                    <a:lumMod val="50000"/>
                  </a:schemeClr>
                </a:solidFill>
              </a:rPr>
              <a:t>Le manque de liquide peut être le principal facteur de constipation, très fréquent chez les personnes âgées et dont le traitement, outre l'augmentation de l'apport en fibres alimentaires, comprend une consommation plus importante de liquides stimulant physiquement le péristaltisme.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981200" y="446915"/>
            <a:ext cx="5987008" cy="1143000"/>
          </a:xfrm>
        </p:spPr>
        <p:txBody>
          <a:bodyPr>
            <a:noAutofit/>
          </a:bodyPr>
          <a:lstStyle/>
          <a:p>
            <a:pPr algn="l"/>
            <a:r>
              <a:rPr lang="fr-FR" sz="3600" b="1" dirty="0">
                <a:solidFill>
                  <a:schemeClr val="bg1"/>
                </a:solidFill>
              </a:rPr>
              <a:t>BÉNÉFICES DE PRATIQUER L’HABITUDE DE BOIRE DE L’EAU NATURELLE.</a:t>
            </a:r>
          </a:p>
        </p:txBody>
      </p:sp>
      <p:sp>
        <p:nvSpPr>
          <p:cNvPr id="3" name="Espace réservé du contenu 2"/>
          <p:cNvSpPr>
            <a:spLocks noGrp="1"/>
          </p:cNvSpPr>
          <p:nvPr>
            <p:ph idx="1"/>
          </p:nvPr>
        </p:nvSpPr>
        <p:spPr>
          <a:xfrm>
            <a:off x="1981200" y="1589916"/>
            <a:ext cx="5122912" cy="4525963"/>
          </a:xfrm>
          <a:effectLst>
            <a:glow rad="101600">
              <a:schemeClr val="accent1">
                <a:satMod val="175000"/>
                <a:alpha val="40000"/>
              </a:schemeClr>
            </a:glow>
          </a:effectLst>
        </p:spPr>
        <p:txBody>
          <a:bodyPr/>
          <a:lstStyle/>
          <a:p>
            <a:pPr marL="0" indent="0">
              <a:buNone/>
            </a:pPr>
            <a:r>
              <a:rPr lang="fr-FR" sz="8800" b="1" dirty="0">
                <a:solidFill>
                  <a:schemeClr val="accent1">
                    <a:lumMod val="50000"/>
                  </a:schemeClr>
                </a:solidFill>
              </a:rPr>
              <a:t>3. </a:t>
            </a:r>
            <a:r>
              <a:rPr lang="fr-FR" sz="6000" dirty="0">
                <a:solidFill>
                  <a:schemeClr val="accent1">
                    <a:lumMod val="50000"/>
                  </a:schemeClr>
                </a:solidFill>
              </a:rPr>
              <a:t>Aide à réguler la température corporelle.</a:t>
            </a:r>
            <a:endParaRPr lang="fr-FR" dirty="0">
              <a:solidFill>
                <a:schemeClr val="accent1">
                  <a:lumMod val="50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6000" b="1" dirty="0">
                <a:solidFill>
                  <a:srgbClr val="C71491"/>
                </a:solidFill>
              </a:rPr>
              <a:t>La science dit…</a:t>
            </a:r>
          </a:p>
        </p:txBody>
      </p:sp>
      <p:sp>
        <p:nvSpPr>
          <p:cNvPr id="3" name="Espace réservé du contenu 2"/>
          <p:cNvSpPr>
            <a:spLocks noGrp="1"/>
          </p:cNvSpPr>
          <p:nvPr>
            <p:ph idx="1"/>
          </p:nvPr>
        </p:nvSpPr>
        <p:spPr>
          <a:xfrm>
            <a:off x="5303912" y="1484785"/>
            <a:ext cx="3826768" cy="4641379"/>
          </a:xfrm>
        </p:spPr>
        <p:txBody>
          <a:bodyPr>
            <a:normAutofit/>
          </a:bodyPr>
          <a:lstStyle/>
          <a:p>
            <a:pPr marL="0" indent="0" algn="ctr">
              <a:buNone/>
            </a:pPr>
            <a:r>
              <a:rPr lang="fr-FR" sz="4000" b="1" dirty="0">
                <a:solidFill>
                  <a:schemeClr val="accent1">
                    <a:lumMod val="50000"/>
                  </a:schemeClr>
                </a:solidFill>
              </a:rPr>
              <a:t>L’eau aide à dissiper l’excès de chaleur, en évitant les variations de température.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847528" y="404664"/>
            <a:ext cx="5256584" cy="1143000"/>
          </a:xfrm>
        </p:spPr>
        <p:txBody>
          <a:bodyPr>
            <a:noAutofit/>
          </a:bodyPr>
          <a:lstStyle/>
          <a:p>
            <a:pPr algn="l"/>
            <a:r>
              <a:rPr lang="fr-FR" sz="3600" b="1" dirty="0">
                <a:solidFill>
                  <a:srgbClr val="02AEF1"/>
                </a:solidFill>
              </a:rPr>
              <a:t>BÉNÉFICES DE PRATIQUER L’HABITUDE DE BOIRE DE L’EAU NATURELLE.</a:t>
            </a:r>
          </a:p>
        </p:txBody>
      </p:sp>
      <p:sp>
        <p:nvSpPr>
          <p:cNvPr id="3" name="Espace réservé du contenu 2"/>
          <p:cNvSpPr>
            <a:spLocks noGrp="1"/>
          </p:cNvSpPr>
          <p:nvPr>
            <p:ph idx="1"/>
          </p:nvPr>
        </p:nvSpPr>
        <p:spPr>
          <a:xfrm>
            <a:off x="1847528" y="1772817"/>
            <a:ext cx="4762872" cy="4525963"/>
          </a:xfrm>
        </p:spPr>
        <p:txBody>
          <a:bodyPr/>
          <a:lstStyle/>
          <a:p>
            <a:pPr marL="0" indent="0">
              <a:buNone/>
            </a:pPr>
            <a:r>
              <a:rPr lang="fr-FR" sz="8800" b="1" dirty="0">
                <a:solidFill>
                  <a:schemeClr val="accent1">
                    <a:lumMod val="75000"/>
                  </a:schemeClr>
                </a:solidFill>
              </a:rPr>
              <a:t>4. </a:t>
            </a:r>
            <a:r>
              <a:rPr lang="fr-FR" sz="6000" dirty="0">
                <a:solidFill>
                  <a:schemeClr val="accent1">
                    <a:lumMod val="75000"/>
                  </a:schemeClr>
                </a:solidFill>
              </a:rPr>
              <a:t>Aide à prévenir les calculs rénaux.</a:t>
            </a:r>
            <a:endParaRPr lang="fr-FR" dirty="0">
              <a:solidFill>
                <a:schemeClr val="accent1">
                  <a:lumMod val="75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6000" b="1" dirty="0">
                <a:solidFill>
                  <a:srgbClr val="C71491"/>
                </a:solidFill>
              </a:rPr>
              <a:t>La science dit…</a:t>
            </a:r>
          </a:p>
        </p:txBody>
      </p:sp>
      <p:sp>
        <p:nvSpPr>
          <p:cNvPr id="3" name="Espace réservé du contenu 2"/>
          <p:cNvSpPr>
            <a:spLocks noGrp="1"/>
          </p:cNvSpPr>
          <p:nvPr>
            <p:ph idx="1"/>
          </p:nvPr>
        </p:nvSpPr>
        <p:spPr>
          <a:xfrm>
            <a:off x="5519936" y="1362077"/>
            <a:ext cx="3826768" cy="4641379"/>
          </a:xfrm>
        </p:spPr>
        <p:txBody>
          <a:bodyPr>
            <a:normAutofit/>
          </a:bodyPr>
          <a:lstStyle/>
          <a:p>
            <a:pPr marL="0" indent="0" algn="ctr">
              <a:buNone/>
            </a:pPr>
            <a:r>
              <a:rPr lang="fr-FR" b="1" dirty="0">
                <a:solidFill>
                  <a:schemeClr val="accent1">
                    <a:lumMod val="50000"/>
                  </a:schemeClr>
                </a:solidFill>
              </a:rPr>
              <a:t>L’ingestion régulière d’un minimum de 2 litres d’eau chaque jour aide à prévenir la formation de calculs rénaux, spécialement les calculs de calcium.</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791744" y="446915"/>
            <a:ext cx="6347048" cy="1143000"/>
          </a:xfrm>
          <a:effectLst>
            <a:outerShdw blurRad="50800" dist="38100" dir="2700000" algn="tl" rotWithShape="0">
              <a:prstClr val="black">
                <a:alpha val="40000"/>
              </a:prstClr>
            </a:outerShdw>
          </a:effectLst>
        </p:spPr>
        <p:txBody>
          <a:bodyPr>
            <a:noAutofit/>
          </a:bodyPr>
          <a:lstStyle/>
          <a:p>
            <a:pPr algn="r"/>
            <a:r>
              <a:rPr lang="fr-FR" sz="3600" b="1" dirty="0">
                <a:solidFill>
                  <a:srgbClr val="02AEF1"/>
                </a:solidFill>
              </a:rPr>
              <a:t>BÉNÉFICES DE PRATIQUER L’HABITUDE DE BOIRE DE L’EAU NATURELLE.</a:t>
            </a:r>
          </a:p>
        </p:txBody>
      </p:sp>
      <p:sp>
        <p:nvSpPr>
          <p:cNvPr id="3" name="Espace réservé du contenu 2"/>
          <p:cNvSpPr>
            <a:spLocks noGrp="1"/>
          </p:cNvSpPr>
          <p:nvPr>
            <p:ph idx="1"/>
          </p:nvPr>
        </p:nvSpPr>
        <p:spPr>
          <a:xfrm>
            <a:off x="3647728" y="1605692"/>
            <a:ext cx="6491064" cy="4525963"/>
          </a:xfrm>
          <a:effectLst>
            <a:glow rad="63500">
              <a:schemeClr val="bg1">
                <a:alpha val="21000"/>
              </a:schemeClr>
            </a:glow>
            <a:outerShdw blurRad="50800" dist="38100" dir="2700000" algn="tl" rotWithShape="0">
              <a:prstClr val="black">
                <a:alpha val="40000"/>
              </a:prstClr>
            </a:outerShdw>
          </a:effectLst>
        </p:spPr>
        <p:txBody>
          <a:bodyPr>
            <a:normAutofit/>
          </a:bodyPr>
          <a:lstStyle/>
          <a:p>
            <a:pPr marL="0" indent="0" algn="r">
              <a:buNone/>
            </a:pPr>
            <a:r>
              <a:rPr lang="fr-FR" sz="6600" b="1" dirty="0">
                <a:solidFill>
                  <a:schemeClr val="bg1"/>
                </a:solidFill>
              </a:rPr>
              <a:t>5. </a:t>
            </a:r>
            <a:r>
              <a:rPr lang="fr-FR" sz="4400" b="1" dirty="0">
                <a:solidFill>
                  <a:schemeClr val="bg1"/>
                </a:solidFill>
              </a:rPr>
              <a:t>AIDE À AVOIR UNE MEILLEURE ÉLASTICITÉ MUSCULAIRE ET MOINS D’USURE DES ARTICULATIONS.</a:t>
            </a:r>
            <a:endParaRPr lang="fr-FR" sz="2000" b="1"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935760" y="274638"/>
            <a:ext cx="6275040" cy="1143000"/>
          </a:xfrm>
        </p:spPr>
        <p:txBody>
          <a:bodyPr>
            <a:noAutofit/>
          </a:bodyPr>
          <a:lstStyle/>
          <a:p>
            <a:r>
              <a:rPr lang="fr-FR" sz="3600" b="1" dirty="0">
                <a:solidFill>
                  <a:srgbClr val="02AEF1"/>
                </a:solidFill>
              </a:rPr>
              <a:t>QU’EST-CE QUE L’HABITUDE DE BOIRE DE L’EAU NATURELLE ?</a:t>
            </a:r>
          </a:p>
        </p:txBody>
      </p:sp>
      <p:sp>
        <p:nvSpPr>
          <p:cNvPr id="3" name="Espace réservé du contenu 2"/>
          <p:cNvSpPr>
            <a:spLocks noGrp="1"/>
          </p:cNvSpPr>
          <p:nvPr>
            <p:ph idx="1"/>
          </p:nvPr>
        </p:nvSpPr>
        <p:spPr>
          <a:xfrm>
            <a:off x="3935760" y="1600201"/>
            <a:ext cx="6275040" cy="4525963"/>
          </a:xfrm>
        </p:spPr>
        <p:txBody>
          <a:bodyPr>
            <a:normAutofit/>
          </a:bodyPr>
          <a:lstStyle/>
          <a:p>
            <a:pPr marL="0" indent="0" algn="r">
              <a:buNone/>
            </a:pPr>
            <a:r>
              <a:rPr lang="fr-FR" sz="3600" dirty="0">
                <a:solidFill>
                  <a:schemeClr val="accent1">
                    <a:lumMod val="75000"/>
                  </a:schemeClr>
                </a:solidFill>
                <a:effectLst>
                  <a:glow rad="190500">
                    <a:schemeClr val="bg1"/>
                  </a:glow>
                </a:effectLst>
              </a:rPr>
              <a:t>C'est la consommation adéquate d'eau en fonction des besoins minimums de chaque individu qui dépend du régime alimentaire, de l'environnement et du niveau d'activité de la personne.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6000" b="1" dirty="0">
                <a:solidFill>
                  <a:srgbClr val="C71491"/>
                </a:solidFill>
              </a:rPr>
              <a:t>La science dit…</a:t>
            </a:r>
          </a:p>
        </p:txBody>
      </p:sp>
      <p:sp>
        <p:nvSpPr>
          <p:cNvPr id="3" name="Espace réservé du contenu 2"/>
          <p:cNvSpPr>
            <a:spLocks noGrp="1"/>
          </p:cNvSpPr>
          <p:nvPr>
            <p:ph idx="1"/>
          </p:nvPr>
        </p:nvSpPr>
        <p:spPr>
          <a:xfrm>
            <a:off x="5375920" y="1484785"/>
            <a:ext cx="3826768" cy="4641379"/>
          </a:xfrm>
        </p:spPr>
        <p:txBody>
          <a:bodyPr>
            <a:normAutofit/>
          </a:bodyPr>
          <a:lstStyle/>
          <a:p>
            <a:pPr marL="0" indent="0" algn="ctr">
              <a:buNone/>
            </a:pPr>
            <a:r>
              <a:rPr lang="fr-FR" b="1" dirty="0">
                <a:solidFill>
                  <a:schemeClr val="accent1">
                    <a:lumMod val="50000"/>
                  </a:schemeClr>
                </a:solidFill>
              </a:rPr>
              <a:t>Le muscle est composé à 79% d'eau, donc plus la consommation d'eau est élevée, plus le tonus musculaire est important.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6000" b="1" dirty="0">
                <a:solidFill>
                  <a:srgbClr val="C71491"/>
                </a:solidFill>
              </a:rPr>
              <a:t>La science dit…</a:t>
            </a:r>
          </a:p>
        </p:txBody>
      </p:sp>
      <p:sp>
        <p:nvSpPr>
          <p:cNvPr id="3" name="Espace réservé du contenu 2"/>
          <p:cNvSpPr>
            <a:spLocks noGrp="1"/>
          </p:cNvSpPr>
          <p:nvPr>
            <p:ph idx="1"/>
          </p:nvPr>
        </p:nvSpPr>
        <p:spPr>
          <a:xfrm>
            <a:off x="5375920" y="1916833"/>
            <a:ext cx="3960440" cy="4641379"/>
          </a:xfrm>
        </p:spPr>
        <p:txBody>
          <a:bodyPr>
            <a:normAutofit/>
          </a:bodyPr>
          <a:lstStyle/>
          <a:p>
            <a:pPr marL="0" indent="0" algn="ctr">
              <a:buNone/>
            </a:pPr>
            <a:r>
              <a:rPr lang="fr-FR" sz="3600" b="1" dirty="0">
                <a:solidFill>
                  <a:schemeClr val="accent1">
                    <a:lumMod val="50000"/>
                  </a:schemeClr>
                </a:solidFill>
              </a:rPr>
              <a:t>Elle aide aussi à maintenir les articulations hydratées ce qui diminue leur usure.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990800" y="692696"/>
            <a:ext cx="5112568" cy="1143000"/>
          </a:xfrm>
        </p:spPr>
        <p:txBody>
          <a:bodyPr>
            <a:noAutofit/>
          </a:bodyPr>
          <a:lstStyle/>
          <a:p>
            <a:pPr algn="l"/>
            <a:r>
              <a:rPr lang="fr-FR" sz="3600" b="1" dirty="0">
                <a:solidFill>
                  <a:srgbClr val="02AEF1"/>
                </a:solidFill>
              </a:rPr>
              <a:t>COMMENT PEUT-ON DÉVELOPPER L’HABITUDE DE BOIRE DE L’EAU NATURELLE ?</a:t>
            </a:r>
          </a:p>
        </p:txBody>
      </p:sp>
      <p:sp>
        <p:nvSpPr>
          <p:cNvPr id="3" name="Espace réservé du contenu 2"/>
          <p:cNvSpPr>
            <a:spLocks noGrp="1"/>
          </p:cNvSpPr>
          <p:nvPr>
            <p:ph idx="1"/>
          </p:nvPr>
        </p:nvSpPr>
        <p:spPr>
          <a:xfrm>
            <a:off x="1967856" y="2636913"/>
            <a:ext cx="4272160" cy="2841179"/>
          </a:xfrm>
        </p:spPr>
        <p:txBody>
          <a:bodyPr>
            <a:normAutofit lnSpcReduction="10000"/>
          </a:bodyPr>
          <a:lstStyle/>
          <a:p>
            <a:pPr marL="0" indent="0">
              <a:buNone/>
            </a:pPr>
            <a:r>
              <a:rPr lang="fr-FR" sz="4000" b="1" dirty="0">
                <a:solidFill>
                  <a:schemeClr val="accent1">
                    <a:lumMod val="50000"/>
                  </a:schemeClr>
                </a:solidFill>
              </a:rPr>
              <a:t>Présentation de quelques activités à réaliser pour développer cette habitude.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775520" y="116632"/>
            <a:ext cx="8686800" cy="1143000"/>
          </a:xfrm>
          <a:ln>
            <a:noFill/>
          </a:ln>
          <a:effectLst/>
        </p:spPr>
        <p:txBody>
          <a:bodyPr>
            <a:noAutofit/>
          </a:bodyPr>
          <a:lstStyle/>
          <a:p>
            <a:pPr algn="r"/>
            <a:r>
              <a:rPr lang="fr-FR" sz="3600" b="1" dirty="0">
                <a:solidFill>
                  <a:srgbClr val="02AEF1"/>
                </a:solidFill>
                <a:effectLst>
                  <a:glow rad="63500">
                    <a:schemeClr val="bg1">
                      <a:alpha val="40000"/>
                    </a:schemeClr>
                  </a:glow>
                </a:effectLst>
              </a:rPr>
              <a:t>COMMENT PEUT-ON DÉVELOPPER L’HABITUDE DE BOIRE DE L’EAU NATURELLE ?</a:t>
            </a:r>
          </a:p>
        </p:txBody>
      </p:sp>
      <p:sp>
        <p:nvSpPr>
          <p:cNvPr id="3" name="Espace réservé du contenu 2"/>
          <p:cNvSpPr>
            <a:spLocks noGrp="1"/>
          </p:cNvSpPr>
          <p:nvPr>
            <p:ph idx="1"/>
          </p:nvPr>
        </p:nvSpPr>
        <p:spPr>
          <a:xfrm>
            <a:off x="5339408" y="1700808"/>
            <a:ext cx="5122912" cy="2592288"/>
          </a:xfrm>
        </p:spPr>
        <p:txBody>
          <a:bodyPr>
            <a:normAutofit lnSpcReduction="10000"/>
          </a:bodyPr>
          <a:lstStyle/>
          <a:p>
            <a:pPr marL="0" indent="0" algn="r">
              <a:buNone/>
            </a:pPr>
            <a:r>
              <a:rPr lang="fr-FR" sz="4400" b="1" dirty="0">
                <a:solidFill>
                  <a:srgbClr val="0070C0"/>
                </a:solidFill>
              </a:rPr>
              <a:t>Ne pas attendre d’avoir soif pour boire de l’eau naturelle.</a:t>
            </a:r>
          </a:p>
        </p:txBody>
      </p:sp>
      <p:sp>
        <p:nvSpPr>
          <p:cNvPr id="4" name="Espace réservé du contenu 2"/>
          <p:cNvSpPr txBox="1">
            <a:spLocks/>
          </p:cNvSpPr>
          <p:nvPr/>
        </p:nvSpPr>
        <p:spPr>
          <a:xfrm>
            <a:off x="4439816" y="4653136"/>
            <a:ext cx="7272808" cy="648072"/>
          </a:xfrm>
          <a:prstGeom prst="rect">
            <a:avLst/>
          </a:prstGeom>
        </p:spPr>
        <p:txBody>
          <a:bodyPr vert="horz" lIns="91440" tIns="45720" rIns="91440" bIns="45720" rtlCol="0">
            <a:normAutofit/>
          </a:bodyPr>
          <a:lstStyle/>
          <a:p>
            <a:pPr>
              <a:spcBef>
                <a:spcPct val="20000"/>
              </a:spcBef>
              <a:defRPr/>
            </a:pPr>
            <a:r>
              <a:rPr lang="fr-FR" sz="3200" dirty="0">
                <a:solidFill>
                  <a:schemeClr val="accent1">
                    <a:lumMod val="50000"/>
                  </a:schemeClr>
                </a:solidFill>
              </a:rPr>
              <a:t>Si tu as soif, tu es déjà déshydraté.</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6000" b="1" dirty="0">
                <a:solidFill>
                  <a:srgbClr val="C71491"/>
                </a:solidFill>
              </a:rPr>
              <a:t>La science dit…</a:t>
            </a:r>
          </a:p>
        </p:txBody>
      </p:sp>
      <p:sp>
        <p:nvSpPr>
          <p:cNvPr id="3" name="Espace réservé du contenu 2"/>
          <p:cNvSpPr>
            <a:spLocks noGrp="1"/>
          </p:cNvSpPr>
          <p:nvPr>
            <p:ph idx="1"/>
          </p:nvPr>
        </p:nvSpPr>
        <p:spPr>
          <a:xfrm>
            <a:off x="5015880" y="1628801"/>
            <a:ext cx="4896544" cy="4641379"/>
          </a:xfrm>
        </p:spPr>
        <p:txBody>
          <a:bodyPr>
            <a:normAutofit/>
          </a:bodyPr>
          <a:lstStyle/>
          <a:p>
            <a:pPr marL="0" indent="0" algn="ctr">
              <a:buNone/>
            </a:pPr>
            <a:r>
              <a:rPr lang="fr-FR" b="1" dirty="0">
                <a:solidFill>
                  <a:schemeClr val="accent1">
                    <a:lumMod val="50000"/>
                  </a:schemeClr>
                </a:solidFill>
              </a:rPr>
              <a:t>La déshydratation provoque une diminution du volume du plasma, une augmentation de la concentration du sang et de l’urine, tous ces indicateurs stimulent la soif.</a:t>
            </a:r>
          </a:p>
        </p:txBody>
      </p:sp>
    </p:spTree>
    <p:extLst>
      <p:ext uri="{BB962C8B-B14F-4D97-AF65-F5344CB8AC3E}">
        <p14:creationId xmlns:p14="http://schemas.microsoft.com/office/powerpoint/2010/main" val="12978691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6000" b="1" dirty="0">
                <a:solidFill>
                  <a:srgbClr val="C71491"/>
                </a:solidFill>
              </a:rPr>
              <a:t>La science dit…</a:t>
            </a:r>
          </a:p>
        </p:txBody>
      </p:sp>
      <p:sp>
        <p:nvSpPr>
          <p:cNvPr id="3" name="Espace réservé du contenu 2"/>
          <p:cNvSpPr>
            <a:spLocks noGrp="1"/>
          </p:cNvSpPr>
          <p:nvPr>
            <p:ph idx="1"/>
          </p:nvPr>
        </p:nvSpPr>
        <p:spPr>
          <a:xfrm>
            <a:off x="4727848" y="846139"/>
            <a:ext cx="5184576" cy="4641379"/>
          </a:xfrm>
        </p:spPr>
        <p:txBody>
          <a:bodyPr>
            <a:normAutofit/>
          </a:bodyPr>
          <a:lstStyle/>
          <a:p>
            <a:pPr marL="0" indent="0" algn="ctr">
              <a:buNone/>
            </a:pPr>
            <a:endParaRPr lang="fr-FR" sz="2800" b="1" dirty="0">
              <a:solidFill>
                <a:schemeClr val="accent1">
                  <a:lumMod val="50000"/>
                </a:schemeClr>
              </a:solidFill>
            </a:endParaRPr>
          </a:p>
          <a:p>
            <a:pPr marL="0" indent="0" algn="ctr">
              <a:buNone/>
            </a:pPr>
            <a:r>
              <a:rPr lang="fr-FR" sz="3600" b="1" dirty="0">
                <a:solidFill>
                  <a:schemeClr val="accent1">
                    <a:lumMod val="50000"/>
                  </a:schemeClr>
                </a:solidFill>
              </a:rPr>
              <a:t>Il y a des études qui montre que la soif est un mauvais indicateur de l’état de déshydratation aigu et est aussi une réponse tardive à la déshydratation</a:t>
            </a:r>
            <a:r>
              <a:rPr lang="fr-FR" sz="2800" b="1" dirty="0">
                <a:solidFill>
                  <a:schemeClr val="accent1">
                    <a:lumMod val="50000"/>
                  </a:schemeClr>
                </a:solidFill>
              </a:rPr>
              <a:t>.</a:t>
            </a:r>
          </a:p>
        </p:txBody>
      </p:sp>
    </p:spTree>
    <p:extLst>
      <p:ext uri="{BB962C8B-B14F-4D97-AF65-F5344CB8AC3E}">
        <p14:creationId xmlns:p14="http://schemas.microsoft.com/office/powerpoint/2010/main" val="23826857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919536" y="260648"/>
            <a:ext cx="5698976" cy="1143000"/>
          </a:xfrm>
        </p:spPr>
        <p:txBody>
          <a:bodyPr>
            <a:noAutofit/>
          </a:bodyPr>
          <a:lstStyle/>
          <a:p>
            <a:pPr algn="l"/>
            <a:r>
              <a:rPr lang="fr-FR" sz="3200" b="1" dirty="0">
                <a:solidFill>
                  <a:srgbClr val="02AEF1"/>
                </a:solidFill>
              </a:rPr>
              <a:t>COMMENT PEUT-ON DÉVELOPPER L’HABITUDE DE BOIRE DE L’EAU NATURELLE ?</a:t>
            </a:r>
          </a:p>
        </p:txBody>
      </p:sp>
      <p:sp>
        <p:nvSpPr>
          <p:cNvPr id="3" name="Espace réservé du contenu 2"/>
          <p:cNvSpPr>
            <a:spLocks noGrp="1"/>
          </p:cNvSpPr>
          <p:nvPr>
            <p:ph idx="1"/>
          </p:nvPr>
        </p:nvSpPr>
        <p:spPr>
          <a:xfrm>
            <a:off x="1919536" y="1772816"/>
            <a:ext cx="4032448" cy="2664296"/>
          </a:xfrm>
        </p:spPr>
        <p:txBody>
          <a:bodyPr>
            <a:normAutofit/>
          </a:bodyPr>
          <a:lstStyle/>
          <a:p>
            <a:pPr marL="0" indent="0">
              <a:buNone/>
            </a:pPr>
            <a:r>
              <a:rPr lang="fr-FR" sz="4000" b="1" dirty="0">
                <a:solidFill>
                  <a:schemeClr val="accent1">
                    <a:lumMod val="50000"/>
                  </a:schemeClr>
                </a:solidFill>
                <a:effectLst>
                  <a:outerShdw blurRad="38100" dist="38100" dir="2700000" algn="tl">
                    <a:srgbClr val="000000">
                      <a:alpha val="43137"/>
                    </a:srgbClr>
                  </a:outerShdw>
                </a:effectLst>
              </a:rPr>
              <a:t>Boire deux verres d’eau naturelle avant chaque repas.</a:t>
            </a:r>
          </a:p>
        </p:txBody>
      </p:sp>
      <p:sp>
        <p:nvSpPr>
          <p:cNvPr id="4" name="Espace réservé du contenu 2"/>
          <p:cNvSpPr txBox="1">
            <a:spLocks/>
          </p:cNvSpPr>
          <p:nvPr/>
        </p:nvSpPr>
        <p:spPr>
          <a:xfrm>
            <a:off x="1775520" y="4941169"/>
            <a:ext cx="7992888" cy="1800199"/>
          </a:xfrm>
          <a:prstGeom prst="rect">
            <a:avLst/>
          </a:prstGeom>
        </p:spPr>
        <p:txBody>
          <a:bodyPr vert="horz" lIns="91440" tIns="45720" rIns="91440" bIns="45720" rtlCol="0">
            <a:noAutofit/>
          </a:bodyPr>
          <a:lstStyle/>
          <a:p>
            <a:pPr>
              <a:spcBef>
                <a:spcPct val="20000"/>
              </a:spcBef>
              <a:defRPr/>
            </a:pPr>
            <a:r>
              <a:rPr lang="fr-FR" sz="3200" dirty="0">
                <a:solidFill>
                  <a:schemeClr val="accent1">
                    <a:lumMod val="50000"/>
                  </a:schemeClr>
                </a:solidFill>
                <a:effectLst>
                  <a:glow rad="63500">
                    <a:schemeClr val="bg1">
                      <a:alpha val="40000"/>
                    </a:schemeClr>
                  </a:glow>
                </a:effectLst>
              </a:rPr>
              <a:t>Prendre de l’eau avant chaque repas peut aider à perdre du poids.</a:t>
            </a:r>
          </a:p>
        </p:txBody>
      </p:sp>
    </p:spTree>
    <p:extLst>
      <p:ext uri="{BB962C8B-B14F-4D97-AF65-F5344CB8AC3E}">
        <p14:creationId xmlns:p14="http://schemas.microsoft.com/office/powerpoint/2010/main" val="4525512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6000" b="1" dirty="0">
                <a:solidFill>
                  <a:srgbClr val="C71491"/>
                </a:solidFill>
              </a:rPr>
              <a:t>La science dit…</a:t>
            </a:r>
          </a:p>
        </p:txBody>
      </p:sp>
      <p:sp>
        <p:nvSpPr>
          <p:cNvPr id="3" name="Espace réservé du contenu 2"/>
          <p:cNvSpPr>
            <a:spLocks noGrp="1"/>
          </p:cNvSpPr>
          <p:nvPr>
            <p:ph idx="1"/>
          </p:nvPr>
        </p:nvSpPr>
        <p:spPr>
          <a:xfrm>
            <a:off x="4511824" y="1196752"/>
            <a:ext cx="5256584" cy="3888432"/>
          </a:xfrm>
        </p:spPr>
        <p:txBody>
          <a:bodyPr>
            <a:normAutofit fontScale="85000" lnSpcReduction="20000"/>
          </a:bodyPr>
          <a:lstStyle/>
          <a:p>
            <a:pPr marL="0" indent="0" algn="ctr">
              <a:buNone/>
            </a:pPr>
            <a:endParaRPr lang="fr-FR" b="1" dirty="0">
              <a:solidFill>
                <a:schemeClr val="accent1">
                  <a:lumMod val="50000"/>
                </a:schemeClr>
              </a:solidFill>
            </a:endParaRPr>
          </a:p>
          <a:p>
            <a:pPr marL="0" indent="0" algn="ctr">
              <a:buNone/>
            </a:pPr>
            <a:r>
              <a:rPr lang="fr-FR" sz="4000" b="1" dirty="0">
                <a:solidFill>
                  <a:schemeClr val="accent1">
                    <a:lumMod val="50000"/>
                  </a:schemeClr>
                </a:solidFill>
              </a:rPr>
              <a:t>Il est bon de consommer de l’eau avant chaque repas. En faisant cela, le tube digestif est bien hydraté pour recevoir le bol alimentaire et on ne ressent pas le besoin de prendre de l’eau avec les aliments.</a:t>
            </a:r>
          </a:p>
        </p:txBody>
      </p:sp>
    </p:spTree>
    <p:extLst>
      <p:ext uri="{BB962C8B-B14F-4D97-AF65-F5344CB8AC3E}">
        <p14:creationId xmlns:p14="http://schemas.microsoft.com/office/powerpoint/2010/main" val="34666561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6000" b="1" dirty="0">
                <a:solidFill>
                  <a:srgbClr val="C71491"/>
                </a:solidFill>
              </a:rPr>
              <a:t>La science dit…</a:t>
            </a:r>
          </a:p>
        </p:txBody>
      </p:sp>
      <p:sp>
        <p:nvSpPr>
          <p:cNvPr id="3" name="Espace réservé du contenu 2"/>
          <p:cNvSpPr>
            <a:spLocks noGrp="1"/>
          </p:cNvSpPr>
          <p:nvPr>
            <p:ph idx="1"/>
          </p:nvPr>
        </p:nvSpPr>
        <p:spPr>
          <a:xfrm>
            <a:off x="4367808" y="1484785"/>
            <a:ext cx="5400600" cy="3816424"/>
          </a:xfrm>
        </p:spPr>
        <p:txBody>
          <a:bodyPr>
            <a:normAutofit fontScale="92500" lnSpcReduction="10000"/>
          </a:bodyPr>
          <a:lstStyle/>
          <a:p>
            <a:pPr marL="0" indent="0" algn="ctr">
              <a:buNone/>
            </a:pPr>
            <a:r>
              <a:rPr lang="fr-FR" sz="4000" b="1" dirty="0">
                <a:solidFill>
                  <a:schemeClr val="accent1">
                    <a:lumMod val="50000"/>
                  </a:schemeClr>
                </a:solidFill>
                <a:effectLst>
                  <a:outerShdw blurRad="38100" dist="38100" dir="2700000" algn="tl">
                    <a:srgbClr val="000000">
                      <a:alpha val="43137"/>
                    </a:srgbClr>
                  </a:outerShdw>
                </a:effectLst>
              </a:rPr>
              <a:t>Boire de l’eau avant les repas réduit la sensation de faim et aide à perdre du poids, les conclusions d’une étude clinique aléatoire élaborée par l’Institut Virginia Tech.</a:t>
            </a:r>
          </a:p>
        </p:txBody>
      </p:sp>
    </p:spTree>
    <p:extLst>
      <p:ext uri="{BB962C8B-B14F-4D97-AF65-F5344CB8AC3E}">
        <p14:creationId xmlns:p14="http://schemas.microsoft.com/office/powerpoint/2010/main" val="12583337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655840" y="274638"/>
            <a:ext cx="5554960" cy="1354162"/>
          </a:xfrm>
        </p:spPr>
        <p:txBody>
          <a:bodyPr>
            <a:noAutofit/>
          </a:bodyPr>
          <a:lstStyle/>
          <a:p>
            <a:pPr algn="r"/>
            <a:r>
              <a:rPr lang="fr-FR" sz="3200" b="1" dirty="0">
                <a:solidFill>
                  <a:srgbClr val="02AEF1"/>
                </a:solidFill>
              </a:rPr>
              <a:t>COMMENT PEUT-ON DÉVELOPPER L’HABITUDE DE BOIRE DE L’EAU NATURELLE ?</a:t>
            </a:r>
          </a:p>
        </p:txBody>
      </p:sp>
      <p:sp>
        <p:nvSpPr>
          <p:cNvPr id="3" name="Espace réservé du contenu 2"/>
          <p:cNvSpPr>
            <a:spLocks noGrp="1"/>
          </p:cNvSpPr>
          <p:nvPr>
            <p:ph idx="1"/>
          </p:nvPr>
        </p:nvSpPr>
        <p:spPr>
          <a:xfrm>
            <a:off x="6312024" y="1844824"/>
            <a:ext cx="3935524" cy="2160240"/>
          </a:xfrm>
        </p:spPr>
        <p:txBody>
          <a:bodyPr>
            <a:normAutofit/>
          </a:bodyPr>
          <a:lstStyle/>
          <a:p>
            <a:pPr marL="0" indent="0" algn="r">
              <a:buNone/>
            </a:pPr>
            <a:r>
              <a:rPr lang="fr-FR" sz="4000" b="1" dirty="0">
                <a:solidFill>
                  <a:schemeClr val="accent1">
                    <a:lumMod val="50000"/>
                  </a:schemeClr>
                </a:solidFill>
              </a:rPr>
              <a:t>Boire deux verres d’eau naturelle au réveil.</a:t>
            </a:r>
          </a:p>
        </p:txBody>
      </p:sp>
      <p:sp>
        <p:nvSpPr>
          <p:cNvPr id="4" name="Espace réservé du contenu 2"/>
          <p:cNvSpPr txBox="1">
            <a:spLocks/>
          </p:cNvSpPr>
          <p:nvPr/>
        </p:nvSpPr>
        <p:spPr>
          <a:xfrm>
            <a:off x="2855640" y="5157192"/>
            <a:ext cx="7560840" cy="2304256"/>
          </a:xfrm>
          <a:prstGeom prst="rect">
            <a:avLst/>
          </a:prstGeom>
        </p:spPr>
        <p:txBody>
          <a:bodyPr vert="horz" lIns="91440" tIns="45720" rIns="91440" bIns="45720" rtlCol="0">
            <a:normAutofit/>
          </a:bodyPr>
          <a:lstStyle/>
          <a:p>
            <a:pPr>
              <a:spcBef>
                <a:spcPct val="20000"/>
              </a:spcBef>
              <a:defRPr/>
            </a:pPr>
            <a:r>
              <a:rPr lang="fr-FR" sz="2800" dirty="0">
                <a:solidFill>
                  <a:schemeClr val="accent1">
                    <a:lumMod val="50000"/>
                  </a:schemeClr>
                </a:solidFill>
                <a:effectLst>
                  <a:glow rad="63500">
                    <a:schemeClr val="bg1">
                      <a:alpha val="40000"/>
                    </a:schemeClr>
                  </a:glow>
                </a:effectLst>
              </a:rPr>
              <a:t>Réveille-toi et prends deux verres d’eau naturelle.</a:t>
            </a:r>
          </a:p>
        </p:txBody>
      </p:sp>
    </p:spTree>
    <p:extLst>
      <p:ext uri="{BB962C8B-B14F-4D97-AF65-F5344CB8AC3E}">
        <p14:creationId xmlns:p14="http://schemas.microsoft.com/office/powerpoint/2010/main" val="3799572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991544" y="332656"/>
            <a:ext cx="3096344" cy="4522514"/>
          </a:xfrm>
        </p:spPr>
        <p:txBody>
          <a:bodyPr>
            <a:normAutofit/>
          </a:bodyPr>
          <a:lstStyle/>
          <a:p>
            <a:r>
              <a:rPr lang="fr-FR" sz="3600" dirty="0">
                <a:solidFill>
                  <a:srgbClr val="02AEF1"/>
                </a:solidFill>
              </a:rPr>
              <a:t>TON CORPS ET TON ESPRIT ONT BESOIN D’EAU NATURELLE POUR DEMEURER BIEN HYDRATÉ.</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6000" b="1" dirty="0">
                <a:solidFill>
                  <a:srgbClr val="C71491"/>
                </a:solidFill>
              </a:rPr>
              <a:t>La science dit…</a:t>
            </a:r>
          </a:p>
        </p:txBody>
      </p:sp>
      <p:sp>
        <p:nvSpPr>
          <p:cNvPr id="3" name="Espace réservé du contenu 2"/>
          <p:cNvSpPr>
            <a:spLocks noGrp="1"/>
          </p:cNvSpPr>
          <p:nvPr>
            <p:ph idx="1"/>
          </p:nvPr>
        </p:nvSpPr>
        <p:spPr>
          <a:xfrm>
            <a:off x="4079776" y="1340768"/>
            <a:ext cx="6192688" cy="3888432"/>
          </a:xfrm>
        </p:spPr>
        <p:txBody>
          <a:bodyPr>
            <a:normAutofit fontScale="85000" lnSpcReduction="10000"/>
          </a:bodyPr>
          <a:lstStyle/>
          <a:p>
            <a:pPr marL="0" indent="0" algn="ctr">
              <a:buNone/>
            </a:pPr>
            <a:r>
              <a:rPr lang="fr-FR" sz="4000" b="1" dirty="0">
                <a:solidFill>
                  <a:schemeClr val="accent1">
                    <a:lumMod val="50000"/>
                  </a:schemeClr>
                </a:solidFill>
                <a:effectLst>
                  <a:outerShdw blurRad="38100" dist="38100" dir="2700000" algn="tl">
                    <a:srgbClr val="000000">
                      <a:alpha val="43137"/>
                    </a:srgbClr>
                  </a:outerShdw>
                </a:effectLst>
              </a:rPr>
              <a:t>Boire 1 ou 2 verres d’eau à jeun est idéal pour l’élimination des toxiques et toutes les substances que notre corps n’a pas besoin. Grâce à cela, l’eau aide à prévenir les maladies et active le métabolisme pour le reste de la journée.</a:t>
            </a:r>
          </a:p>
        </p:txBody>
      </p:sp>
    </p:spTree>
    <p:extLst>
      <p:ext uri="{BB962C8B-B14F-4D97-AF65-F5344CB8AC3E}">
        <p14:creationId xmlns:p14="http://schemas.microsoft.com/office/powerpoint/2010/main" val="40459828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6000" b="1" dirty="0">
                <a:solidFill>
                  <a:srgbClr val="C71491"/>
                </a:solidFill>
              </a:rPr>
              <a:t>La science dit…</a:t>
            </a:r>
          </a:p>
        </p:txBody>
      </p:sp>
      <p:sp>
        <p:nvSpPr>
          <p:cNvPr id="3" name="Espace réservé du contenu 2"/>
          <p:cNvSpPr>
            <a:spLocks noGrp="1"/>
          </p:cNvSpPr>
          <p:nvPr>
            <p:ph idx="1"/>
          </p:nvPr>
        </p:nvSpPr>
        <p:spPr>
          <a:xfrm>
            <a:off x="4367808" y="1340769"/>
            <a:ext cx="5652120" cy="4641379"/>
          </a:xfrm>
        </p:spPr>
        <p:txBody>
          <a:bodyPr>
            <a:normAutofit/>
          </a:bodyPr>
          <a:lstStyle/>
          <a:p>
            <a:pPr marL="0" indent="0" algn="ctr">
              <a:buNone/>
            </a:pPr>
            <a:endParaRPr lang="fr-FR" b="1" dirty="0">
              <a:solidFill>
                <a:schemeClr val="accent1">
                  <a:lumMod val="50000"/>
                </a:schemeClr>
              </a:solidFill>
            </a:endParaRPr>
          </a:p>
          <a:p>
            <a:pPr marL="0" indent="0" algn="ctr">
              <a:buNone/>
            </a:pPr>
            <a:r>
              <a:rPr lang="fr-FR" sz="4000" b="1" dirty="0">
                <a:solidFill>
                  <a:schemeClr val="accent1">
                    <a:lumMod val="50000"/>
                  </a:schemeClr>
                </a:solidFill>
                <a:effectLst>
                  <a:outerShdw blurRad="38100" dist="38100" dir="2700000" algn="tl">
                    <a:srgbClr val="000000">
                      <a:alpha val="43137"/>
                    </a:srgbClr>
                  </a:outerShdw>
                </a:effectLst>
              </a:rPr>
              <a:t>L’eau à jeun active le métabolisme, ce qui aide à ne pas prendre du poids si facilement.</a:t>
            </a:r>
          </a:p>
        </p:txBody>
      </p:sp>
    </p:spTree>
    <p:extLst>
      <p:ext uri="{BB962C8B-B14F-4D97-AF65-F5344CB8AC3E}">
        <p14:creationId xmlns:p14="http://schemas.microsoft.com/office/powerpoint/2010/main" val="34366976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351584" y="188640"/>
            <a:ext cx="7776864" cy="1512168"/>
          </a:xfrm>
        </p:spPr>
        <p:txBody>
          <a:bodyPr>
            <a:noAutofit/>
          </a:bodyPr>
          <a:lstStyle/>
          <a:p>
            <a:pPr algn="r"/>
            <a:r>
              <a:rPr lang="fr-FR" sz="3200" b="1" dirty="0">
                <a:solidFill>
                  <a:srgbClr val="02AEF1"/>
                </a:solidFill>
              </a:rPr>
              <a:t>COMMENT PEUT-ON DÉVELOPPER L’HABITUDE DE BOIRE</a:t>
            </a:r>
            <a:br>
              <a:rPr lang="fr-FR" sz="3200" b="1" dirty="0">
                <a:solidFill>
                  <a:srgbClr val="02AEF1"/>
                </a:solidFill>
              </a:rPr>
            </a:br>
            <a:r>
              <a:rPr lang="fr-FR" sz="3200" b="1" dirty="0">
                <a:solidFill>
                  <a:srgbClr val="02AEF1"/>
                </a:solidFill>
              </a:rPr>
              <a:t> DE L’EAU NATURELLE ?</a:t>
            </a:r>
          </a:p>
        </p:txBody>
      </p:sp>
      <p:sp>
        <p:nvSpPr>
          <p:cNvPr id="3" name="Espace réservé du contenu 2"/>
          <p:cNvSpPr>
            <a:spLocks noGrp="1"/>
          </p:cNvSpPr>
          <p:nvPr>
            <p:ph idx="1"/>
          </p:nvPr>
        </p:nvSpPr>
        <p:spPr>
          <a:xfrm>
            <a:off x="5303912" y="1988841"/>
            <a:ext cx="4690864" cy="2160240"/>
          </a:xfrm>
        </p:spPr>
        <p:txBody>
          <a:bodyPr>
            <a:normAutofit/>
          </a:bodyPr>
          <a:lstStyle/>
          <a:p>
            <a:pPr marL="0" indent="0" algn="r">
              <a:buNone/>
            </a:pPr>
            <a:r>
              <a:rPr lang="fr-FR" sz="4000" b="1" dirty="0">
                <a:solidFill>
                  <a:schemeClr val="bg1"/>
                </a:solidFill>
                <a:effectLst>
                  <a:glow rad="101600">
                    <a:schemeClr val="tx1"/>
                  </a:glow>
                </a:effectLst>
              </a:rPr>
              <a:t>Boire un verre d’eau naturelle une heure avant de dormir.</a:t>
            </a:r>
          </a:p>
        </p:txBody>
      </p:sp>
      <p:sp>
        <p:nvSpPr>
          <p:cNvPr id="4" name="Espace réservé du contenu 2"/>
          <p:cNvSpPr txBox="1">
            <a:spLocks/>
          </p:cNvSpPr>
          <p:nvPr/>
        </p:nvSpPr>
        <p:spPr>
          <a:xfrm>
            <a:off x="2354536" y="5013176"/>
            <a:ext cx="7776864" cy="2448272"/>
          </a:xfrm>
          <a:prstGeom prst="rect">
            <a:avLst/>
          </a:prstGeom>
        </p:spPr>
        <p:txBody>
          <a:bodyPr vert="horz" lIns="91440" tIns="45720" rIns="91440" bIns="45720" rtlCol="0">
            <a:normAutofit/>
          </a:bodyPr>
          <a:lstStyle/>
          <a:p>
            <a:pPr algn="ctr">
              <a:spcBef>
                <a:spcPct val="20000"/>
              </a:spcBef>
              <a:defRPr/>
            </a:pPr>
            <a:r>
              <a:rPr lang="fr-FR" sz="3200" dirty="0">
                <a:effectLst>
                  <a:glow rad="63500">
                    <a:schemeClr val="bg1"/>
                  </a:glow>
                </a:effectLst>
              </a:rPr>
              <a:t>Bonne nuit, prends un verre d’eau naturelle.</a:t>
            </a:r>
          </a:p>
        </p:txBody>
      </p:sp>
    </p:spTree>
    <p:extLst>
      <p:ext uri="{BB962C8B-B14F-4D97-AF65-F5344CB8AC3E}">
        <p14:creationId xmlns:p14="http://schemas.microsoft.com/office/powerpoint/2010/main" val="32574058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6000" b="1" dirty="0">
                <a:solidFill>
                  <a:srgbClr val="C71491"/>
                </a:solidFill>
              </a:rPr>
              <a:t>La science dit…</a:t>
            </a:r>
          </a:p>
        </p:txBody>
      </p:sp>
      <p:sp>
        <p:nvSpPr>
          <p:cNvPr id="3" name="Espace réservé du contenu 2"/>
          <p:cNvSpPr>
            <a:spLocks noGrp="1"/>
          </p:cNvSpPr>
          <p:nvPr>
            <p:ph idx="1"/>
          </p:nvPr>
        </p:nvSpPr>
        <p:spPr>
          <a:xfrm>
            <a:off x="4727848" y="1556792"/>
            <a:ext cx="5184576" cy="3672408"/>
          </a:xfrm>
        </p:spPr>
        <p:txBody>
          <a:bodyPr>
            <a:normAutofit fontScale="85000" lnSpcReduction="10000"/>
          </a:bodyPr>
          <a:lstStyle/>
          <a:p>
            <a:pPr marL="0" indent="0" algn="ctr">
              <a:buNone/>
            </a:pPr>
            <a:r>
              <a:rPr lang="fr-FR" sz="4000" b="1" dirty="0">
                <a:solidFill>
                  <a:schemeClr val="accent1">
                    <a:lumMod val="50000"/>
                  </a:schemeClr>
                </a:solidFill>
                <a:effectLst>
                  <a:outerShdw blurRad="38100" dist="38100" dir="2700000" algn="tl">
                    <a:srgbClr val="000000">
                      <a:alpha val="43137"/>
                    </a:srgbClr>
                  </a:outerShdw>
                </a:effectLst>
              </a:rPr>
              <a:t>Boire de l’eau naturel avant d’aller au lit aide à réguler et stabiliser la pression artérielle nocturne. </a:t>
            </a:r>
          </a:p>
          <a:p>
            <a:pPr marL="0" indent="0" algn="ctr">
              <a:buNone/>
            </a:pPr>
            <a:r>
              <a:rPr lang="fr-FR" sz="4000" b="1" dirty="0">
                <a:solidFill>
                  <a:schemeClr val="accent1">
                    <a:lumMod val="50000"/>
                  </a:schemeClr>
                </a:solidFill>
                <a:effectLst>
                  <a:outerShdw blurRad="38100" dist="38100" dir="2700000" algn="tl">
                    <a:srgbClr val="000000">
                      <a:alpha val="43137"/>
                    </a:srgbClr>
                  </a:outerShdw>
                </a:effectLst>
              </a:rPr>
              <a:t>Cela aide à prévenir </a:t>
            </a:r>
          </a:p>
          <a:p>
            <a:pPr marL="0" indent="0" algn="ctr">
              <a:buNone/>
            </a:pPr>
            <a:r>
              <a:rPr lang="fr-FR" sz="4000" b="1" dirty="0">
                <a:solidFill>
                  <a:schemeClr val="accent1">
                    <a:lumMod val="50000"/>
                  </a:schemeClr>
                </a:solidFill>
                <a:effectLst>
                  <a:outerShdw blurRad="38100" dist="38100" dir="2700000" algn="tl">
                    <a:srgbClr val="000000">
                      <a:alpha val="43137"/>
                    </a:srgbClr>
                  </a:outerShdw>
                </a:effectLst>
              </a:rPr>
              <a:t>les hémorragies et les infarctus</a:t>
            </a:r>
            <a:r>
              <a:rPr lang="fr-FR" b="1" dirty="0">
                <a:solidFill>
                  <a:schemeClr val="accent1">
                    <a:lumMod val="50000"/>
                  </a:schemeClr>
                </a:solidFill>
              </a:rPr>
              <a:t>.</a:t>
            </a:r>
          </a:p>
        </p:txBody>
      </p:sp>
    </p:spTree>
    <p:extLst>
      <p:ext uri="{BB962C8B-B14F-4D97-AF65-F5344CB8AC3E}">
        <p14:creationId xmlns:p14="http://schemas.microsoft.com/office/powerpoint/2010/main" val="21204680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223792" y="332656"/>
            <a:ext cx="5832648" cy="1143000"/>
          </a:xfrm>
        </p:spPr>
        <p:txBody>
          <a:bodyPr>
            <a:noAutofit/>
          </a:bodyPr>
          <a:lstStyle/>
          <a:p>
            <a:pPr algn="r"/>
            <a:r>
              <a:rPr lang="fr-FR" sz="3200" b="1" dirty="0">
                <a:solidFill>
                  <a:srgbClr val="02AEF1"/>
                </a:solidFill>
              </a:rPr>
              <a:t>COMMENT PEUT-ON DÉVELOPPER L’HABITUDE DE BOIRE DE L’EAU NATURELLE ?</a:t>
            </a:r>
          </a:p>
        </p:txBody>
      </p:sp>
      <p:sp>
        <p:nvSpPr>
          <p:cNvPr id="3" name="Espace réservé du contenu 2"/>
          <p:cNvSpPr>
            <a:spLocks noGrp="1"/>
          </p:cNvSpPr>
          <p:nvPr>
            <p:ph idx="1"/>
          </p:nvPr>
        </p:nvSpPr>
        <p:spPr>
          <a:xfrm>
            <a:off x="5629531" y="1844824"/>
            <a:ext cx="4427984" cy="2160240"/>
          </a:xfrm>
        </p:spPr>
        <p:txBody>
          <a:bodyPr>
            <a:normAutofit/>
          </a:bodyPr>
          <a:lstStyle/>
          <a:p>
            <a:pPr marL="0" indent="0" algn="r">
              <a:buNone/>
            </a:pPr>
            <a:r>
              <a:rPr lang="fr-FR" sz="4000" b="1" dirty="0">
                <a:solidFill>
                  <a:schemeClr val="accent1">
                    <a:lumMod val="50000"/>
                  </a:schemeClr>
                </a:solidFill>
                <a:effectLst>
                  <a:outerShdw blurRad="38100" dist="38100" dir="2700000" algn="tl">
                    <a:srgbClr val="000000">
                      <a:alpha val="43137"/>
                    </a:srgbClr>
                  </a:outerShdw>
                </a:effectLst>
              </a:rPr>
              <a:t>Boire de l’eau naturelle à l’école et au travail.</a:t>
            </a:r>
          </a:p>
        </p:txBody>
      </p:sp>
      <p:sp>
        <p:nvSpPr>
          <p:cNvPr id="4" name="Espace réservé du contenu 2"/>
          <p:cNvSpPr txBox="1">
            <a:spLocks/>
          </p:cNvSpPr>
          <p:nvPr/>
        </p:nvSpPr>
        <p:spPr>
          <a:xfrm>
            <a:off x="2351584" y="5013176"/>
            <a:ext cx="9144000" cy="2520280"/>
          </a:xfrm>
          <a:prstGeom prst="rect">
            <a:avLst/>
          </a:prstGeom>
        </p:spPr>
        <p:txBody>
          <a:bodyPr vert="horz" lIns="91440" tIns="45720" rIns="91440" bIns="45720" rtlCol="0">
            <a:normAutofit/>
          </a:bodyPr>
          <a:lstStyle/>
          <a:p>
            <a:pPr algn="ctr">
              <a:spcBef>
                <a:spcPct val="20000"/>
              </a:spcBef>
              <a:defRPr/>
            </a:pPr>
            <a:r>
              <a:rPr lang="fr-FR" sz="3200" dirty="0">
                <a:solidFill>
                  <a:schemeClr val="accent1">
                    <a:lumMod val="50000"/>
                  </a:schemeClr>
                </a:solidFill>
                <a:effectLst>
                  <a:glow rad="63500">
                    <a:schemeClr val="bg1"/>
                  </a:glow>
                </a:effectLst>
              </a:rPr>
              <a:t>N’oublie pas de boire de l’eau naturelle.</a:t>
            </a:r>
          </a:p>
        </p:txBody>
      </p:sp>
    </p:spTree>
    <p:extLst>
      <p:ext uri="{BB962C8B-B14F-4D97-AF65-F5344CB8AC3E}">
        <p14:creationId xmlns:p14="http://schemas.microsoft.com/office/powerpoint/2010/main" val="40458316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6000" b="1" dirty="0">
                <a:solidFill>
                  <a:srgbClr val="C71491"/>
                </a:solidFill>
              </a:rPr>
              <a:t>La science dit…</a:t>
            </a:r>
          </a:p>
        </p:txBody>
      </p:sp>
      <p:sp>
        <p:nvSpPr>
          <p:cNvPr id="3" name="Espace réservé du contenu 2"/>
          <p:cNvSpPr>
            <a:spLocks noGrp="1"/>
          </p:cNvSpPr>
          <p:nvPr>
            <p:ph idx="1"/>
          </p:nvPr>
        </p:nvSpPr>
        <p:spPr>
          <a:xfrm>
            <a:off x="3935760" y="1700809"/>
            <a:ext cx="6480720" cy="4641379"/>
          </a:xfrm>
        </p:spPr>
        <p:txBody>
          <a:bodyPr>
            <a:normAutofit/>
          </a:bodyPr>
          <a:lstStyle/>
          <a:p>
            <a:pPr marL="0" indent="0" algn="ctr">
              <a:buNone/>
            </a:pPr>
            <a:r>
              <a:rPr lang="fr-FR" b="1" dirty="0">
                <a:solidFill>
                  <a:schemeClr val="accent1">
                    <a:lumMod val="50000"/>
                  </a:schemeClr>
                </a:solidFill>
              </a:rPr>
              <a:t>Si tu t’hydrates durant les heures </a:t>
            </a:r>
          </a:p>
          <a:p>
            <a:pPr marL="0" indent="0" algn="ctr">
              <a:buNone/>
            </a:pPr>
            <a:r>
              <a:rPr lang="fr-FR" b="1" dirty="0">
                <a:solidFill>
                  <a:schemeClr val="accent1">
                    <a:lumMod val="50000"/>
                  </a:schemeClr>
                </a:solidFill>
              </a:rPr>
              <a:t>de travail ou à l’école, ton cerveau améliorera tes capacités </a:t>
            </a:r>
          </a:p>
          <a:p>
            <a:pPr marL="0" indent="0" algn="ctr">
              <a:buNone/>
            </a:pPr>
            <a:r>
              <a:rPr lang="fr-FR" b="1" dirty="0">
                <a:solidFill>
                  <a:schemeClr val="accent1">
                    <a:lumMod val="50000"/>
                  </a:schemeClr>
                </a:solidFill>
              </a:rPr>
              <a:t>à mémoriser et à décider. </a:t>
            </a:r>
          </a:p>
          <a:p>
            <a:pPr marL="0" indent="0" algn="ctr">
              <a:buNone/>
            </a:pPr>
            <a:r>
              <a:rPr lang="fr-FR" b="1" dirty="0">
                <a:solidFill>
                  <a:schemeClr val="accent1">
                    <a:lumMod val="50000"/>
                  </a:schemeClr>
                </a:solidFill>
              </a:rPr>
              <a:t>Cela améliora aussi tes performances et ta mémoire de travail.</a:t>
            </a:r>
          </a:p>
        </p:txBody>
      </p:sp>
    </p:spTree>
    <p:extLst>
      <p:ext uri="{BB962C8B-B14F-4D97-AF65-F5344CB8AC3E}">
        <p14:creationId xmlns:p14="http://schemas.microsoft.com/office/powerpoint/2010/main" val="41784527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367808" y="476672"/>
            <a:ext cx="5832648" cy="1143000"/>
          </a:xfrm>
        </p:spPr>
        <p:txBody>
          <a:bodyPr>
            <a:noAutofit/>
          </a:bodyPr>
          <a:lstStyle/>
          <a:p>
            <a:pPr algn="r"/>
            <a:r>
              <a:rPr lang="fr-FR" sz="3600" b="1" dirty="0">
                <a:solidFill>
                  <a:srgbClr val="02AEF1"/>
                </a:solidFill>
              </a:rPr>
              <a:t>COMMENT PEUT-ON DÉVELOPPER L’HABITUDE DE BOIRE DE L’EAU NATURELLE ?</a:t>
            </a:r>
          </a:p>
        </p:txBody>
      </p:sp>
      <p:sp>
        <p:nvSpPr>
          <p:cNvPr id="3" name="Espace réservé du contenu 2"/>
          <p:cNvSpPr>
            <a:spLocks noGrp="1"/>
          </p:cNvSpPr>
          <p:nvPr>
            <p:ph idx="1"/>
          </p:nvPr>
        </p:nvSpPr>
        <p:spPr>
          <a:xfrm>
            <a:off x="5231904" y="1988840"/>
            <a:ext cx="4860032" cy="2160240"/>
          </a:xfrm>
        </p:spPr>
        <p:txBody>
          <a:bodyPr>
            <a:normAutofit/>
          </a:bodyPr>
          <a:lstStyle/>
          <a:p>
            <a:pPr marL="0" indent="0" algn="r">
              <a:buNone/>
            </a:pPr>
            <a:r>
              <a:rPr lang="fr-FR" sz="4000" b="1" dirty="0">
                <a:solidFill>
                  <a:schemeClr val="accent1">
                    <a:lumMod val="50000"/>
                  </a:schemeClr>
                </a:solidFill>
                <a:effectLst>
                  <a:outerShdw blurRad="38100" dist="38100" dir="2700000" algn="tl">
                    <a:srgbClr val="000000">
                      <a:alpha val="43137"/>
                    </a:srgbClr>
                  </a:outerShdw>
                </a:effectLst>
              </a:rPr>
              <a:t>Ne pas remplacer l’eau naturelle par d’autres liquides.</a:t>
            </a:r>
          </a:p>
        </p:txBody>
      </p:sp>
      <p:sp>
        <p:nvSpPr>
          <p:cNvPr id="4" name="Espace réservé du contenu 2"/>
          <p:cNvSpPr txBox="1">
            <a:spLocks/>
          </p:cNvSpPr>
          <p:nvPr/>
        </p:nvSpPr>
        <p:spPr>
          <a:xfrm>
            <a:off x="1631504" y="5085184"/>
            <a:ext cx="9144000" cy="2520280"/>
          </a:xfrm>
          <a:prstGeom prst="rect">
            <a:avLst/>
          </a:prstGeom>
        </p:spPr>
        <p:txBody>
          <a:bodyPr vert="horz" lIns="91440" tIns="45720" rIns="91440" bIns="45720" rtlCol="0">
            <a:normAutofit/>
          </a:bodyPr>
          <a:lstStyle/>
          <a:p>
            <a:pPr algn="ctr">
              <a:spcBef>
                <a:spcPct val="20000"/>
              </a:spcBef>
              <a:defRPr/>
            </a:pPr>
            <a:r>
              <a:rPr lang="fr-FR" sz="2800" dirty="0">
                <a:solidFill>
                  <a:schemeClr val="accent1">
                    <a:lumMod val="50000"/>
                  </a:schemeClr>
                </a:solidFill>
                <a:effectLst>
                  <a:glow rad="63500">
                    <a:schemeClr val="bg1"/>
                  </a:glow>
                </a:effectLst>
              </a:rPr>
              <a:t>Rappelle-toi qu’il est meilleur de prendre de l’eau naturelle.</a:t>
            </a:r>
          </a:p>
        </p:txBody>
      </p:sp>
    </p:spTree>
    <p:extLst>
      <p:ext uri="{BB962C8B-B14F-4D97-AF65-F5344CB8AC3E}">
        <p14:creationId xmlns:p14="http://schemas.microsoft.com/office/powerpoint/2010/main" val="5801593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6000" b="1" dirty="0">
                <a:solidFill>
                  <a:srgbClr val="C71491"/>
                </a:solidFill>
              </a:rPr>
              <a:t>La science dit…</a:t>
            </a:r>
          </a:p>
        </p:txBody>
      </p:sp>
      <p:sp>
        <p:nvSpPr>
          <p:cNvPr id="3" name="Espace réservé du contenu 2"/>
          <p:cNvSpPr>
            <a:spLocks noGrp="1"/>
          </p:cNvSpPr>
          <p:nvPr>
            <p:ph idx="1"/>
          </p:nvPr>
        </p:nvSpPr>
        <p:spPr>
          <a:xfrm>
            <a:off x="4439816" y="1484786"/>
            <a:ext cx="5544616" cy="3384375"/>
          </a:xfrm>
        </p:spPr>
        <p:txBody>
          <a:bodyPr>
            <a:normAutofit fontScale="92500" lnSpcReduction="10000"/>
          </a:bodyPr>
          <a:lstStyle/>
          <a:p>
            <a:pPr marL="0" indent="0" algn="ctr">
              <a:buNone/>
            </a:pPr>
            <a:r>
              <a:rPr lang="fr-FR" sz="4000" b="1" dirty="0">
                <a:solidFill>
                  <a:schemeClr val="accent1">
                    <a:lumMod val="50000"/>
                  </a:schemeClr>
                </a:solidFill>
              </a:rPr>
              <a:t>L'augmentation de la consommation de boissons sucrées augmente la consommation de calories, ce qui augmente le risque d'obésité et de diabète.</a:t>
            </a:r>
          </a:p>
        </p:txBody>
      </p:sp>
    </p:spTree>
    <p:extLst>
      <p:ext uri="{BB962C8B-B14F-4D97-AF65-F5344CB8AC3E}">
        <p14:creationId xmlns:p14="http://schemas.microsoft.com/office/powerpoint/2010/main" val="42897888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367808" y="332656"/>
            <a:ext cx="6048672" cy="1143000"/>
          </a:xfrm>
        </p:spPr>
        <p:txBody>
          <a:bodyPr>
            <a:noAutofit/>
          </a:bodyPr>
          <a:lstStyle/>
          <a:p>
            <a:pPr algn="r"/>
            <a:r>
              <a:rPr lang="fr-FR" sz="3200" b="1" dirty="0">
                <a:solidFill>
                  <a:srgbClr val="02AEF1"/>
                </a:solidFill>
                <a:effectLst>
                  <a:outerShdw blurRad="38100" dist="38100" dir="2700000" algn="tl">
                    <a:srgbClr val="000000">
                      <a:alpha val="43137"/>
                    </a:srgbClr>
                  </a:outerShdw>
                </a:effectLst>
              </a:rPr>
              <a:t>COMMENT PEUT-ON DÉVELOPPER L’HABITUDE DE BOIRE DE L’EAU NATURELLE ?</a:t>
            </a:r>
          </a:p>
        </p:txBody>
      </p:sp>
      <p:sp>
        <p:nvSpPr>
          <p:cNvPr id="3" name="Espace réservé du contenu 2"/>
          <p:cNvSpPr>
            <a:spLocks noGrp="1"/>
          </p:cNvSpPr>
          <p:nvPr>
            <p:ph idx="1"/>
          </p:nvPr>
        </p:nvSpPr>
        <p:spPr>
          <a:xfrm>
            <a:off x="6816080" y="1772816"/>
            <a:ext cx="3491880" cy="2160240"/>
          </a:xfrm>
        </p:spPr>
        <p:txBody>
          <a:bodyPr>
            <a:normAutofit/>
          </a:bodyPr>
          <a:lstStyle/>
          <a:p>
            <a:pPr marL="0" indent="0" algn="r">
              <a:buNone/>
            </a:pPr>
            <a:r>
              <a:rPr lang="fr-FR" sz="4000" b="1" dirty="0">
                <a:solidFill>
                  <a:schemeClr val="accent1">
                    <a:lumMod val="50000"/>
                  </a:schemeClr>
                </a:solidFill>
                <a:effectLst>
                  <a:outerShdw blurRad="38100" dist="38100" dir="2700000" algn="tl">
                    <a:srgbClr val="000000">
                      <a:alpha val="43137"/>
                    </a:srgbClr>
                  </a:outerShdw>
                </a:effectLst>
              </a:rPr>
              <a:t>Boire 8 verres d’eau naturelle par jour.</a:t>
            </a:r>
          </a:p>
        </p:txBody>
      </p:sp>
      <p:sp>
        <p:nvSpPr>
          <p:cNvPr id="4" name="Espace réservé du contenu 2"/>
          <p:cNvSpPr txBox="1">
            <a:spLocks/>
          </p:cNvSpPr>
          <p:nvPr/>
        </p:nvSpPr>
        <p:spPr>
          <a:xfrm>
            <a:off x="4367808" y="4365104"/>
            <a:ext cx="5832648" cy="2736304"/>
          </a:xfrm>
          <a:prstGeom prst="rect">
            <a:avLst/>
          </a:prstGeom>
        </p:spPr>
        <p:txBody>
          <a:bodyPr vert="horz" lIns="91440" tIns="45720" rIns="91440" bIns="45720" rtlCol="0">
            <a:normAutofit/>
          </a:bodyPr>
          <a:lstStyle/>
          <a:p>
            <a:pPr algn="r">
              <a:spcBef>
                <a:spcPct val="20000"/>
              </a:spcBef>
              <a:defRPr/>
            </a:pPr>
            <a:r>
              <a:rPr lang="fr-FR" sz="2800" dirty="0">
                <a:solidFill>
                  <a:schemeClr val="accent1">
                    <a:lumMod val="50000"/>
                  </a:schemeClr>
                </a:solidFill>
                <a:effectLst>
                  <a:outerShdw blurRad="38100" dist="38100" dir="2700000" algn="tl">
                    <a:srgbClr val="000000">
                      <a:alpha val="43137"/>
                    </a:srgbClr>
                  </a:outerShdw>
                </a:effectLst>
              </a:rPr>
              <a:t>Accepte le défi de prendre 8 verres d’eau naturelle.</a:t>
            </a:r>
          </a:p>
        </p:txBody>
      </p:sp>
    </p:spTree>
    <p:extLst>
      <p:ext uri="{BB962C8B-B14F-4D97-AF65-F5344CB8AC3E}">
        <p14:creationId xmlns:p14="http://schemas.microsoft.com/office/powerpoint/2010/main" val="13711706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6000" b="1" dirty="0">
                <a:solidFill>
                  <a:srgbClr val="C71491"/>
                </a:solidFill>
              </a:rPr>
              <a:t>La science dit…</a:t>
            </a:r>
          </a:p>
        </p:txBody>
      </p:sp>
      <p:sp>
        <p:nvSpPr>
          <p:cNvPr id="3" name="Espace réservé du contenu 2"/>
          <p:cNvSpPr>
            <a:spLocks noGrp="1"/>
          </p:cNvSpPr>
          <p:nvPr>
            <p:ph idx="1"/>
          </p:nvPr>
        </p:nvSpPr>
        <p:spPr>
          <a:xfrm>
            <a:off x="3935760" y="1916833"/>
            <a:ext cx="6408712" cy="4641379"/>
          </a:xfrm>
        </p:spPr>
        <p:txBody>
          <a:bodyPr>
            <a:normAutofit/>
          </a:bodyPr>
          <a:lstStyle/>
          <a:p>
            <a:pPr marL="0" indent="0" algn="ctr">
              <a:buNone/>
            </a:pPr>
            <a:r>
              <a:rPr lang="fr-FR" sz="4000" b="1" dirty="0">
                <a:solidFill>
                  <a:schemeClr val="accent1">
                    <a:lumMod val="50000"/>
                  </a:schemeClr>
                </a:solidFill>
                <a:effectLst>
                  <a:outerShdw blurRad="38100" dist="38100" dir="2700000" algn="tl">
                    <a:srgbClr val="000000">
                      <a:alpha val="43137"/>
                    </a:srgbClr>
                  </a:outerShdw>
                </a:effectLst>
              </a:rPr>
              <a:t>L’idéal est que nous pouvons consommer un minimum </a:t>
            </a:r>
          </a:p>
          <a:p>
            <a:pPr marL="0" indent="0" algn="ctr">
              <a:buNone/>
            </a:pPr>
            <a:r>
              <a:rPr lang="fr-FR" sz="4000" b="1" dirty="0">
                <a:solidFill>
                  <a:schemeClr val="accent1">
                    <a:lumMod val="50000"/>
                  </a:schemeClr>
                </a:solidFill>
                <a:effectLst>
                  <a:outerShdw blurRad="38100" dist="38100" dir="2700000" algn="tl">
                    <a:srgbClr val="000000">
                      <a:alpha val="43137"/>
                    </a:srgbClr>
                  </a:outerShdw>
                </a:effectLst>
              </a:rPr>
              <a:t>de 2,1 litres d’eau naturelle durant la journée.</a:t>
            </a:r>
          </a:p>
        </p:txBody>
      </p:sp>
    </p:spTree>
    <p:extLst>
      <p:ext uri="{BB962C8B-B14F-4D97-AF65-F5344CB8AC3E}">
        <p14:creationId xmlns:p14="http://schemas.microsoft.com/office/powerpoint/2010/main" val="3480020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solidFill>
                  <a:srgbClr val="02AEF1"/>
                </a:solidFill>
              </a:rPr>
              <a:t>POURCENTAGE D’EAU DANS LE CORPS</a:t>
            </a:r>
          </a:p>
        </p:txBody>
      </p:sp>
      <p:sp>
        <p:nvSpPr>
          <p:cNvPr id="3" name="Espace réservé du contenu 2"/>
          <p:cNvSpPr>
            <a:spLocks noGrp="1"/>
          </p:cNvSpPr>
          <p:nvPr>
            <p:ph idx="1"/>
          </p:nvPr>
        </p:nvSpPr>
        <p:spPr>
          <a:xfrm>
            <a:off x="1981200" y="1268760"/>
            <a:ext cx="8229600" cy="2188840"/>
          </a:xfrm>
        </p:spPr>
        <p:txBody>
          <a:bodyPr/>
          <a:lstStyle/>
          <a:p>
            <a:pPr marL="0" indent="0">
              <a:buNone/>
            </a:pPr>
            <a:r>
              <a:rPr lang="fr-FR" dirty="0">
                <a:solidFill>
                  <a:schemeClr val="accent1">
                    <a:lumMod val="75000"/>
                  </a:schemeClr>
                </a:solidFill>
              </a:rPr>
              <a:t>Selon le Docteur Jeffrey UTZ du Département de Neuroscience de l’Université de Allegheny, le pourcentage d’eau dans le corps est différent selon les personnes.</a:t>
            </a:r>
          </a:p>
        </p:txBody>
      </p:sp>
      <p:sp>
        <p:nvSpPr>
          <p:cNvPr id="4" name="ZoneTexte 3"/>
          <p:cNvSpPr txBox="1"/>
          <p:nvPr/>
        </p:nvSpPr>
        <p:spPr>
          <a:xfrm>
            <a:off x="2495600" y="5302950"/>
            <a:ext cx="1512168" cy="646331"/>
          </a:xfrm>
          <a:prstGeom prst="rect">
            <a:avLst/>
          </a:prstGeom>
          <a:noFill/>
        </p:spPr>
        <p:txBody>
          <a:bodyPr wrap="square" rtlCol="0">
            <a:spAutoFit/>
          </a:bodyPr>
          <a:lstStyle/>
          <a:p>
            <a:pPr algn="ctr"/>
            <a:r>
              <a:rPr lang="fr-FR" dirty="0"/>
              <a:t>Bébés </a:t>
            </a:r>
            <a:r>
              <a:rPr lang="fr-FR" dirty="0" err="1"/>
              <a:t>nouveaux-nés</a:t>
            </a:r>
            <a:endParaRPr lang="fr-FR" dirty="0"/>
          </a:p>
        </p:txBody>
      </p:sp>
      <p:sp>
        <p:nvSpPr>
          <p:cNvPr id="6" name="ZoneTexte 5"/>
          <p:cNvSpPr txBox="1"/>
          <p:nvPr/>
        </p:nvSpPr>
        <p:spPr>
          <a:xfrm>
            <a:off x="4727848" y="5299502"/>
            <a:ext cx="1512168" cy="646331"/>
          </a:xfrm>
          <a:prstGeom prst="rect">
            <a:avLst/>
          </a:prstGeom>
          <a:noFill/>
        </p:spPr>
        <p:txBody>
          <a:bodyPr wrap="square" rtlCol="0">
            <a:spAutoFit/>
          </a:bodyPr>
          <a:lstStyle/>
          <a:p>
            <a:pPr algn="ctr"/>
            <a:r>
              <a:rPr lang="fr-FR" dirty="0"/>
              <a:t>Enfant </a:t>
            </a:r>
          </a:p>
          <a:p>
            <a:pPr algn="ctr"/>
            <a:r>
              <a:rPr lang="fr-FR" dirty="0"/>
              <a:t>d’un an</a:t>
            </a:r>
          </a:p>
        </p:txBody>
      </p:sp>
      <p:sp>
        <p:nvSpPr>
          <p:cNvPr id="7" name="ZoneTexte 6"/>
          <p:cNvSpPr txBox="1"/>
          <p:nvPr/>
        </p:nvSpPr>
        <p:spPr>
          <a:xfrm>
            <a:off x="6546540" y="5253334"/>
            <a:ext cx="1853716" cy="369332"/>
          </a:xfrm>
          <a:prstGeom prst="rect">
            <a:avLst/>
          </a:prstGeom>
          <a:noFill/>
        </p:spPr>
        <p:txBody>
          <a:bodyPr wrap="square" rtlCol="0">
            <a:spAutoFit/>
          </a:bodyPr>
          <a:lstStyle/>
          <a:p>
            <a:pPr algn="ctr"/>
            <a:r>
              <a:rPr lang="fr-FR" dirty="0"/>
              <a:t>Homme adulte</a:t>
            </a:r>
          </a:p>
        </p:txBody>
      </p:sp>
      <p:sp>
        <p:nvSpPr>
          <p:cNvPr id="8" name="ZoneTexte 7"/>
          <p:cNvSpPr txBox="1"/>
          <p:nvPr/>
        </p:nvSpPr>
        <p:spPr>
          <a:xfrm>
            <a:off x="8328248" y="5249886"/>
            <a:ext cx="1728192" cy="369332"/>
          </a:xfrm>
          <a:prstGeom prst="rect">
            <a:avLst/>
          </a:prstGeom>
          <a:noFill/>
        </p:spPr>
        <p:txBody>
          <a:bodyPr wrap="square" rtlCol="0">
            <a:spAutoFit/>
          </a:bodyPr>
          <a:lstStyle/>
          <a:p>
            <a:pPr algn="ctr"/>
            <a:r>
              <a:rPr lang="fr-FR" dirty="0"/>
              <a:t>Femme adulte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495600" y="188640"/>
            <a:ext cx="7715200" cy="1143000"/>
          </a:xfrm>
        </p:spPr>
        <p:txBody>
          <a:bodyPr>
            <a:normAutofit fontScale="90000"/>
          </a:bodyPr>
          <a:lstStyle/>
          <a:p>
            <a:r>
              <a:rPr lang="fr-FR" b="1" dirty="0">
                <a:solidFill>
                  <a:srgbClr val="02AEF1"/>
                </a:solidFill>
                <a:effectLst>
                  <a:outerShdw blurRad="38100" dist="38100" dir="2700000" algn="tl">
                    <a:srgbClr val="000000">
                      <a:alpha val="43137"/>
                    </a:srgbClr>
                  </a:outerShdw>
                </a:effectLst>
              </a:rPr>
              <a:t>QUELLE EST L'HABITUDE </a:t>
            </a:r>
            <a:br>
              <a:rPr lang="fr-FR" b="1" dirty="0">
                <a:solidFill>
                  <a:srgbClr val="02AEF1"/>
                </a:solidFill>
                <a:effectLst>
                  <a:outerShdw blurRad="38100" dist="38100" dir="2700000" algn="tl">
                    <a:srgbClr val="000000">
                      <a:alpha val="43137"/>
                    </a:srgbClr>
                  </a:outerShdw>
                </a:effectLst>
              </a:rPr>
            </a:br>
            <a:r>
              <a:rPr lang="fr-FR" b="1" dirty="0">
                <a:solidFill>
                  <a:srgbClr val="02AEF1"/>
                </a:solidFill>
                <a:effectLst>
                  <a:outerShdw blurRad="38100" dist="38100" dir="2700000" algn="tl">
                    <a:srgbClr val="000000">
                      <a:alpha val="43137"/>
                    </a:srgbClr>
                  </a:outerShdw>
                </a:effectLst>
              </a:rPr>
              <a:t>QUE JE DOIS DÉVELOPPER ?</a:t>
            </a:r>
          </a:p>
        </p:txBody>
      </p:sp>
      <p:sp>
        <p:nvSpPr>
          <p:cNvPr id="3" name="Espace réservé du contenu 2"/>
          <p:cNvSpPr>
            <a:spLocks noGrp="1"/>
          </p:cNvSpPr>
          <p:nvPr>
            <p:ph idx="1"/>
          </p:nvPr>
        </p:nvSpPr>
        <p:spPr>
          <a:xfrm>
            <a:off x="3647728" y="1412777"/>
            <a:ext cx="6336704" cy="2520279"/>
          </a:xfrm>
        </p:spPr>
        <p:txBody>
          <a:bodyPr>
            <a:noAutofit/>
          </a:bodyPr>
          <a:lstStyle/>
          <a:p>
            <a:pPr marL="0" indent="0" algn="r">
              <a:buNone/>
            </a:pPr>
            <a:r>
              <a:rPr lang="fr-FR" sz="4000" b="1" dirty="0">
                <a:solidFill>
                  <a:schemeClr val="accent1">
                    <a:lumMod val="50000"/>
                  </a:schemeClr>
                </a:solidFill>
              </a:rPr>
              <a:t>Atteindre une consommation minimale de 2,5litres, une moyenne de 3,4 litres et un maximum de 5 litres d'eau par jour.</a:t>
            </a:r>
          </a:p>
        </p:txBody>
      </p:sp>
      <p:sp>
        <p:nvSpPr>
          <p:cNvPr id="4" name="Espace réservé du contenu 2"/>
          <p:cNvSpPr txBox="1">
            <a:spLocks/>
          </p:cNvSpPr>
          <p:nvPr/>
        </p:nvSpPr>
        <p:spPr>
          <a:xfrm>
            <a:off x="4655840" y="4509120"/>
            <a:ext cx="5328592" cy="1728192"/>
          </a:xfrm>
          <a:prstGeom prst="rect">
            <a:avLst/>
          </a:prstGeom>
        </p:spPr>
        <p:txBody>
          <a:bodyPr vert="horz" lIns="91440" tIns="45720" rIns="91440" bIns="45720" rtlCol="0">
            <a:normAutofit/>
          </a:bodyPr>
          <a:lstStyle/>
          <a:p>
            <a:pPr marL="342900" indent="-342900" algn="r">
              <a:spcBef>
                <a:spcPct val="20000"/>
              </a:spcBef>
              <a:defRPr/>
            </a:pPr>
            <a:r>
              <a:rPr lang="fr-FR" sz="2800" dirty="0">
                <a:solidFill>
                  <a:schemeClr val="accent1">
                    <a:lumMod val="50000"/>
                  </a:schemeClr>
                </a:solidFill>
              </a:rPr>
              <a:t>Hommes: 3 litres</a:t>
            </a:r>
          </a:p>
          <a:p>
            <a:pPr marL="342900" indent="-342900" algn="r">
              <a:spcBef>
                <a:spcPct val="20000"/>
              </a:spcBef>
              <a:defRPr/>
            </a:pPr>
            <a:r>
              <a:rPr lang="fr-FR" sz="2800" dirty="0">
                <a:solidFill>
                  <a:schemeClr val="accent1">
                    <a:lumMod val="50000"/>
                  </a:schemeClr>
                </a:solidFill>
              </a:rPr>
              <a:t>Femmes: 2,2 litres</a:t>
            </a:r>
          </a:p>
        </p:txBody>
      </p:sp>
    </p:spTree>
    <p:extLst>
      <p:ext uri="{BB962C8B-B14F-4D97-AF65-F5344CB8AC3E}">
        <p14:creationId xmlns:p14="http://schemas.microsoft.com/office/powerpoint/2010/main" val="2271782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447928" y="764704"/>
            <a:ext cx="4906888" cy="1800200"/>
          </a:xfrm>
        </p:spPr>
        <p:txBody>
          <a:bodyPr>
            <a:noAutofit/>
          </a:bodyPr>
          <a:lstStyle/>
          <a:p>
            <a:r>
              <a:rPr lang="fr-FR" b="1">
                <a:solidFill>
                  <a:srgbClr val="0070C0"/>
                </a:solidFill>
              </a:rPr>
              <a:t>Boire de l’eau naturelle peut devenir une habitude.</a:t>
            </a:r>
            <a:endParaRPr lang="fr-FR" b="1" dirty="0">
              <a:solidFill>
                <a:srgbClr val="0070C0"/>
              </a:solidFill>
            </a:endParaRPr>
          </a:p>
        </p:txBody>
      </p:sp>
      <p:sp>
        <p:nvSpPr>
          <p:cNvPr id="3" name="Espace réservé du contenu 2"/>
          <p:cNvSpPr>
            <a:spLocks noGrp="1"/>
          </p:cNvSpPr>
          <p:nvPr>
            <p:ph idx="1"/>
          </p:nvPr>
        </p:nvSpPr>
        <p:spPr>
          <a:xfrm>
            <a:off x="2279576" y="4365105"/>
            <a:ext cx="8229600" cy="2337123"/>
          </a:xfrm>
        </p:spPr>
        <p:txBody>
          <a:bodyPr>
            <a:normAutofit/>
          </a:bodyPr>
          <a:lstStyle/>
          <a:p>
            <a:pPr marL="0" indent="0" algn="r">
              <a:buNone/>
            </a:pPr>
            <a:r>
              <a:rPr lang="fr-FR" dirty="0">
                <a:solidFill>
                  <a:schemeClr val="accent1">
                    <a:lumMod val="50000"/>
                  </a:schemeClr>
                </a:solidFill>
                <a:effectLst>
                  <a:glow rad="63500">
                    <a:schemeClr val="bg1"/>
                  </a:glow>
                  <a:outerShdw blurRad="38100" dist="38100" dir="2700000" algn="tl">
                    <a:srgbClr val="000000">
                      <a:alpha val="43137"/>
                    </a:srgbClr>
                  </a:outerShdw>
                </a:effectLst>
              </a:rPr>
              <a:t>Accepter de boire pendant 66 jours 8 verres d’eau naturel au minimum chaque jour.</a:t>
            </a:r>
          </a:p>
        </p:txBody>
      </p:sp>
    </p:spTree>
    <p:extLst>
      <p:ext uri="{BB962C8B-B14F-4D97-AF65-F5344CB8AC3E}">
        <p14:creationId xmlns:p14="http://schemas.microsoft.com/office/powerpoint/2010/main" val="6958062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6000" b="1" dirty="0">
                <a:solidFill>
                  <a:srgbClr val="C71491"/>
                </a:solidFill>
              </a:rPr>
              <a:t>La science dit…</a:t>
            </a:r>
          </a:p>
        </p:txBody>
      </p:sp>
      <p:sp>
        <p:nvSpPr>
          <p:cNvPr id="3" name="Espace réservé du contenu 2"/>
          <p:cNvSpPr>
            <a:spLocks noGrp="1"/>
          </p:cNvSpPr>
          <p:nvPr>
            <p:ph idx="1"/>
          </p:nvPr>
        </p:nvSpPr>
        <p:spPr>
          <a:xfrm>
            <a:off x="4223792" y="1484785"/>
            <a:ext cx="5832648" cy="3672408"/>
          </a:xfrm>
        </p:spPr>
        <p:txBody>
          <a:bodyPr>
            <a:normAutofit fontScale="77500" lnSpcReduction="20000"/>
          </a:bodyPr>
          <a:lstStyle/>
          <a:p>
            <a:pPr marL="0" indent="0" algn="ctr">
              <a:buNone/>
            </a:pPr>
            <a:r>
              <a:rPr lang="fr-FR" sz="4000" b="1" dirty="0">
                <a:solidFill>
                  <a:schemeClr val="accent1">
                    <a:lumMod val="50000"/>
                  </a:schemeClr>
                </a:solidFill>
              </a:rPr>
              <a:t>Dans une étude publiée par le quotidien </a:t>
            </a:r>
            <a:r>
              <a:rPr lang="fr-FR" sz="4000" b="1" dirty="0" err="1">
                <a:solidFill>
                  <a:schemeClr val="accent1">
                    <a:lumMod val="50000"/>
                  </a:schemeClr>
                </a:solidFill>
              </a:rPr>
              <a:t>European</a:t>
            </a:r>
            <a:r>
              <a:rPr lang="fr-FR" sz="4000" b="1" dirty="0">
                <a:solidFill>
                  <a:schemeClr val="accent1">
                    <a:lumMod val="50000"/>
                  </a:schemeClr>
                </a:solidFill>
              </a:rPr>
              <a:t> Journal of Social Psychology, </a:t>
            </a:r>
            <a:r>
              <a:rPr lang="fr-FR" sz="4000" b="1" dirty="0" err="1">
                <a:solidFill>
                  <a:schemeClr val="accent1">
                    <a:lumMod val="50000"/>
                  </a:schemeClr>
                </a:solidFill>
              </a:rPr>
              <a:t>Phillippa</a:t>
            </a:r>
            <a:r>
              <a:rPr lang="fr-FR" sz="4000" b="1" dirty="0">
                <a:solidFill>
                  <a:schemeClr val="accent1">
                    <a:lumMod val="50000"/>
                  </a:schemeClr>
                </a:solidFill>
              </a:rPr>
              <a:t> Lally et son équipe de chercheurs ont interrogé 96 personnes sur une période de 12 semaines pour découvrir exactement le temps nécessaire pour initier une nouvelle habitude.</a:t>
            </a:r>
          </a:p>
        </p:txBody>
      </p:sp>
    </p:spTree>
    <p:extLst>
      <p:ext uri="{BB962C8B-B14F-4D97-AF65-F5344CB8AC3E}">
        <p14:creationId xmlns:p14="http://schemas.microsoft.com/office/powerpoint/2010/main" val="36521068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775520" y="0"/>
            <a:ext cx="8435280" cy="908720"/>
          </a:xfrm>
        </p:spPr>
        <p:txBody>
          <a:bodyPr>
            <a:normAutofit fontScale="90000"/>
          </a:bodyPr>
          <a:lstStyle/>
          <a:p>
            <a:r>
              <a:rPr lang="fr-FR" sz="6000" b="1" dirty="0">
                <a:solidFill>
                  <a:srgbClr val="C71491"/>
                </a:solidFill>
              </a:rPr>
              <a:t>La science dit…</a:t>
            </a:r>
          </a:p>
        </p:txBody>
      </p:sp>
      <p:sp>
        <p:nvSpPr>
          <p:cNvPr id="3" name="Espace réservé du contenu 2"/>
          <p:cNvSpPr>
            <a:spLocks noGrp="1"/>
          </p:cNvSpPr>
          <p:nvPr>
            <p:ph idx="1"/>
          </p:nvPr>
        </p:nvSpPr>
        <p:spPr>
          <a:xfrm>
            <a:off x="3884960" y="1196752"/>
            <a:ext cx="6300192" cy="4248472"/>
          </a:xfrm>
        </p:spPr>
        <p:txBody>
          <a:bodyPr>
            <a:noAutofit/>
          </a:bodyPr>
          <a:lstStyle/>
          <a:p>
            <a:pPr marL="0" indent="0" algn="ctr">
              <a:buNone/>
            </a:pPr>
            <a:r>
              <a:rPr lang="fr-FR" sz="2800" b="1" dirty="0">
                <a:solidFill>
                  <a:schemeClr val="accent1">
                    <a:lumMod val="50000"/>
                  </a:schemeClr>
                </a:solidFill>
              </a:rPr>
              <a:t>Durant les 12 semaines, les participants ont choisi une nouvelle habitude et ont informé chaque jour à quel point ils avaient automatiquement ressenti ce comportement. A la fin de cette période, Lally analysa les résultats et elle a trouvé le temps moyen nécessaire aux participants pour créer une nouvelle habitude: 66 jours.</a:t>
            </a:r>
          </a:p>
        </p:txBody>
      </p:sp>
    </p:spTree>
    <p:extLst>
      <p:ext uri="{BB962C8B-B14F-4D97-AF65-F5344CB8AC3E}">
        <p14:creationId xmlns:p14="http://schemas.microsoft.com/office/powerpoint/2010/main" val="2208883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438400" y="175818"/>
            <a:ext cx="8229600" cy="1143000"/>
          </a:xfrm>
        </p:spPr>
        <p:txBody>
          <a:bodyPr/>
          <a:lstStyle/>
          <a:p>
            <a:r>
              <a:rPr lang="fr-FR" b="1" dirty="0">
                <a:solidFill>
                  <a:srgbClr val="0070C0"/>
                </a:solidFill>
              </a:rPr>
              <a:t>Pour réfléchir …</a:t>
            </a:r>
          </a:p>
        </p:txBody>
      </p:sp>
      <p:sp>
        <p:nvSpPr>
          <p:cNvPr id="3" name="Espace réservé du contenu 2"/>
          <p:cNvSpPr>
            <a:spLocks noGrp="1"/>
          </p:cNvSpPr>
          <p:nvPr>
            <p:ph idx="1"/>
          </p:nvPr>
        </p:nvSpPr>
        <p:spPr>
          <a:xfrm>
            <a:off x="4583832" y="1313222"/>
            <a:ext cx="5842992" cy="2880319"/>
          </a:xfrm>
        </p:spPr>
        <p:txBody>
          <a:bodyPr>
            <a:normAutofit fontScale="85000" lnSpcReduction="10000"/>
          </a:bodyPr>
          <a:lstStyle/>
          <a:p>
            <a:pPr algn="ctr">
              <a:buNone/>
            </a:pPr>
            <a:r>
              <a:rPr lang="fr-FR" dirty="0">
                <a:solidFill>
                  <a:schemeClr val="accent1">
                    <a:lumMod val="50000"/>
                  </a:schemeClr>
                </a:solidFill>
              </a:rPr>
              <a:t>« </a:t>
            </a:r>
            <a:r>
              <a:rPr lang="fr-FR" sz="4300" b="1" dirty="0">
                <a:solidFill>
                  <a:schemeClr val="accent1">
                    <a:lumMod val="50000"/>
                  </a:schemeClr>
                </a:solidFill>
                <a:effectLst>
                  <a:outerShdw blurRad="38100" dist="38100" dir="2700000" algn="tl">
                    <a:srgbClr val="000000">
                      <a:alpha val="43137"/>
                    </a:srgbClr>
                  </a:outerShdw>
                </a:effectLst>
              </a:rPr>
              <a:t>L’eau pure est l’un des plus précieux bienfaits du ciel. […] Buvez-en beaucoup. Elle aide la nature à résister à la </a:t>
            </a:r>
            <a:r>
              <a:rPr lang="fr-FR" sz="5200" b="1" dirty="0">
                <a:solidFill>
                  <a:srgbClr val="FFC000"/>
                </a:solidFill>
                <a:effectLst>
                  <a:outerShdw blurRad="38100" dist="38100" dir="2700000" algn="tl">
                    <a:srgbClr val="000000">
                      <a:alpha val="43137"/>
                    </a:srgbClr>
                  </a:outerShdw>
                </a:effectLst>
              </a:rPr>
              <a:t>maladie</a:t>
            </a:r>
            <a:r>
              <a:rPr lang="fr-FR" dirty="0">
                <a:solidFill>
                  <a:srgbClr val="FFC000"/>
                </a:solidFill>
              </a:rPr>
              <a:t>.</a:t>
            </a:r>
            <a:r>
              <a:rPr lang="fr-FR" dirty="0">
                <a:solidFill>
                  <a:schemeClr val="accent1">
                    <a:lumMod val="50000"/>
                  </a:schemeClr>
                </a:solidFill>
              </a:rPr>
              <a:t> »</a:t>
            </a:r>
          </a:p>
        </p:txBody>
      </p:sp>
      <p:sp>
        <p:nvSpPr>
          <p:cNvPr id="4" name="ZoneTexte 3"/>
          <p:cNvSpPr txBox="1"/>
          <p:nvPr/>
        </p:nvSpPr>
        <p:spPr>
          <a:xfrm>
            <a:off x="4871864" y="4797152"/>
            <a:ext cx="5760640" cy="707886"/>
          </a:xfrm>
          <a:prstGeom prst="rect">
            <a:avLst/>
          </a:prstGeom>
          <a:noFill/>
        </p:spPr>
        <p:txBody>
          <a:bodyPr wrap="square" rtlCol="0">
            <a:spAutoFit/>
          </a:bodyPr>
          <a:lstStyle/>
          <a:p>
            <a:r>
              <a:rPr lang="fr-FR" sz="2000" dirty="0">
                <a:solidFill>
                  <a:schemeClr val="accent1">
                    <a:lumMod val="50000"/>
                  </a:schemeClr>
                </a:solidFill>
              </a:rPr>
              <a:t>Par la célèbre écrivaine Ellen G. White,</a:t>
            </a:r>
          </a:p>
          <a:p>
            <a:r>
              <a:rPr lang="fr-FR" sz="2000" dirty="0">
                <a:solidFill>
                  <a:schemeClr val="accent1">
                    <a:lumMod val="50000"/>
                  </a:schemeClr>
                </a:solidFill>
              </a:rPr>
              <a:t>Conseils sur la nutrition et les aliments, page 503</a:t>
            </a:r>
          </a:p>
        </p:txBody>
      </p:sp>
    </p:spTree>
    <p:extLst>
      <p:ext uri="{BB962C8B-B14F-4D97-AF65-F5344CB8AC3E}">
        <p14:creationId xmlns:p14="http://schemas.microsoft.com/office/powerpoint/2010/main" val="3398390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02AEF1"/>
                </a:solidFill>
              </a:rPr>
              <a:t>Notre corps est eau!</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b="1" dirty="0">
                <a:solidFill>
                  <a:srgbClr val="02AEF1"/>
                </a:solidFill>
              </a:rPr>
              <a:t>POURCENTAGE D’EAU DANS LES ORGANES</a:t>
            </a:r>
          </a:p>
        </p:txBody>
      </p:sp>
      <p:sp>
        <p:nvSpPr>
          <p:cNvPr id="4" name="ZoneTexte 3"/>
          <p:cNvSpPr txBox="1"/>
          <p:nvPr/>
        </p:nvSpPr>
        <p:spPr>
          <a:xfrm>
            <a:off x="2855640" y="3068960"/>
            <a:ext cx="1512168" cy="369332"/>
          </a:xfrm>
          <a:prstGeom prst="rect">
            <a:avLst/>
          </a:prstGeom>
          <a:noFill/>
        </p:spPr>
        <p:txBody>
          <a:bodyPr wrap="square" rtlCol="0">
            <a:spAutoFit/>
          </a:bodyPr>
          <a:lstStyle/>
          <a:p>
            <a:pPr algn="ctr"/>
            <a:r>
              <a:rPr lang="fr-FR" b="1" dirty="0">
                <a:solidFill>
                  <a:schemeClr val="tx2">
                    <a:lumMod val="75000"/>
                  </a:schemeClr>
                </a:solidFill>
              </a:rPr>
              <a:t>Cerveau</a:t>
            </a:r>
          </a:p>
        </p:txBody>
      </p:sp>
      <p:sp>
        <p:nvSpPr>
          <p:cNvPr id="5" name="ZoneTexte 4"/>
          <p:cNvSpPr txBox="1"/>
          <p:nvPr/>
        </p:nvSpPr>
        <p:spPr>
          <a:xfrm>
            <a:off x="4727848" y="3068960"/>
            <a:ext cx="1512168" cy="369332"/>
          </a:xfrm>
          <a:prstGeom prst="rect">
            <a:avLst/>
          </a:prstGeom>
          <a:noFill/>
        </p:spPr>
        <p:txBody>
          <a:bodyPr wrap="square" rtlCol="0">
            <a:spAutoFit/>
          </a:bodyPr>
          <a:lstStyle/>
          <a:p>
            <a:pPr algn="ctr"/>
            <a:r>
              <a:rPr lang="fr-FR" b="1" dirty="0">
                <a:solidFill>
                  <a:schemeClr val="tx2">
                    <a:lumMod val="75000"/>
                  </a:schemeClr>
                </a:solidFill>
              </a:rPr>
              <a:t>Cœur </a:t>
            </a:r>
          </a:p>
        </p:txBody>
      </p:sp>
      <p:sp>
        <p:nvSpPr>
          <p:cNvPr id="6" name="ZoneTexte 5"/>
          <p:cNvSpPr txBox="1"/>
          <p:nvPr/>
        </p:nvSpPr>
        <p:spPr>
          <a:xfrm>
            <a:off x="6744072" y="3068960"/>
            <a:ext cx="1512168" cy="369332"/>
          </a:xfrm>
          <a:prstGeom prst="rect">
            <a:avLst/>
          </a:prstGeom>
          <a:noFill/>
        </p:spPr>
        <p:txBody>
          <a:bodyPr wrap="square" rtlCol="0">
            <a:spAutoFit/>
          </a:bodyPr>
          <a:lstStyle/>
          <a:p>
            <a:pPr algn="ctr"/>
            <a:r>
              <a:rPr lang="fr-FR" b="1" dirty="0">
                <a:solidFill>
                  <a:schemeClr val="tx2">
                    <a:lumMod val="75000"/>
                  </a:schemeClr>
                </a:solidFill>
              </a:rPr>
              <a:t>Poumons</a:t>
            </a:r>
          </a:p>
        </p:txBody>
      </p:sp>
      <p:sp>
        <p:nvSpPr>
          <p:cNvPr id="7" name="ZoneTexte 6"/>
          <p:cNvSpPr txBox="1"/>
          <p:nvPr/>
        </p:nvSpPr>
        <p:spPr>
          <a:xfrm>
            <a:off x="8616280" y="3068960"/>
            <a:ext cx="1512168" cy="369332"/>
          </a:xfrm>
          <a:prstGeom prst="rect">
            <a:avLst/>
          </a:prstGeom>
          <a:noFill/>
        </p:spPr>
        <p:txBody>
          <a:bodyPr wrap="square" rtlCol="0">
            <a:spAutoFit/>
          </a:bodyPr>
          <a:lstStyle/>
          <a:p>
            <a:pPr algn="ctr"/>
            <a:r>
              <a:rPr lang="fr-FR" b="1" dirty="0">
                <a:solidFill>
                  <a:schemeClr val="tx2">
                    <a:lumMod val="75000"/>
                  </a:schemeClr>
                </a:solidFill>
              </a:rPr>
              <a:t>Reins</a:t>
            </a:r>
          </a:p>
        </p:txBody>
      </p:sp>
      <p:sp>
        <p:nvSpPr>
          <p:cNvPr id="8" name="ZoneTexte 7"/>
          <p:cNvSpPr txBox="1"/>
          <p:nvPr/>
        </p:nvSpPr>
        <p:spPr>
          <a:xfrm>
            <a:off x="2854400" y="5157192"/>
            <a:ext cx="1512168" cy="369332"/>
          </a:xfrm>
          <a:prstGeom prst="rect">
            <a:avLst/>
          </a:prstGeom>
          <a:noFill/>
        </p:spPr>
        <p:txBody>
          <a:bodyPr wrap="square" rtlCol="0">
            <a:spAutoFit/>
          </a:bodyPr>
          <a:lstStyle/>
          <a:p>
            <a:pPr algn="ctr"/>
            <a:r>
              <a:rPr lang="fr-FR" b="1" dirty="0">
                <a:solidFill>
                  <a:schemeClr val="tx2">
                    <a:lumMod val="75000"/>
                  </a:schemeClr>
                </a:solidFill>
              </a:rPr>
              <a:t>Peau</a:t>
            </a:r>
          </a:p>
        </p:txBody>
      </p:sp>
      <p:sp>
        <p:nvSpPr>
          <p:cNvPr id="9" name="ZoneTexte 8"/>
          <p:cNvSpPr txBox="1"/>
          <p:nvPr/>
        </p:nvSpPr>
        <p:spPr>
          <a:xfrm>
            <a:off x="4943872" y="5157192"/>
            <a:ext cx="1512168" cy="369332"/>
          </a:xfrm>
          <a:prstGeom prst="rect">
            <a:avLst/>
          </a:prstGeom>
          <a:noFill/>
        </p:spPr>
        <p:txBody>
          <a:bodyPr wrap="square" rtlCol="0">
            <a:spAutoFit/>
          </a:bodyPr>
          <a:lstStyle/>
          <a:p>
            <a:pPr algn="ctr"/>
            <a:r>
              <a:rPr lang="fr-FR" b="1" dirty="0">
                <a:solidFill>
                  <a:schemeClr val="tx2">
                    <a:lumMod val="75000"/>
                  </a:schemeClr>
                </a:solidFill>
              </a:rPr>
              <a:t>Muscles</a:t>
            </a:r>
          </a:p>
        </p:txBody>
      </p:sp>
      <p:sp>
        <p:nvSpPr>
          <p:cNvPr id="10" name="ZoneTexte 9"/>
          <p:cNvSpPr txBox="1"/>
          <p:nvPr/>
        </p:nvSpPr>
        <p:spPr>
          <a:xfrm>
            <a:off x="6672064" y="5157192"/>
            <a:ext cx="1512168" cy="369332"/>
          </a:xfrm>
          <a:prstGeom prst="rect">
            <a:avLst/>
          </a:prstGeom>
          <a:noFill/>
        </p:spPr>
        <p:txBody>
          <a:bodyPr wrap="square" rtlCol="0">
            <a:spAutoFit/>
          </a:bodyPr>
          <a:lstStyle/>
          <a:p>
            <a:pPr algn="ctr"/>
            <a:r>
              <a:rPr lang="fr-FR" b="1" dirty="0">
                <a:solidFill>
                  <a:schemeClr val="tx2">
                    <a:lumMod val="75000"/>
                  </a:schemeClr>
                </a:solidFill>
              </a:rPr>
              <a:t>Os</a:t>
            </a:r>
          </a:p>
        </p:txBody>
      </p:sp>
      <p:sp>
        <p:nvSpPr>
          <p:cNvPr id="11" name="ZoneTexte 10"/>
          <p:cNvSpPr txBox="1"/>
          <p:nvPr/>
        </p:nvSpPr>
        <p:spPr>
          <a:xfrm>
            <a:off x="8698632" y="5157192"/>
            <a:ext cx="1512168" cy="369332"/>
          </a:xfrm>
          <a:prstGeom prst="rect">
            <a:avLst/>
          </a:prstGeom>
          <a:noFill/>
        </p:spPr>
        <p:txBody>
          <a:bodyPr wrap="square" rtlCol="0">
            <a:spAutoFit/>
          </a:bodyPr>
          <a:lstStyle/>
          <a:p>
            <a:pPr algn="ctr"/>
            <a:r>
              <a:rPr lang="fr-FR" b="1" dirty="0">
                <a:solidFill>
                  <a:schemeClr val="tx2">
                    <a:lumMod val="75000"/>
                  </a:schemeClr>
                </a:solidFill>
              </a:rPr>
              <a:t>Sang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151784" y="274638"/>
            <a:ext cx="6059016" cy="1143000"/>
          </a:xfrm>
        </p:spPr>
        <p:txBody>
          <a:bodyPr>
            <a:noAutofit/>
          </a:bodyPr>
          <a:lstStyle/>
          <a:p>
            <a:r>
              <a:rPr lang="fr-FR" sz="3200" b="1" dirty="0">
                <a:solidFill>
                  <a:srgbClr val="02AEF1"/>
                </a:solidFill>
              </a:rPr>
              <a:t>QUELS BÉNÉFICES OBTIENT-ON EN PRATIQUANT L’HABITUDE DE BOIRE DE L’EAU NATURELLE ?</a:t>
            </a:r>
          </a:p>
        </p:txBody>
      </p:sp>
      <p:sp>
        <p:nvSpPr>
          <p:cNvPr id="3" name="Espace réservé du contenu 2"/>
          <p:cNvSpPr>
            <a:spLocks noGrp="1"/>
          </p:cNvSpPr>
          <p:nvPr>
            <p:ph idx="1"/>
          </p:nvPr>
        </p:nvSpPr>
        <p:spPr>
          <a:xfrm>
            <a:off x="6240016" y="1844824"/>
            <a:ext cx="3682752" cy="3917032"/>
          </a:xfrm>
        </p:spPr>
        <p:txBody>
          <a:bodyPr>
            <a:normAutofit/>
          </a:bodyPr>
          <a:lstStyle/>
          <a:p>
            <a:pPr marL="0" indent="0" algn="r">
              <a:buNone/>
            </a:pPr>
            <a:r>
              <a:rPr lang="fr-FR" sz="4800" dirty="0">
                <a:solidFill>
                  <a:schemeClr val="accent1">
                    <a:lumMod val="50000"/>
                  </a:schemeClr>
                </a:solidFill>
              </a:rPr>
              <a:t>Cinq bénéfices pour ta santé intégrale.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981200" y="548680"/>
            <a:ext cx="5122912" cy="1143000"/>
          </a:xfrm>
        </p:spPr>
        <p:txBody>
          <a:bodyPr>
            <a:noAutofit/>
          </a:bodyPr>
          <a:lstStyle/>
          <a:p>
            <a:pPr algn="l"/>
            <a:r>
              <a:rPr lang="fr-FR" sz="3600" b="1" dirty="0">
                <a:solidFill>
                  <a:schemeClr val="bg1"/>
                </a:solidFill>
              </a:rPr>
              <a:t>BÉNÉFICES DE PRATIQUER L’HABITUDE DE BOIRE DE L’EAU NATURELLE.</a:t>
            </a:r>
          </a:p>
        </p:txBody>
      </p:sp>
      <p:sp>
        <p:nvSpPr>
          <p:cNvPr id="3" name="Espace réservé du contenu 2"/>
          <p:cNvSpPr>
            <a:spLocks noGrp="1"/>
          </p:cNvSpPr>
          <p:nvPr>
            <p:ph idx="1"/>
          </p:nvPr>
        </p:nvSpPr>
        <p:spPr>
          <a:xfrm>
            <a:off x="1981200" y="1844825"/>
            <a:ext cx="6491064" cy="4525963"/>
          </a:xfrm>
        </p:spPr>
        <p:txBody>
          <a:bodyPr>
            <a:normAutofit/>
          </a:bodyPr>
          <a:lstStyle/>
          <a:p>
            <a:pPr marL="0" indent="0">
              <a:buNone/>
            </a:pPr>
            <a:r>
              <a:rPr lang="fr-FR" sz="8000" b="1" dirty="0">
                <a:solidFill>
                  <a:srgbClr val="02AEF1"/>
                </a:solidFill>
                <a:effectLst>
                  <a:outerShdw blurRad="50800" dist="38100" dir="2700000" algn="tl" rotWithShape="0">
                    <a:prstClr val="black"/>
                  </a:outerShdw>
                </a:effectLst>
              </a:rPr>
              <a:t>1. </a:t>
            </a:r>
            <a:r>
              <a:rPr lang="fr-FR" sz="5400" b="1" dirty="0">
                <a:solidFill>
                  <a:srgbClr val="02AEF1"/>
                </a:solidFill>
                <a:effectLst>
                  <a:outerShdw blurRad="50800" dist="38100" dir="2700000" algn="tl" rotWithShape="0">
                    <a:prstClr val="black"/>
                  </a:outerShdw>
                </a:effectLst>
              </a:rPr>
              <a:t>AMÉLIORE LA CAPACITÉ MENTALE ET LES COMPÉTENCES COGNITIVES.</a:t>
            </a:r>
            <a:endParaRPr lang="fr-FR" sz="2800" b="1" dirty="0">
              <a:solidFill>
                <a:srgbClr val="02AEF1"/>
              </a:solidFill>
              <a:effectLst>
                <a:outerShdw blurRad="50800" dist="38100" dir="2700000" algn="tl" rotWithShape="0">
                  <a:prstClr val="black"/>
                </a:outerShdw>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6000" b="1" dirty="0">
                <a:solidFill>
                  <a:srgbClr val="C71491"/>
                </a:solidFill>
              </a:rPr>
              <a:t>La science dit…</a:t>
            </a:r>
          </a:p>
        </p:txBody>
      </p:sp>
      <p:sp>
        <p:nvSpPr>
          <p:cNvPr id="3" name="Espace réservé du contenu 2"/>
          <p:cNvSpPr>
            <a:spLocks noGrp="1"/>
          </p:cNvSpPr>
          <p:nvPr>
            <p:ph idx="1"/>
          </p:nvPr>
        </p:nvSpPr>
        <p:spPr>
          <a:xfrm>
            <a:off x="5231904" y="1417639"/>
            <a:ext cx="3826768" cy="4525963"/>
          </a:xfrm>
        </p:spPr>
        <p:txBody>
          <a:bodyPr/>
          <a:lstStyle/>
          <a:p>
            <a:pPr marL="0" indent="0" algn="ctr">
              <a:buNone/>
            </a:pPr>
            <a:r>
              <a:rPr lang="fr-FR" b="1" dirty="0">
                <a:solidFill>
                  <a:schemeClr val="accent1">
                    <a:lumMod val="50000"/>
                  </a:schemeClr>
                </a:solidFill>
              </a:rPr>
              <a:t>Avec 1% de déshydratation corporelle, on observe une diminution significative du rendement de la mémoire de travail.</a:t>
            </a: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TotalTime>
  <Words>1225</Words>
  <Application>Microsoft Macintosh PowerPoint</Application>
  <PresentationFormat>Grand écran</PresentationFormat>
  <Paragraphs>118</Paragraphs>
  <Slides>44</Slides>
  <Notes>1</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44</vt:i4>
      </vt:variant>
    </vt:vector>
  </HeadingPairs>
  <TitlesOfParts>
    <vt:vector size="47" baseType="lpstr">
      <vt:lpstr>Arial</vt:lpstr>
      <vt:lpstr>Calibri</vt:lpstr>
      <vt:lpstr>Thème Office</vt:lpstr>
      <vt:lpstr>BOIRE DE L’EAU NATURELLE</vt:lpstr>
      <vt:lpstr>QU’EST-CE QUE L’HABITUDE DE BOIRE DE L’EAU NATURELLE ?</vt:lpstr>
      <vt:lpstr>TON CORPS ET TON ESPRIT ONT BESOIN D’EAU NATURELLE POUR DEMEURER BIEN HYDRATÉ.</vt:lpstr>
      <vt:lpstr>POURCENTAGE D’EAU DANS LE CORPS</vt:lpstr>
      <vt:lpstr>Notre corps est eau!</vt:lpstr>
      <vt:lpstr>POURCENTAGE D’EAU DANS LES ORGANES</vt:lpstr>
      <vt:lpstr>QUELS BÉNÉFICES OBTIENT-ON EN PRATIQUANT L’HABITUDE DE BOIRE DE L’EAU NATURELLE ?</vt:lpstr>
      <vt:lpstr>BÉNÉFICES DE PRATIQUER L’HABITUDE DE BOIRE DE L’EAU NATURELLE.</vt:lpstr>
      <vt:lpstr>La science dit…</vt:lpstr>
      <vt:lpstr>La science dit…</vt:lpstr>
      <vt:lpstr>La science dit…</vt:lpstr>
      <vt:lpstr>BÉNÉFICES DE PRATIQUER L’HABITUDE DE BOIRE DE L’EAU NATURELLE.</vt:lpstr>
      <vt:lpstr>La science dit…</vt:lpstr>
      <vt:lpstr>La science dit…</vt:lpstr>
      <vt:lpstr>BÉNÉFICES DE PRATIQUER L’HABITUDE DE BOIRE DE L’EAU NATURELLE.</vt:lpstr>
      <vt:lpstr>La science dit…</vt:lpstr>
      <vt:lpstr>BÉNÉFICES DE PRATIQUER L’HABITUDE DE BOIRE DE L’EAU NATURELLE.</vt:lpstr>
      <vt:lpstr>La science dit…</vt:lpstr>
      <vt:lpstr>BÉNÉFICES DE PRATIQUER L’HABITUDE DE BOIRE DE L’EAU NATURELLE.</vt:lpstr>
      <vt:lpstr>La science dit…</vt:lpstr>
      <vt:lpstr>La science dit…</vt:lpstr>
      <vt:lpstr>COMMENT PEUT-ON DÉVELOPPER L’HABITUDE DE BOIRE DE L’EAU NATURELLE ?</vt:lpstr>
      <vt:lpstr>COMMENT PEUT-ON DÉVELOPPER L’HABITUDE DE BOIRE DE L’EAU NATURELLE ?</vt:lpstr>
      <vt:lpstr>La science dit…</vt:lpstr>
      <vt:lpstr>La science dit…</vt:lpstr>
      <vt:lpstr>COMMENT PEUT-ON DÉVELOPPER L’HABITUDE DE BOIRE DE L’EAU NATURELLE ?</vt:lpstr>
      <vt:lpstr>La science dit…</vt:lpstr>
      <vt:lpstr>La science dit…</vt:lpstr>
      <vt:lpstr>COMMENT PEUT-ON DÉVELOPPER L’HABITUDE DE BOIRE DE L’EAU NATURELLE ?</vt:lpstr>
      <vt:lpstr>La science dit…</vt:lpstr>
      <vt:lpstr>La science dit…</vt:lpstr>
      <vt:lpstr>COMMENT PEUT-ON DÉVELOPPER L’HABITUDE DE BOIRE  DE L’EAU NATURELLE ?</vt:lpstr>
      <vt:lpstr>La science dit…</vt:lpstr>
      <vt:lpstr>COMMENT PEUT-ON DÉVELOPPER L’HABITUDE DE BOIRE DE L’EAU NATURELLE ?</vt:lpstr>
      <vt:lpstr>La science dit…</vt:lpstr>
      <vt:lpstr>COMMENT PEUT-ON DÉVELOPPER L’HABITUDE DE BOIRE DE L’EAU NATURELLE ?</vt:lpstr>
      <vt:lpstr>La science dit…</vt:lpstr>
      <vt:lpstr>COMMENT PEUT-ON DÉVELOPPER L’HABITUDE DE BOIRE DE L’EAU NATURELLE ?</vt:lpstr>
      <vt:lpstr>La science dit…</vt:lpstr>
      <vt:lpstr>QUELLE EST L'HABITUDE  QUE JE DOIS DÉVELOPPER ?</vt:lpstr>
      <vt:lpstr>Boire de l’eau naturelle peut devenir une habitude.</vt:lpstr>
      <vt:lpstr>La science dit…</vt:lpstr>
      <vt:lpstr>La science dit…</vt:lpstr>
      <vt:lpstr>Pour réfléchir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BOIRE DE L’EAU NATURELLE</dc:title>
  <dc:creator>GUYSAX</dc:creator>
  <cp:lastModifiedBy>Microsoft Office User</cp:lastModifiedBy>
  <cp:revision>33</cp:revision>
  <dcterms:created xsi:type="dcterms:W3CDTF">2019-07-25T22:04:27Z</dcterms:created>
  <dcterms:modified xsi:type="dcterms:W3CDTF">2019-09-12T12:55:53Z</dcterms:modified>
</cp:coreProperties>
</file>