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4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1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90" r:id="rId34"/>
    <p:sldId id="287" r:id="rId35"/>
    <p:sldId id="291" r:id="rId36"/>
    <p:sldId id="288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  <p:sldId id="302" r:id="rId4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 autoAdjust="0"/>
    <p:restoredTop sz="91369" autoAdjust="0"/>
  </p:normalViewPr>
  <p:slideViewPr>
    <p:cSldViewPr>
      <p:cViewPr>
        <p:scale>
          <a:sx n="110" d="100"/>
          <a:sy n="110" d="100"/>
        </p:scale>
        <p:origin x="22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DB6318D-3E3A-4ACD-AE09-B802566F7450}" type="datetimeFigureOut">
              <a:rPr lang="es-VE" smtClean="0"/>
              <a:pPr/>
              <a:t>12/6/2017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F44747-C605-401D-AA69-5C4AE91E6E55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78184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1742EA9-46C6-4CD8-821E-F2F05FFECB36}" type="datetimeFigureOut">
              <a:rPr lang="es-VE" smtClean="0"/>
              <a:pPr/>
              <a:t>12/6/2017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8B60FF-0169-4355-AEED-2D4D76F5B5F7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42814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C’es de la négligence légale.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303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NON à la maltraitance infantile!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6920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4263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L’école pour les pères et les mères</a:t>
            </a:r>
          </a:p>
          <a:p>
            <a:r>
              <a:rPr lang="fr-CA" dirty="0" smtClean="0"/>
              <a:t>Des stratégies pour éduquer</a:t>
            </a:r>
            <a:r>
              <a:rPr lang="fr-CA" baseline="0" dirty="0" smtClean="0"/>
              <a:t> nos enfants</a:t>
            </a:r>
          </a:p>
          <a:p>
            <a:r>
              <a:rPr lang="fr-CA" baseline="0" dirty="0" smtClean="0"/>
              <a:t>RETOUR À L’ÉCOLE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40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228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Mettre un terme</a:t>
            </a:r>
            <a:r>
              <a:rPr lang="fr-CA" baseline="0" dirty="0" smtClean="0"/>
              <a:t> à la violence envers les enfants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VE" smtClean="0"/>
              <a:t>Dra. Antonieta A. 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B60FF-0169-4355-AEED-2D4D76F5B5F7}" type="slidenum">
              <a:rPr lang="es-VE" smtClean="0"/>
              <a:pPr/>
              <a:t>43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0292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85CBEA-6D2C-4D0B-B39C-C9C2748659C0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32B9-2BE7-41B7-8460-2209C1BDBA6D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E8A-8969-47CB-938A-F7EDE266645C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923F-F09C-47A4-BB06-95BB256261D4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73E8-CADB-4144-9C15-AE7C77E88EF9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A74E-DA47-4516-857B-DEED25BCDBDE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7062-AD8C-4AF9-96E9-699423CE061C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CA11-6324-4F71-B326-02F49EC84538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7C2F-BCF2-4076-9C7B-1B6ACEF5A639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EFAFB1-3A7B-481D-8FB7-49491FD0494B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815B77-48B9-4FDA-8E22-C650E8924453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7478DD-D8B5-42AD-8489-186B273F7022}" type="datetime1">
              <a:rPr lang="es-VE" smtClean="0"/>
              <a:pPr/>
              <a:t>12/6/2017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s-VE" smtClean="0"/>
              <a:t>Dra. Antonieta A.Silva</a:t>
            </a: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BFCE95-094B-4DDC-ADBE-F8BDFC9BC316}" type="slidenum">
              <a:rPr lang="es-VE" smtClean="0"/>
              <a:pPr/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2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8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3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3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9.jpe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4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43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6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4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46.jpe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47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48.tif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4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172029"/>
            <a:ext cx="58007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47800" y="155044"/>
            <a:ext cx="6180668" cy="1032225"/>
          </a:xfrm>
        </p:spPr>
        <p:txBody>
          <a:bodyPr>
            <a:normAutofit/>
          </a:bodyPr>
          <a:lstStyle/>
          <a:p>
            <a:r>
              <a:rPr lang="fr-CA" b="1" dirty="0" smtClean="0"/>
              <a:t>Les enfants à risque</a:t>
            </a:r>
            <a:endParaRPr lang="fr-CA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990600" y="5001079"/>
            <a:ext cx="7162800" cy="866321"/>
          </a:xfrm>
        </p:spPr>
        <p:txBody>
          <a:bodyPr>
            <a:normAutofit lnSpcReduction="10000"/>
          </a:bodyPr>
          <a:lstStyle/>
          <a:p>
            <a:r>
              <a:rPr lang="fr-CA" b="1" dirty="0" smtClean="0">
                <a:solidFill>
                  <a:srgbClr val="002060"/>
                </a:solidFill>
              </a:rPr>
              <a:t>Les adventistes disent NON à la violence 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envers les enfants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105401" y="6172200"/>
            <a:ext cx="5181600" cy="365125"/>
          </a:xfrm>
        </p:spPr>
        <p:txBody>
          <a:bodyPr/>
          <a:lstStyle/>
          <a:p>
            <a:r>
              <a:rPr lang="fr-CA" sz="2800" dirty="0" smtClean="0">
                <a:solidFill>
                  <a:schemeClr val="bg1"/>
                </a:solidFill>
              </a:rPr>
              <a:t>Dre </a:t>
            </a:r>
            <a:r>
              <a:rPr lang="fr-CA" sz="2800" dirty="0" err="1" smtClean="0">
                <a:solidFill>
                  <a:schemeClr val="bg1"/>
                </a:solidFill>
              </a:rPr>
              <a:t>Antonieta</a:t>
            </a:r>
            <a:r>
              <a:rPr lang="fr-CA" sz="2800" dirty="0" smtClean="0">
                <a:solidFill>
                  <a:schemeClr val="bg1"/>
                </a:solidFill>
              </a:rPr>
              <a:t> A. Silva</a:t>
            </a:r>
            <a:endParaRPr lang="fr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7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3085" y="457200"/>
            <a:ext cx="6965245" cy="1202485"/>
          </a:xfrm>
        </p:spPr>
        <p:txBody>
          <a:bodyPr>
            <a:normAutofit/>
          </a:bodyPr>
          <a:lstStyle/>
          <a:p>
            <a:r>
              <a:rPr lang="fr-CA" sz="4000" dirty="0" smtClean="0">
                <a:latin typeface="Arial Rounded MT Bold" pitchFamily="34" charset="0"/>
              </a:rPr>
              <a:t>Violence psychologique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1" y="1525905"/>
            <a:ext cx="4437888" cy="304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sz="3100" b="1" dirty="0" smtClean="0">
                <a:latin typeface="Arial" charset="0"/>
                <a:ea typeface="Arial" charset="0"/>
                <a:cs typeface="Arial" charset="0"/>
              </a:rPr>
              <a:t>Le fait de ne pas offrir à l’enfant un environnement émotionnel sécuritaire; négligence évidente du bien-être de l’enfant</a:t>
            </a:r>
            <a:endParaRPr lang="fr-CA" sz="31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30421"/>
          <a:stretch/>
        </p:blipFill>
        <p:spPr bwMode="auto">
          <a:xfrm>
            <a:off x="5181600" y="2097890"/>
            <a:ext cx="3036730" cy="392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1" y="5943600"/>
            <a:ext cx="7303929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Arial Rounded MT Bold" pitchFamily="34" charset="0"/>
              </a:rPr>
              <a:t>Violence psychologique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133600"/>
            <a:ext cx="4114800" cy="34570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sz="3600" b="1" dirty="0" smtClean="0"/>
              <a:t>L’enfant est ignoré et ne reçoit pas d’affection. </a:t>
            </a:r>
            <a:endParaRPr lang="fr-CA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564468" cy="277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145867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1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8887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Symptômes de la violence psychologique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286000"/>
            <a:ext cx="3886200" cy="3814101"/>
          </a:xfrm>
        </p:spPr>
        <p:txBody>
          <a:bodyPr>
            <a:normAutofit/>
          </a:bodyPr>
          <a:lstStyle/>
          <a:p>
            <a:pPr lvl="0"/>
            <a:r>
              <a:rPr lang="fr-CA" sz="2800" b="1" dirty="0" smtClean="0"/>
              <a:t>Difficultés scolaires</a:t>
            </a:r>
          </a:p>
          <a:p>
            <a:pPr lvl="0"/>
            <a:r>
              <a:rPr lang="fr-CA" sz="2800" b="1" dirty="0" smtClean="0"/>
              <a:t>Changements dans les habitudes alimentaires qui mènent à une perte de poids ou à une prise de poids insuffisante</a:t>
            </a:r>
            <a:endParaRPr lang="fr-CA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1554" y="2133600"/>
            <a:ext cx="3181350" cy="385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9641" y="5883275"/>
            <a:ext cx="6918503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31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latin typeface="Arial Rounded MT Bold" pitchFamily="34" charset="0"/>
              </a:rPr>
              <a:t>Symptômes de la violence psychologique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362199"/>
            <a:ext cx="3733799" cy="38120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CA" sz="3200" b="1" dirty="0" smtClean="0"/>
              <a:t>Anxiété, dépression et faible estime de soi</a:t>
            </a:r>
          </a:p>
          <a:p>
            <a:pPr lvl="0"/>
            <a:r>
              <a:rPr lang="fr-CA" sz="3200" b="1" dirty="0" smtClean="0"/>
              <a:t>Comportements rebelles</a:t>
            </a:r>
          </a:p>
          <a:p>
            <a:pPr lvl="0"/>
            <a:r>
              <a:rPr lang="fr-CA" sz="3200" b="1" dirty="0" smtClean="0"/>
              <a:t>Troubles du </a:t>
            </a:r>
            <a:r>
              <a:rPr lang="fr-CA" sz="3200" b="1" dirty="0" smtClean="0"/>
              <a:t>sommeil</a:t>
            </a:r>
          </a:p>
          <a:p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8750"/>
          <a:stretch/>
        </p:blipFill>
        <p:spPr bwMode="auto">
          <a:xfrm>
            <a:off x="4752305" y="2286000"/>
            <a:ext cx="3348508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145867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056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545627"/>
            <a:ext cx="6965245" cy="1202485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FF0000"/>
                </a:solidFill>
                <a:latin typeface="Arial Rounded MT Bold" pitchFamily="34" charset="0"/>
              </a:rPr>
              <a:t>3. Violence physique</a:t>
            </a:r>
            <a:endParaRPr lang="fr-CA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600200"/>
            <a:ext cx="4419600" cy="426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sz="3000" b="1" dirty="0" smtClean="0"/>
              <a:t>Aussi appelé « traumatisme non accidentel »</a:t>
            </a:r>
          </a:p>
          <a:p>
            <a:pPr>
              <a:spcBef>
                <a:spcPts val="0"/>
              </a:spcBef>
            </a:pPr>
            <a:r>
              <a:rPr lang="fr-CA" sz="3000" b="1" dirty="0" smtClean="0"/>
              <a:t>Se réfère également aux fractures et aux autres signes de blessures infligées par une fessée dans la colère.</a:t>
            </a:r>
            <a:endParaRPr lang="fr-CA" sz="3000" b="1" dirty="0"/>
          </a:p>
        </p:txBody>
      </p:sp>
      <p:pic>
        <p:nvPicPr>
          <p:cNvPr id="1026" name="Picture 2" descr="http://www.metrosexual.es/wp-content/uploads/Imagen-10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142576"/>
            <a:ext cx="299749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1" y="5809152"/>
            <a:ext cx="7264692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7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533400"/>
            <a:ext cx="6965245" cy="974725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Arial Rounded MT Bold" pitchFamily="34" charset="0"/>
              </a:rPr>
              <a:t>Violence physique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600200"/>
            <a:ext cx="4038600" cy="4724400"/>
          </a:xfrm>
        </p:spPr>
        <p:txBody>
          <a:bodyPr>
            <a:noAutofit/>
          </a:bodyPr>
          <a:lstStyle/>
          <a:p>
            <a:r>
              <a:rPr lang="fr-CA" sz="2700" b="1" dirty="0" smtClean="0"/>
              <a:t>La violence physique est généralement infligée lors de moments de grands stress. </a:t>
            </a:r>
          </a:p>
          <a:p>
            <a:r>
              <a:rPr lang="fr-CA" sz="2700" b="1" dirty="0" smtClean="0"/>
              <a:t>De nombreux agresseurs physiques ont aussi été victimes de violence lors de leur enfance.</a:t>
            </a:r>
            <a:endParaRPr lang="fr-CA" sz="2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689349" cy="328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14600" y="5791200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38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609601"/>
            <a:ext cx="6965245" cy="10668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Signes de violence physique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84412" y="1828800"/>
            <a:ext cx="4016188" cy="3657600"/>
          </a:xfrm>
        </p:spPr>
        <p:txBody>
          <a:bodyPr>
            <a:noAutofit/>
          </a:bodyPr>
          <a:lstStyle/>
          <a:p>
            <a:pPr lvl="0"/>
            <a:r>
              <a:rPr lang="fr-CA" sz="3200" b="1" dirty="0" smtClean="0"/>
              <a:t>On peut voir des yeux noircis ou la présence de sang dans la partie postérieure de l’œil lorsque l’enfant est secoué ou frappé à la tête.</a:t>
            </a:r>
            <a:endParaRPr lang="fr-CA" sz="3200" b="1" dirty="0"/>
          </a:p>
        </p:txBody>
      </p:sp>
      <p:pic>
        <p:nvPicPr>
          <p:cNvPr id="1026" name="Picture 2" descr="http://1.bp.blogspot.com/_MycY3-dsB_Q/SwXPEprT4jI/AAAAAAAAAAs/fMvSdsL55Ts/s1600/v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4"/>
          <a:stretch/>
        </p:blipFill>
        <p:spPr bwMode="auto">
          <a:xfrm>
            <a:off x="4724400" y="2438400"/>
            <a:ext cx="3276600" cy="350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89412" y="5943600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9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685801"/>
            <a:ext cx="6965245" cy="10668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Signes </a:t>
            </a:r>
            <a:r>
              <a:rPr lang="fr-CA" dirty="0">
                <a:latin typeface="Arial Rounded MT Bold" pitchFamily="34" charset="0"/>
              </a:rPr>
              <a:t>de </a:t>
            </a:r>
            <a:r>
              <a:rPr lang="fr-CA" dirty="0" smtClean="0">
                <a:latin typeface="Arial Rounded MT Bold" pitchFamily="34" charset="0"/>
              </a:rPr>
              <a:t>violence </a:t>
            </a:r>
            <a:r>
              <a:rPr lang="fr-CA" dirty="0">
                <a:latin typeface="Arial Rounded MT Bold" pitchFamily="34" charset="0"/>
              </a:rPr>
              <a:t>physique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7726" y="1905000"/>
            <a:ext cx="3886200" cy="4038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100" b="1" dirty="0" smtClean="0"/>
              <a:t>Fractures inexpliquées ou tout autre type de fracture chez un enfant trop petit pour ramper ou marcher</a:t>
            </a:r>
          </a:p>
          <a:p>
            <a:pPr lvl="0">
              <a:spcBef>
                <a:spcPts val="0"/>
              </a:spcBef>
            </a:pPr>
            <a:r>
              <a:rPr lang="fr-CA" sz="3100" b="1" dirty="0" smtClean="0"/>
              <a:t>Fractures à la tête</a:t>
            </a:r>
            <a:endParaRPr lang="fr-CA" sz="3100" b="1" dirty="0"/>
          </a:p>
        </p:txBody>
      </p:sp>
      <p:pic>
        <p:nvPicPr>
          <p:cNvPr id="2052" name="Picture 4" descr="http://1.bp.blogspot.com/-QAq3J4Nrcxo/TfvQda1sCNI/AAAAAAAAAEA/EC79fUU_sXs/s1600/maltrato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2256733"/>
            <a:ext cx="2971800" cy="353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89412" y="5837237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17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Signes </a:t>
            </a:r>
            <a:r>
              <a:rPr lang="fr-CA" dirty="0">
                <a:latin typeface="Arial Rounded MT Bold" pitchFamily="34" charset="0"/>
              </a:rPr>
              <a:t>de </a:t>
            </a:r>
            <a:r>
              <a:rPr lang="fr-CA" dirty="0" smtClean="0">
                <a:latin typeface="Arial Rounded MT Bold" pitchFamily="34" charset="0"/>
              </a:rPr>
              <a:t>violence </a:t>
            </a:r>
            <a:r>
              <a:rPr lang="fr-CA" dirty="0">
                <a:latin typeface="Arial Rounded MT Bold" pitchFamily="34" charset="0"/>
              </a:rPr>
              <a:t>physique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209800"/>
            <a:ext cx="4114799" cy="3476626"/>
          </a:xfrm>
        </p:spPr>
        <p:txBody>
          <a:bodyPr>
            <a:noAutofit/>
          </a:bodyPr>
          <a:lstStyle/>
          <a:p>
            <a:pPr lvl="0"/>
            <a:r>
              <a:rPr lang="fr-CA" sz="3400" b="1" dirty="0" smtClean="0"/>
              <a:t>Endommagement des organes internes ou hémorragie interne </a:t>
            </a:r>
            <a:r>
              <a:rPr lang="fr-CA" sz="3400" b="1" dirty="0" smtClean="0"/>
              <a:t>causé(e) </a:t>
            </a:r>
            <a:r>
              <a:rPr lang="fr-CA" sz="3400" b="1" dirty="0" smtClean="0"/>
              <a:t>par de gros coups</a:t>
            </a:r>
            <a:endParaRPr lang="fr-CA" sz="3400" dirty="0"/>
          </a:p>
        </p:txBody>
      </p:sp>
      <p:pic>
        <p:nvPicPr>
          <p:cNvPr id="3074" name="Picture 2" descr="http://1.bp.blogspot.com/-YhOZNLgU_es/Tf9sQput8tI/AAAAAAAABlo/cIHOX_HAB2I/s350/maltrato%2Binfantil%255B2%255D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391399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26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Signes </a:t>
            </a:r>
            <a:r>
              <a:rPr lang="fr-CA" dirty="0">
                <a:latin typeface="Arial Rounded MT Bold" pitchFamily="34" charset="0"/>
              </a:rPr>
              <a:t>de </a:t>
            </a:r>
            <a:r>
              <a:rPr lang="fr-CA" dirty="0" smtClean="0">
                <a:latin typeface="Arial Rounded MT Bold" pitchFamily="34" charset="0"/>
              </a:rPr>
              <a:t>violence </a:t>
            </a:r>
            <a:r>
              <a:rPr lang="fr-CA" dirty="0">
                <a:latin typeface="Arial Rounded MT Bold" pitchFamily="34" charset="0"/>
              </a:rPr>
              <a:t>physique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286000"/>
            <a:ext cx="3962399" cy="327643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400" b="1" dirty="0" smtClean="0"/>
              <a:t>Ecchymoses en forme de mains, de doigts ou d’autres objets comme une </a:t>
            </a:r>
            <a:r>
              <a:rPr lang="fr-CA" sz="3400" b="1" dirty="0" smtClean="0"/>
              <a:t>ceinture</a:t>
            </a:r>
            <a:endParaRPr lang="fr-CA" sz="3400" b="1" dirty="0"/>
          </a:p>
        </p:txBody>
      </p:sp>
      <p:pic>
        <p:nvPicPr>
          <p:cNvPr id="4098" name="Picture 2" descr="http://3.bp.blogspot.com/_1Ct7iDgh5EY/SKmhR5zcj7I/AAAAAAAAEfw/iDcKxUoP9Ws/s400/violenci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399" y="2528721"/>
            <a:ext cx="352059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2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dirty="0" smtClean="0">
                <a:latin typeface="Arial Rounded MT Bold" pitchFamily="34" charset="0"/>
              </a:rPr>
              <a:t>Violence envers les enfants</a:t>
            </a:r>
            <a:br>
              <a:rPr lang="fr-CA" dirty="0" smtClean="0">
                <a:latin typeface="Arial Rounded MT Bold" pitchFamily="34" charset="0"/>
              </a:rPr>
            </a:br>
            <a:r>
              <a:rPr lang="fr-CA" sz="2000" b="1" dirty="0" smtClean="0"/>
              <a:t> </a:t>
            </a:r>
            <a:r>
              <a:rPr lang="fr-CA" sz="2000" dirty="0" smtClean="0">
                <a:latin typeface="Arial Rounded MT Bold" pitchFamily="34" charset="0"/>
              </a:rPr>
              <a:t>Définition de l’OMS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1905000"/>
            <a:ext cx="373379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  <a:endParaRPr lang="en-US" dirty="0"/>
          </a:p>
          <a:p>
            <a:pPr marL="0" indent="0">
              <a:buNone/>
            </a:pPr>
            <a:r>
              <a:rPr lang="fr-CA" dirty="0" smtClean="0">
                <a:latin typeface="Arial Rounded MT Bold" pitchFamily="34" charset="0"/>
              </a:rPr>
              <a:t>Maltraitance ou négligence d’un enfant de moins de 18 ans qui peut nuire à sa santé ou à son développement, porter atteinte à sa dignité ou mettre sa vie en danger.</a:t>
            </a:r>
            <a:endParaRPr lang="fr-CA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/>
          <a:stretch/>
        </p:blipFill>
        <p:spPr bwMode="auto">
          <a:xfrm>
            <a:off x="4495800" y="2286000"/>
            <a:ext cx="3847817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1" y="5809152"/>
            <a:ext cx="7429216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50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Signes </a:t>
            </a:r>
            <a:r>
              <a:rPr lang="fr-CA" dirty="0">
                <a:latin typeface="Arial Rounded MT Bold" pitchFamily="34" charset="0"/>
              </a:rPr>
              <a:t>de </a:t>
            </a:r>
            <a:r>
              <a:rPr lang="fr-CA" dirty="0" smtClean="0">
                <a:latin typeface="Arial Rounded MT Bold" pitchFamily="34" charset="0"/>
              </a:rPr>
              <a:t>violence </a:t>
            </a:r>
            <a:r>
              <a:rPr lang="fr-CA" dirty="0">
                <a:latin typeface="Arial Rounded MT Bold" pitchFamily="34" charset="0"/>
              </a:rPr>
              <a:t>physique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0183"/>
            <a:ext cx="3505201" cy="3432417"/>
          </a:xfrm>
        </p:spPr>
        <p:txBody>
          <a:bodyPr>
            <a:noAutofit/>
          </a:bodyPr>
          <a:lstStyle/>
          <a:p>
            <a:pPr lvl="0"/>
            <a:r>
              <a:rPr lang="fr-CA" sz="3000" b="1" dirty="0" smtClean="0"/>
              <a:t>Ecchymoses sur des parties du corps que les activités normales de l’enfant ne sauraient </a:t>
            </a:r>
            <a:r>
              <a:rPr lang="fr-CA" sz="3000" b="1" dirty="0" smtClean="0"/>
              <a:t>créer</a:t>
            </a:r>
            <a:endParaRPr lang="fr-CA" sz="3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b="4283"/>
          <a:stretch/>
        </p:blipFill>
        <p:spPr bwMode="auto">
          <a:xfrm>
            <a:off x="4343400" y="2362200"/>
            <a:ext cx="3527470" cy="33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30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817582"/>
            <a:ext cx="7210777" cy="1202485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Signes </a:t>
            </a:r>
            <a:r>
              <a:rPr lang="fr-CA" dirty="0">
                <a:latin typeface="Arial Rounded MT Bold" pitchFamily="34" charset="0"/>
              </a:rPr>
              <a:t>de </a:t>
            </a:r>
            <a:r>
              <a:rPr lang="fr-CA" dirty="0" smtClean="0">
                <a:latin typeface="Arial Rounded MT Bold" pitchFamily="34" charset="0"/>
              </a:rPr>
              <a:t>violence </a:t>
            </a:r>
            <a:r>
              <a:rPr lang="fr-CA" dirty="0">
                <a:latin typeface="Arial Rounded MT Bold" pitchFamily="34" charset="0"/>
              </a:rPr>
              <a:t>physique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020067"/>
            <a:ext cx="4114800" cy="346633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200" b="1" dirty="0" smtClean="0"/>
              <a:t>Brulures </a:t>
            </a:r>
          </a:p>
          <a:p>
            <a:pPr lvl="0">
              <a:spcBef>
                <a:spcPts val="0"/>
              </a:spcBef>
            </a:pPr>
            <a:r>
              <a:rPr lang="fr-CA" sz="3200" b="1" dirty="0" smtClean="0"/>
              <a:t>Marques d’étranglement autour du cou</a:t>
            </a:r>
          </a:p>
          <a:p>
            <a:pPr lvl="0">
              <a:spcBef>
                <a:spcPts val="0"/>
              </a:spcBef>
            </a:pPr>
            <a:r>
              <a:rPr lang="fr-CA" sz="3200" b="1" dirty="0" smtClean="0"/>
              <a:t>Marques de corde ou de ficelle causées par le fait d’être </a:t>
            </a:r>
            <a:r>
              <a:rPr lang="fr-CA" sz="3200" b="1" dirty="0" smtClean="0"/>
              <a:t>attaché</a:t>
            </a:r>
            <a:endParaRPr lang="fr-CA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8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FF0000"/>
                </a:solidFill>
                <a:latin typeface="Arial Rounded MT Bold" pitchFamily="34" charset="0"/>
              </a:rPr>
              <a:t>4. Violence sexuelle</a:t>
            </a:r>
            <a:endParaRPr lang="fr-CA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1685" y="2309646"/>
            <a:ext cx="3733800" cy="3048000"/>
          </a:xfrm>
        </p:spPr>
        <p:txBody>
          <a:bodyPr>
            <a:noAutofit/>
          </a:bodyPr>
          <a:lstStyle/>
          <a:p>
            <a:pPr lvl="0"/>
            <a:r>
              <a:rPr lang="fr-CA" sz="3200" b="1" dirty="0" smtClean="0"/>
              <a:t>Expérience traumatisante qui affecte tant l’intégrité physique que psychologique de l’enfant</a:t>
            </a:r>
            <a:endParaRPr lang="fr-CA" sz="3200" b="1" dirty="0"/>
          </a:p>
        </p:txBody>
      </p:sp>
      <p:pic>
        <p:nvPicPr>
          <p:cNvPr id="7170" name="Picture 2" descr="http://i2.esmas.com/2012/01/12/324158/maltrato-infantil-modifica-genes-300x35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01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26242" y="728261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 smtClean="0">
                <a:latin typeface="Arial Rounded MT Bold" pitchFamily="34" charset="0"/>
              </a:rPr>
              <a:t>Les phases de la violence sexuelle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7645" y="1600200"/>
            <a:ext cx="3810000" cy="35223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800" b="1" dirty="0" smtClean="0"/>
              <a:t>   </a:t>
            </a:r>
            <a:r>
              <a:rPr lang="fr-CA" sz="3200" b="1" dirty="0" smtClean="0">
                <a:solidFill>
                  <a:srgbClr val="0432FF"/>
                </a:solidFill>
              </a:rPr>
              <a:t>Séduction :</a:t>
            </a:r>
            <a:r>
              <a:rPr lang="fr-CA" sz="3200" dirty="0" smtClean="0">
                <a:solidFill>
                  <a:srgbClr val="0432FF"/>
                </a:solidFill>
              </a:rPr>
              <a:t> </a:t>
            </a:r>
          </a:p>
          <a:p>
            <a:pPr lvl="0"/>
            <a:r>
              <a:rPr lang="fr-CA" sz="3200" dirty="0" smtClean="0"/>
              <a:t>Manipulation de la confiance et de la dépendance de l’enfant dans le but de préparer le terrain pour l’agression </a:t>
            </a:r>
            <a:endParaRPr lang="fr-C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2362200"/>
            <a:ext cx="3552825" cy="34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37012" y="5883275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81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Les phases de la violence sexuelle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4963"/>
            <a:ext cx="3973206" cy="36718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CA" sz="2800" b="1" dirty="0" smtClean="0">
                <a:solidFill>
                  <a:srgbClr val="0432FF"/>
                </a:solidFill>
              </a:rPr>
              <a:t>Interactions sexuelles abusives : </a:t>
            </a:r>
          </a:p>
          <a:p>
            <a:r>
              <a:rPr lang="fr-CA" sz="2600" b="1" dirty="0" smtClean="0"/>
              <a:t>Un processus qui peut comprendre de l’exhibitionnisme, des caresses aux intentions érotiques, de la masturbation et d’autres actes à caractère sexuel</a:t>
            </a:r>
            <a:endParaRPr lang="fr-CA" sz="2600" b="1" dirty="0"/>
          </a:p>
        </p:txBody>
      </p:sp>
      <p:pic>
        <p:nvPicPr>
          <p:cNvPr id="12290" name="Picture 2" descr="http://m1.paperblog.com/i/149/1495714/abuso-sexual-infantil-segunda-parte-L-BlJudF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352994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50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Les phases de la violence sexuelle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020067"/>
            <a:ext cx="4114800" cy="34663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CA" sz="3000" b="1" dirty="0" smtClean="0">
                <a:solidFill>
                  <a:srgbClr val="0432FF"/>
                </a:solidFill>
              </a:rPr>
              <a:t>Établissement d’une loi du silence : </a:t>
            </a:r>
          </a:p>
          <a:p>
            <a:r>
              <a:rPr lang="fr-CA" sz="2800" dirty="0" smtClean="0"/>
              <a:t>L’agresseur menace la personne mineure en cas de dénonciation.</a:t>
            </a:r>
            <a:endParaRPr lang="fr-CA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259373"/>
            <a:ext cx="2743199" cy="34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90800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44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Les phases de la violence sexuelle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0600" y="1676400"/>
            <a:ext cx="3581400" cy="4267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CA" sz="3200" b="1" dirty="0" smtClean="0">
                <a:solidFill>
                  <a:srgbClr val="0432FF"/>
                </a:solidFill>
              </a:rPr>
              <a:t>Dénonciation :</a:t>
            </a:r>
            <a:r>
              <a:rPr lang="fr-CA" sz="3200" dirty="0" smtClean="0">
                <a:solidFill>
                  <a:srgbClr val="0432FF"/>
                </a:solidFill>
              </a:rPr>
              <a:t> </a:t>
            </a:r>
          </a:p>
          <a:p>
            <a:r>
              <a:rPr lang="fr-CA" sz="2800" dirty="0" smtClean="0"/>
              <a:t>La plupart du temps, cette phase est omise. </a:t>
            </a:r>
          </a:p>
          <a:p>
            <a:pPr lvl="0"/>
            <a:r>
              <a:rPr lang="fr-CA" sz="2800" dirty="0" smtClean="0"/>
              <a:t>Lorsqu’elle a lieu, c’est généralement de manière accidentelle, à la puberté ou avant.</a:t>
            </a:r>
            <a:endParaRPr lang="fr-CA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1"/>
            <a:ext cx="347240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66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tatyanagl/tatyanagl1204/tatyanagl120400126/13085459-muchacho-triste-adolescente-deprimido-en-casa-los-problemas-en-la-familia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6300" y="2133600"/>
            <a:ext cx="3390900" cy="36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Les phases de la violence sexuelle</a:t>
            </a:r>
            <a:endParaRPr lang="es-VE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2020067"/>
            <a:ext cx="4191000" cy="3390133"/>
          </a:xfrm>
        </p:spPr>
        <p:txBody>
          <a:bodyPr>
            <a:noAutofit/>
          </a:bodyPr>
          <a:lstStyle/>
          <a:p>
            <a:pPr lvl="0"/>
            <a:r>
              <a:rPr lang="fr-CA" sz="3600" b="1" dirty="0" smtClean="0">
                <a:solidFill>
                  <a:srgbClr val="0432FF"/>
                </a:solidFill>
              </a:rPr>
              <a:t>Refoulement : </a:t>
            </a:r>
          </a:p>
          <a:p>
            <a:pPr marL="0" lvl="0" indent="0">
              <a:buNone/>
            </a:pPr>
            <a:r>
              <a:rPr lang="fr-CA" sz="3600" b="1" dirty="0" smtClean="0"/>
              <a:t>Après l’événement, la famille tente généralement d’établir un certain équilibre.</a:t>
            </a:r>
            <a:endParaRPr lang="fr-CA" sz="36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894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6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609601"/>
            <a:ext cx="6965245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Les conséquences de la violence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90177"/>
            <a:ext cx="4038600" cy="35813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A" sz="2900" b="1" dirty="0" smtClean="0"/>
              <a:t>La victime</a:t>
            </a:r>
            <a:r>
              <a:rPr lang="fr-CA" sz="2900" b="1" dirty="0"/>
              <a:t> </a:t>
            </a:r>
            <a:r>
              <a:rPr lang="fr-CA" sz="2900" b="1" dirty="0" smtClean="0"/>
              <a:t>peut :</a:t>
            </a:r>
          </a:p>
          <a:p>
            <a:pPr>
              <a:spcBef>
                <a:spcPts val="0"/>
              </a:spcBef>
            </a:pPr>
            <a:r>
              <a:rPr lang="fr-CA" sz="2900" b="1" dirty="0" smtClean="0"/>
              <a:t>Commettre des actes de violence</a:t>
            </a:r>
          </a:p>
          <a:p>
            <a:pPr>
              <a:spcBef>
                <a:spcPts val="0"/>
              </a:spcBef>
            </a:pPr>
            <a:r>
              <a:rPr lang="fr-CA" sz="2900" b="1" dirty="0" smtClean="0"/>
              <a:t>Répéter </a:t>
            </a:r>
            <a:r>
              <a:rPr lang="fr-CA" sz="2900" b="1" dirty="0" smtClean="0"/>
              <a:t>les actions de </a:t>
            </a:r>
            <a:r>
              <a:rPr lang="fr-CA" sz="2900" b="1" dirty="0" smtClean="0"/>
              <a:t>son agresseur</a:t>
            </a:r>
          </a:p>
          <a:p>
            <a:pPr>
              <a:spcBef>
                <a:spcPts val="0"/>
              </a:spcBef>
            </a:pPr>
            <a:r>
              <a:rPr lang="fr-CA" sz="2900" b="1" dirty="0" smtClean="0"/>
              <a:t>Devenir une victime dans une autre relation</a:t>
            </a:r>
            <a:endParaRPr lang="fr-CA" sz="29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2050" name="Picture 2" descr="http://t1.gstatic.com/images?q=tbn:ANd9GcTfsj9cWCeyTHteU6enGu7KRTB8thFgUhakT6461hOQn-5E9QbQykZH_FDrS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286000"/>
            <a:ext cx="3509518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9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latin typeface="Arial Rounded MT Bold" pitchFamily="34" charset="0"/>
              </a:rPr>
              <a:t>Les conséquences de la violence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0600" y="2020066"/>
            <a:ext cx="4495800" cy="38473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sz="3000" b="1" dirty="0" smtClean="0"/>
              <a:t>Dépression</a:t>
            </a:r>
          </a:p>
          <a:p>
            <a:pPr>
              <a:spcBef>
                <a:spcPts val="0"/>
              </a:spcBef>
            </a:pPr>
            <a:r>
              <a:rPr lang="fr-CA" sz="3000" b="1" dirty="0" smtClean="0"/>
              <a:t>Consommation d’alcool ou de drogue</a:t>
            </a:r>
          </a:p>
          <a:p>
            <a:pPr>
              <a:spcBef>
                <a:spcPts val="0"/>
              </a:spcBef>
            </a:pPr>
            <a:r>
              <a:rPr lang="fr-CA" sz="3000" b="1" dirty="0" smtClean="0"/>
              <a:t>Troubles alimentaires</a:t>
            </a:r>
          </a:p>
          <a:p>
            <a:pPr>
              <a:spcBef>
                <a:spcPts val="0"/>
              </a:spcBef>
            </a:pPr>
            <a:r>
              <a:rPr lang="fr-CA" sz="3000" b="1" dirty="0" smtClean="0"/>
              <a:t>Comportements sexuels à risque</a:t>
            </a:r>
            <a:endParaRPr lang="fr-CA" sz="3000" dirty="0"/>
          </a:p>
        </p:txBody>
      </p:sp>
      <p:pic>
        <p:nvPicPr>
          <p:cNvPr id="3074" name="Picture 2" descr="http://haztelotu.com/wp-content/uploads/2010/09/maltrato-mujeres2-300x24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43" y="3150227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9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fr-CA" dirty="0" smtClean="0">
                <a:latin typeface="Arial Rounded MT Bold" pitchFamily="34" charset="0"/>
              </a:rPr>
              <a:t>Types de violence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263588"/>
            <a:ext cx="3733799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fr-CA" sz="3200" dirty="0" smtClean="0">
                <a:latin typeface="Arial Rounded MT Bold" pitchFamily="34" charset="0"/>
              </a:rPr>
              <a:t>Négligence</a:t>
            </a:r>
          </a:p>
          <a:p>
            <a:pPr>
              <a:buFont typeface="Wingdings" pitchFamily="2" charset="2"/>
              <a:buChar char="Ø"/>
            </a:pPr>
            <a:r>
              <a:rPr lang="fr-CA" sz="3200" dirty="0" smtClean="0">
                <a:latin typeface="Arial Rounded MT Bold" pitchFamily="34" charset="0"/>
              </a:rPr>
              <a:t>Psychologique</a:t>
            </a:r>
          </a:p>
          <a:p>
            <a:pPr>
              <a:buFont typeface="Wingdings" pitchFamily="2" charset="2"/>
              <a:buChar char="Ø"/>
            </a:pPr>
            <a:r>
              <a:rPr lang="fr-CA" sz="3200" dirty="0" smtClean="0">
                <a:latin typeface="Arial Rounded MT Bold" pitchFamily="34" charset="0"/>
              </a:rPr>
              <a:t>Physique</a:t>
            </a:r>
          </a:p>
          <a:p>
            <a:pPr>
              <a:buFont typeface="Wingdings" pitchFamily="2" charset="2"/>
              <a:buChar char="Ø"/>
            </a:pPr>
            <a:r>
              <a:rPr lang="fr-CA" sz="3200" dirty="0" smtClean="0">
                <a:latin typeface="Arial Rounded MT Bold" pitchFamily="34" charset="0"/>
              </a:rPr>
              <a:t>Sexuelle</a:t>
            </a:r>
            <a:endParaRPr lang="fr-CA" sz="32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2286000"/>
            <a:ext cx="4325648" cy="335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315199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381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817583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Facteurs de risque pour un enfant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05000"/>
            <a:ext cx="4876800" cy="3429000"/>
          </a:xfrm>
        </p:spPr>
        <p:txBody>
          <a:bodyPr>
            <a:noAutofit/>
          </a:bodyPr>
          <a:lstStyle/>
          <a:p>
            <a:pPr lvl="0"/>
            <a:r>
              <a:rPr lang="fr-CA" b="1" dirty="0" smtClean="0"/>
              <a:t>Avoir moins de quatre ans ou être à la puberté</a:t>
            </a:r>
            <a:endParaRPr lang="fr-CA" b="1" dirty="0" smtClean="0"/>
          </a:p>
          <a:p>
            <a:pPr lvl="0"/>
            <a:r>
              <a:rPr lang="fr-CA" b="1" dirty="0" smtClean="0"/>
              <a:t>Être issu d’une grossesse non désirée</a:t>
            </a:r>
            <a:endParaRPr lang="fr-CA" b="1" dirty="0" smtClean="0"/>
          </a:p>
          <a:p>
            <a:pPr lvl="0"/>
            <a:r>
              <a:rPr lang="fr-CA" b="1" dirty="0" smtClean="0"/>
              <a:t>Ne pas satisfaire les attentes de ses parents</a:t>
            </a:r>
            <a:endParaRPr lang="fr-CA" b="1" dirty="0" smtClean="0"/>
          </a:p>
          <a:p>
            <a:pPr lvl="0"/>
            <a:r>
              <a:rPr lang="fr-CA" b="1" dirty="0" smtClean="0"/>
              <a:t>Avoir des besoins particuliers, pleurer beaucoup ou avoir des caractéristiques physiques anormales</a:t>
            </a:r>
            <a:endParaRPr lang="fr-CA" b="1" dirty="0" smtClean="0"/>
          </a:p>
          <a:p>
            <a:endParaRPr lang="en-US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6697" y="2192918"/>
            <a:ext cx="249689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14600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07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4887" y="660968"/>
            <a:ext cx="6965245" cy="1202485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Arial Rounded MT Bold" pitchFamily="34" charset="0"/>
              </a:rPr>
              <a:t>Facteurs de risque associés aux parents et aux tuteurs</a:t>
            </a:r>
            <a:endParaRPr lang="fr-CA" sz="66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977204"/>
            <a:ext cx="4267199" cy="3048000"/>
          </a:xfrm>
        </p:spPr>
        <p:txBody>
          <a:bodyPr>
            <a:noAutofit/>
          </a:bodyPr>
          <a:lstStyle/>
          <a:p>
            <a:pPr lvl="0"/>
            <a:r>
              <a:rPr lang="fr-CA" sz="3000" b="1" dirty="0" smtClean="0"/>
              <a:t>Difficultés à établir un lien d’affection avec le nouveau-né</a:t>
            </a:r>
            <a:endParaRPr lang="fr-CA" sz="3000" b="1" dirty="0" smtClean="0"/>
          </a:p>
          <a:p>
            <a:pPr lvl="0"/>
            <a:r>
              <a:rPr lang="fr-CA" sz="3000" b="1" dirty="0" smtClean="0"/>
              <a:t>Ne pas prendre soin de ses enfants ou passer trop peu de temps avec eux</a:t>
            </a:r>
            <a:endParaRPr lang="fr-CA" sz="3000" b="1" dirty="0"/>
          </a:p>
        </p:txBody>
      </p:sp>
      <p:pic>
        <p:nvPicPr>
          <p:cNvPr id="5122" name="Picture 2" descr="http://4.bp.blogspot.com/-JLWLdh7dzfA/TkasbFAH9VI/AAAAAAAAHqc/C4_T7XlkPs8/s1600/article-1388743-0C27BA1B00000578-835_468x44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99" y="2514600"/>
            <a:ext cx="324746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14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es-VE" sz="4000" dirty="0" smtClean="0">
                <a:latin typeface="Arial Rounded MT Bold" pitchFamily="34" charset="0"/>
              </a:rPr>
              <a:t> 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2521782"/>
            <a:ext cx="3995737" cy="2438400"/>
          </a:xfrm>
        </p:spPr>
        <p:txBody>
          <a:bodyPr>
            <a:noAutofit/>
          </a:bodyPr>
          <a:lstStyle/>
          <a:p>
            <a:pPr lvl="0"/>
            <a:r>
              <a:rPr lang="fr-CA" sz="3200" b="1" dirty="0" smtClean="0"/>
              <a:t>Avoir été maltraité en enfance</a:t>
            </a:r>
            <a:endParaRPr lang="fr-CA" sz="3200" b="1" dirty="0" smtClean="0"/>
          </a:p>
          <a:p>
            <a:pPr lvl="0"/>
            <a:r>
              <a:rPr lang="fr-CA" sz="3200" b="1" dirty="0" smtClean="0"/>
              <a:t>Mauvaise compréhension du développement de l’enfant</a:t>
            </a:r>
            <a:endParaRPr lang="fr-CA" sz="3200" b="1" dirty="0"/>
          </a:p>
        </p:txBody>
      </p:sp>
      <p:pic>
        <p:nvPicPr>
          <p:cNvPr id="6146" name="Picture 2" descr="http://www.trust.org/contentAsset/resize-image/c3ff4392-171c-437b-bde4-fae1f3d93ea9/photowide/?w=460&amp;h=318&amp;vn=20110705173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48" y="2778005"/>
            <a:ext cx="3466352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sp>
        <p:nvSpPr>
          <p:cNvPr id="6" name="1 Título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279877" y="72655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>
                <a:latin typeface="Arial Rounded MT Bold" pitchFamily="34" charset="0"/>
              </a:rPr>
              <a:t>Facteurs de risque associés aux parents et aux tuteurs</a:t>
            </a:r>
            <a:endParaRPr lang="fr-CA" sz="8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8155" y="841708"/>
            <a:ext cx="6965245" cy="1063292"/>
          </a:xfrm>
        </p:spPr>
        <p:txBody>
          <a:bodyPr>
            <a:normAutofit/>
          </a:bodyPr>
          <a:lstStyle/>
          <a:p>
            <a:pPr algn="r"/>
            <a:r>
              <a:rPr lang="es-VE" sz="4000" dirty="0" smtClean="0">
                <a:latin typeface="Arial Rounded MT Bold" pitchFamily="34" charset="0"/>
              </a:rPr>
              <a:t> </a:t>
            </a:r>
            <a:endParaRPr lang="es-VE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05000"/>
            <a:ext cx="3962400" cy="3581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000" b="1" dirty="0" smtClean="0"/>
              <a:t>Consommation abusive d’alcool et de drogues, surtout lors de la grossesse</a:t>
            </a:r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Participation à des activités illégales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Difficultés financières</a:t>
            </a:r>
            <a:endParaRPr lang="fr-CA" sz="3000" b="1" dirty="0"/>
          </a:p>
        </p:txBody>
      </p:sp>
      <p:sp>
        <p:nvSpPr>
          <p:cNvPr id="4" name="AutoShape 2" descr="http://old.latribuna.hn/wp-content/uploads/2011/01/ninos1.jpg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45" y="2667767"/>
            <a:ext cx="3512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sp>
        <p:nvSpPr>
          <p:cNvPr id="7" name="1 Título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247423" y="609601"/>
            <a:ext cx="69652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 smtClean="0">
                <a:latin typeface="Arial Rounded MT Bold" pitchFamily="34" charset="0"/>
              </a:rPr>
              <a:t>Facteurs de risque associés aux parents et aux tuteurs</a:t>
            </a:r>
            <a:endParaRPr lang="fr-CA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817583"/>
            <a:ext cx="6965245" cy="858818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Facteurs de risque associés à la dynamique familiale</a:t>
            </a:r>
            <a:endParaRPr lang="fr-CA" sz="36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57400"/>
            <a:ext cx="4547985" cy="3420572"/>
          </a:xfrm>
        </p:spPr>
        <p:txBody>
          <a:bodyPr>
            <a:noAutofit/>
          </a:bodyPr>
          <a:lstStyle/>
          <a:p>
            <a:pPr lvl="0"/>
            <a:r>
              <a:rPr lang="fr-CA" sz="2800" b="1" dirty="0" smtClean="0"/>
              <a:t>Troubles physiques, mentaux ou développementaux d’un membre de la famille</a:t>
            </a:r>
            <a:endParaRPr lang="fr-CA" sz="2800" b="1" dirty="0" smtClean="0"/>
          </a:p>
          <a:p>
            <a:pPr lvl="0"/>
            <a:r>
              <a:rPr lang="fr-CA" sz="2800" b="1" dirty="0" smtClean="0"/>
              <a:t>Divorces problématiques</a:t>
            </a:r>
            <a:endParaRPr lang="fr-CA" sz="2800" b="1" dirty="0" smtClean="0"/>
          </a:p>
          <a:p>
            <a:pPr lvl="0"/>
            <a:r>
              <a:rPr lang="fr-CA" sz="2800" b="1" dirty="0" smtClean="0"/>
              <a:t>Violence </a:t>
            </a:r>
            <a:r>
              <a:rPr lang="fr-CA" sz="2800" b="1" dirty="0" smtClean="0"/>
              <a:t>entre les autres membres de la famille</a:t>
            </a:r>
            <a:endParaRPr lang="fr-CA" sz="2800" b="1" dirty="0"/>
          </a:p>
        </p:txBody>
      </p:sp>
      <p:pic>
        <p:nvPicPr>
          <p:cNvPr id="8194" name="Picture 2" descr="http://www.blogcdn.com/salud.aollatino.com/media/2011/06/trastornos-mentales-getty456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/>
          <a:stretch/>
        </p:blipFill>
        <p:spPr bwMode="auto">
          <a:xfrm>
            <a:off x="5357610" y="2600324"/>
            <a:ext cx="2795789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818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1981200"/>
            <a:ext cx="4191000" cy="333341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000" b="1" dirty="0" smtClean="0"/>
              <a:t>Isolement du reste de la communauté 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Manque de soutien de la part de la famille élargie en matière d’éducation des enfants</a:t>
            </a:r>
            <a:endParaRPr lang="fr-CA" sz="3000" b="1" dirty="0" smtClean="0"/>
          </a:p>
          <a:p>
            <a:pPr>
              <a:spcBef>
                <a:spcPts val="0"/>
              </a:spcBef>
            </a:pPr>
            <a:r>
              <a:rPr lang="fr-CA" sz="3000" b="1" dirty="0" smtClean="0"/>
              <a:t>Facteurs sociaux et communautaires</a:t>
            </a:r>
            <a:endParaRPr lang="fr-CA" sz="3000" b="1" dirty="0"/>
          </a:p>
        </p:txBody>
      </p:sp>
      <p:sp>
        <p:nvSpPr>
          <p:cNvPr id="4" name="AutoShape 2" descr="http://3.bp.blogspot.com/-gno1W7M7hNE/T5sY0sASBSI/AAAAAAAABA4/rmw9RKBxB0M/s1600/snapshot20120427234743.jpg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9220" name="Picture 4" descr="http://3.bp.blogspot.com/-gno1W7M7hNE/T5sY0sASBSI/AAAAAAAABA4/rmw9RKBxB0M/s1600/snapshot2012042723474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/>
          <a:stretch/>
        </p:blipFill>
        <p:spPr bwMode="auto">
          <a:xfrm>
            <a:off x="4876800" y="2266619"/>
            <a:ext cx="3372013" cy="318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95023" y="817583"/>
            <a:ext cx="6965245" cy="954504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Facteurs de risque pour les parents et les tuteurs</a:t>
            </a:r>
            <a:endParaRPr lang="fr-CA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65577" y="701898"/>
            <a:ext cx="6965245" cy="9333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 Rounded MT Bold" pitchFamily="34" charset="0"/>
              </a:rPr>
              <a:t>Facteurs de </a:t>
            </a:r>
            <a:r>
              <a:rPr lang="fr-CA" dirty="0" smtClean="0">
                <a:latin typeface="Arial Rounded MT Bold" pitchFamily="34" charset="0"/>
              </a:rPr>
              <a:t>risque </a:t>
            </a:r>
            <a:r>
              <a:rPr lang="fr-CA" dirty="0">
                <a:latin typeface="Arial Rounded MT Bold" pitchFamily="34" charset="0"/>
              </a:rPr>
              <a:t>associés à la communauté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016196"/>
            <a:ext cx="4114800" cy="33001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2800" b="1" dirty="0" smtClean="0"/>
              <a:t>Logement inadéquat ou manque de services aux familles et aux </a:t>
            </a:r>
            <a:r>
              <a:rPr lang="fr-CA" sz="2800" b="1" dirty="0" smtClean="0"/>
              <a:t>institutions</a:t>
            </a:r>
          </a:p>
          <a:p>
            <a:pPr lvl="0">
              <a:spcBef>
                <a:spcPts val="0"/>
              </a:spcBef>
            </a:pPr>
            <a:r>
              <a:rPr lang="fr-CA" sz="2800" b="1" dirty="0" smtClean="0"/>
              <a:t>Inégalités sociales et sexuelles</a:t>
            </a:r>
            <a:endParaRPr lang="fr-CA" sz="2800" b="1" dirty="0" smtClean="0"/>
          </a:p>
          <a:p>
            <a:pPr lvl="0">
              <a:spcBef>
                <a:spcPts val="0"/>
              </a:spcBef>
            </a:pPr>
            <a:r>
              <a:rPr lang="fr-CA" sz="2800" b="1" dirty="0" smtClean="0"/>
              <a:t>Accès facile à l’alcool et aux drogues</a:t>
            </a:r>
            <a:endParaRPr lang="fr-CA" sz="2800" b="1" dirty="0" smtClean="0"/>
          </a:p>
          <a:p>
            <a:endParaRPr lang="en-US" dirty="0"/>
          </a:p>
        </p:txBody>
      </p:sp>
      <p:pic>
        <p:nvPicPr>
          <p:cNvPr id="10242" name="Picture 2" descr="http://www.ecos1360.com/wp-content/uploads/2012/06/919013b07c01c3881c696dc221fa157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76600" cy="30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46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1828800"/>
            <a:ext cx="4114801" cy="3288162"/>
          </a:xfrm>
        </p:spPr>
        <p:txBody>
          <a:bodyPr>
            <a:noAutofit/>
          </a:bodyPr>
          <a:lstStyle/>
          <a:p>
            <a:pPr lvl="0"/>
            <a:r>
              <a:rPr lang="fr-CA" sz="2800" b="1" dirty="0" smtClean="0"/>
              <a:t>Accès facile à l’alcool et aux drogues</a:t>
            </a:r>
          </a:p>
          <a:p>
            <a:pPr lvl="0"/>
            <a:r>
              <a:rPr lang="fr-CA" sz="2800" b="1" dirty="0" smtClean="0"/>
              <a:t>Chômage et pauvreté à grande échelle</a:t>
            </a:r>
            <a:endParaRPr lang="fr-CA" sz="2800" b="1" dirty="0" smtClean="0"/>
          </a:p>
          <a:p>
            <a:pPr lvl="0"/>
            <a:r>
              <a:rPr lang="fr-CA" sz="2800" b="1" dirty="0" smtClean="0"/>
              <a:t>Manque de bons programmes pour prévenir la violence envers les enfants</a:t>
            </a:r>
            <a:endParaRPr lang="fr-CA" sz="2800" b="1" dirty="0"/>
          </a:p>
        </p:txBody>
      </p:sp>
      <p:pic>
        <p:nvPicPr>
          <p:cNvPr id="11266" name="Picture 2" descr="http://1.bp.blogspot.com/-EOTwqo-N10A/UD7K3KjAvRI/AAAAAAAAAAs/4TgYddJZkxo/s1600/la%2Bpobrez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r="6981" b="10803"/>
          <a:stretch/>
        </p:blipFill>
        <p:spPr bwMode="auto">
          <a:xfrm>
            <a:off x="4800600" y="2514600"/>
            <a:ext cx="3442421" cy="28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4608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4330" y="653723"/>
            <a:ext cx="6965245" cy="931501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 Rounded MT Bold" pitchFamily="34" charset="0"/>
              </a:rPr>
              <a:t>Facteurs de </a:t>
            </a:r>
            <a:r>
              <a:rPr lang="fr-CA" dirty="0" smtClean="0">
                <a:latin typeface="Arial Rounded MT Bold" pitchFamily="34" charset="0"/>
              </a:rPr>
              <a:t>risque </a:t>
            </a:r>
            <a:r>
              <a:rPr lang="fr-CA" dirty="0">
                <a:latin typeface="Arial Rounded MT Bold" pitchFamily="34" charset="0"/>
              </a:rPr>
              <a:t>associés à la communauté</a:t>
            </a:r>
            <a:endParaRPr lang="fr-CA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0" y="1942307"/>
            <a:ext cx="4800600" cy="404940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2700" b="1" dirty="0" smtClean="0"/>
              <a:t>Prolifération de la pornographie, </a:t>
            </a:r>
            <a:r>
              <a:rPr lang="fr-CA" sz="2700" b="1" dirty="0" smtClean="0"/>
              <a:t>prostitution </a:t>
            </a:r>
            <a:r>
              <a:rPr lang="fr-CA" sz="2700" b="1" dirty="0" smtClean="0"/>
              <a:t>et travail infantile</a:t>
            </a:r>
            <a:r>
              <a:rPr lang="fr-CA" sz="2700" b="1" dirty="0" smtClean="0"/>
              <a:t> </a:t>
            </a:r>
            <a:endParaRPr lang="fr-CA" sz="2700" b="1" dirty="0" smtClean="0"/>
          </a:p>
          <a:p>
            <a:pPr lvl="0">
              <a:spcBef>
                <a:spcPts val="0"/>
              </a:spcBef>
            </a:pPr>
            <a:r>
              <a:rPr lang="fr-CA" sz="2700" b="1" dirty="0" smtClean="0"/>
              <a:t>Laisser-aller quant aux principes à la maison, ne pas prendre la violence au sérieux, violence physique et inflexibilité quant aux rôles de chaque sexe</a:t>
            </a:r>
            <a:endParaRPr lang="fr-CA" sz="2700" b="1" dirty="0" smtClean="0"/>
          </a:p>
          <a:p>
            <a:endParaRPr lang="en-US" dirty="0"/>
          </a:p>
        </p:txBody>
      </p:sp>
      <p:pic>
        <p:nvPicPr>
          <p:cNvPr id="12290" name="Picture 2" descr="http://3.bp.blogspot.com/-CRkkl6rrZj0/UC2XEAqYisI/AAAAAAAACCI/_HczQ75sfzU/s1600/maltrato-infantil+(1)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2350293"/>
            <a:ext cx="284965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88155" y="660751"/>
            <a:ext cx="6965245" cy="93945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 Rounded MT Bold" pitchFamily="34" charset="0"/>
              </a:rPr>
              <a:t>Facteurs de </a:t>
            </a:r>
            <a:r>
              <a:rPr lang="fr-CA" dirty="0" smtClean="0">
                <a:latin typeface="Arial Rounded MT Bold" pitchFamily="34" charset="0"/>
              </a:rPr>
              <a:t>risque </a:t>
            </a:r>
            <a:r>
              <a:rPr lang="fr-CA" dirty="0">
                <a:latin typeface="Arial Rounded MT Bold" pitchFamily="34" charset="0"/>
              </a:rPr>
              <a:t>associés à la communauté</a:t>
            </a:r>
            <a:endParaRPr lang="fr-CA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14400" y="2057400"/>
            <a:ext cx="3990623" cy="3276600"/>
          </a:xfrm>
        </p:spPr>
        <p:txBody>
          <a:bodyPr>
            <a:noAutofit/>
          </a:bodyPr>
          <a:lstStyle/>
          <a:p>
            <a:pPr lvl="0"/>
            <a:r>
              <a:rPr lang="fr-CA" sz="3200" b="1" dirty="0" smtClean="0"/>
              <a:t>Sociaux et économiques</a:t>
            </a:r>
          </a:p>
          <a:p>
            <a:pPr lvl="0"/>
            <a:r>
              <a:rPr lang="fr-CA" sz="3200" b="1" dirty="0" smtClean="0"/>
              <a:t>Politiques sur la santé et l’éducation qui entraînent de</a:t>
            </a:r>
            <a:r>
              <a:rPr lang="fr-CA" sz="3200" b="1" dirty="0" smtClean="0"/>
              <a:t> terribles conditions de vie</a:t>
            </a:r>
            <a:endParaRPr lang="fr-CA" sz="3200" b="1" dirty="0"/>
          </a:p>
        </p:txBody>
      </p:sp>
      <p:sp>
        <p:nvSpPr>
          <p:cNvPr id="4" name="AutoShape 2" descr="http://4.bp.blogspot.com/-gRKNGMph2hk/TyL64WJPCYI/AAAAAAAANr8/YTFUG2cB7Tc/s1600/pobreza.jpg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/>
          <a:stretch/>
        </p:blipFill>
        <p:spPr bwMode="auto">
          <a:xfrm>
            <a:off x="4943342" y="2514600"/>
            <a:ext cx="336245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95023" y="817583"/>
            <a:ext cx="6965245" cy="840866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Arial Rounded MT Bold" pitchFamily="34" charset="0"/>
              </a:rPr>
              <a:t>Facteurs de risque associés à la communauté</a:t>
            </a:r>
            <a:endParaRPr lang="fr-CA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6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5023" y="457200"/>
            <a:ext cx="6965245" cy="1562867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FF0000"/>
                </a:solidFill>
                <a:latin typeface="Arial Rounded MT Bold" pitchFamily="34" charset="0"/>
              </a:rPr>
              <a:t>1. La négligence</a:t>
            </a:r>
            <a:endParaRPr lang="fr-CA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76400"/>
            <a:ext cx="4648200" cy="41327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A" sz="3600" b="1" dirty="0" smtClean="0"/>
              <a:t>Le fait de ne pas subvenir aux besoins de base d’un enfant de la part des parents ou des personnes responsables de lui.</a:t>
            </a:r>
            <a:endParaRPr lang="fr-CA" sz="3600" b="1" dirty="0"/>
          </a:p>
        </p:txBody>
      </p:sp>
      <p:pic>
        <p:nvPicPr>
          <p:cNvPr id="4098" name="Picture 2" descr="http://i.telegraph.co.uk/multimedia/archive/01998/shy-child_1998813c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r="10030"/>
          <a:stretch/>
        </p:blipFill>
        <p:spPr bwMode="auto">
          <a:xfrm>
            <a:off x="5105400" y="2438400"/>
            <a:ext cx="3103808" cy="273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294807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677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0" y="817582"/>
            <a:ext cx="6536268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Prévention de premier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1" y="1828800"/>
            <a:ext cx="3748824" cy="3352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2800" b="1" dirty="0" smtClean="0"/>
              <a:t>Offrir de la formation et conscientiser la population</a:t>
            </a:r>
            <a:endParaRPr lang="fr-CA" sz="2800" b="1" dirty="0" smtClean="0"/>
          </a:p>
          <a:p>
            <a:pPr lvl="0">
              <a:spcBef>
                <a:spcPts val="0"/>
              </a:spcBef>
            </a:pPr>
            <a:r>
              <a:rPr lang="fr-CA" sz="2800" b="1" dirty="0" smtClean="0"/>
              <a:t>Intervention </a:t>
            </a:r>
            <a:r>
              <a:rPr lang="fr-CA" sz="2800" b="1" dirty="0" smtClean="0"/>
              <a:t>en </a:t>
            </a:r>
            <a:r>
              <a:rPr lang="fr-CA" sz="2800" b="1" dirty="0" err="1" smtClean="0"/>
              <a:t>psycho-prophylactique</a:t>
            </a:r>
            <a:endParaRPr lang="fr-CA" sz="2800" b="1" dirty="0" smtClean="0"/>
          </a:p>
          <a:p>
            <a:pPr lvl="0">
              <a:spcBef>
                <a:spcPts val="0"/>
              </a:spcBef>
            </a:pPr>
            <a:r>
              <a:rPr lang="fr-CA" sz="2800" b="1" dirty="0" smtClean="0"/>
              <a:t>Créer des écoles pour les parents</a:t>
            </a:r>
            <a:endParaRPr lang="fr-CA" sz="2800" b="1" dirty="0" smtClean="0"/>
          </a:p>
          <a:p>
            <a:pPr lvl="0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AutoShape 2" descr="http://i.esmas.com/image/0/000/004/215/curso_psicoprofilactico370.jpg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25" y="2438400"/>
            <a:ext cx="3571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14600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359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18800"/>
            <a:ext cx="6965245" cy="1514800"/>
          </a:xfrm>
        </p:spPr>
        <p:txBody>
          <a:bodyPr>
            <a:normAutofit/>
          </a:bodyPr>
          <a:lstStyle/>
          <a:p>
            <a:pPr algn="r"/>
            <a:r>
              <a:rPr lang="fr-CA" dirty="0" smtClean="0">
                <a:latin typeface="Arial Rounded MT Bold" pitchFamily="34" charset="0"/>
              </a:rPr>
              <a:t>Prévention de premier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057400"/>
            <a:ext cx="4282888" cy="326959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200" b="1" dirty="0" smtClean="0"/>
              <a:t>Prévention des </a:t>
            </a:r>
            <a:r>
              <a:rPr lang="fr-CA" sz="3200" b="1" dirty="0" smtClean="0"/>
              <a:t>grossesses non désirées</a:t>
            </a:r>
          </a:p>
          <a:p>
            <a:pPr lvl="0">
              <a:spcBef>
                <a:spcPts val="0"/>
              </a:spcBef>
            </a:pPr>
            <a:r>
              <a:rPr lang="fr-CA" sz="3200" b="1" dirty="0" smtClean="0"/>
              <a:t>Recherche systématique des facteurs de risque dans la communauté</a:t>
            </a:r>
            <a:endParaRPr lang="fr-CA" sz="3200" b="1" dirty="0" smtClean="0"/>
          </a:p>
          <a:p>
            <a:endParaRPr lang="en-US" sz="2800" dirty="0"/>
          </a:p>
        </p:txBody>
      </p:sp>
      <p:pic>
        <p:nvPicPr>
          <p:cNvPr id="15362" name="Picture 2" descr="http://3.bp.blogspot.com/-jBPfNqyWL9Q/TcsIIWOKbHI/AAAAAAAAABg/R8tM9D4wTj4/s1600/malt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/>
          <a:stretch/>
        </p:blipFill>
        <p:spPr bwMode="auto">
          <a:xfrm>
            <a:off x="5383306" y="2259485"/>
            <a:ext cx="2209800" cy="3314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63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00200" y="817582"/>
            <a:ext cx="6460068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Prévention de premier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7725" y="2302822"/>
            <a:ext cx="3886200" cy="3048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200" b="1" dirty="0" smtClean="0"/>
              <a:t>Présenter d’autres méthodes disciplinaires</a:t>
            </a:r>
          </a:p>
          <a:p>
            <a:pPr lvl="0">
              <a:spcBef>
                <a:spcPts val="0"/>
              </a:spcBef>
            </a:pPr>
            <a:r>
              <a:rPr lang="fr-CA" sz="3200" b="1" dirty="0" smtClean="0"/>
              <a:t>Identifier les forces des parents</a:t>
            </a:r>
          </a:p>
          <a:p>
            <a:pPr lvl="0"/>
            <a:endParaRPr lang="en-US" sz="2800" dirty="0"/>
          </a:p>
        </p:txBody>
      </p:sp>
      <p:sp>
        <p:nvSpPr>
          <p:cNvPr id="4" name="AutoShape 2" descr="http://img.bebesymas.com/2010/10/familia-feliz.jpg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6388" name="Picture 4" descr="http://img.bebesymas.com/2010/10/familia-feliz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-7437" r="22482" b="7437"/>
          <a:stretch/>
        </p:blipFill>
        <p:spPr bwMode="auto">
          <a:xfrm>
            <a:off x="4724400" y="1905000"/>
            <a:ext cx="3498761" cy="347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0800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652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055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5000" y="617339"/>
            <a:ext cx="6076950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sz="4000" dirty="0">
                <a:latin typeface="Arial Rounded MT Bold" pitchFamily="34" charset="0"/>
              </a:rPr>
              <a:t>Prévention de premier niveau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39423"/>
            <a:ext cx="4800600" cy="334217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100" b="1" dirty="0" smtClean="0"/>
              <a:t>Enseigner aux enfants à prendre soin de leur corps</a:t>
            </a:r>
          </a:p>
          <a:p>
            <a:pPr lvl="0">
              <a:spcBef>
                <a:spcPts val="0"/>
              </a:spcBef>
            </a:pPr>
            <a:r>
              <a:rPr lang="fr-CA" sz="3100" b="1" dirty="0" smtClean="0"/>
              <a:t>Enseigner aux parents les dangers de secouer leurs enfants</a:t>
            </a:r>
          </a:p>
          <a:p>
            <a:pPr lvl="0">
              <a:spcBef>
                <a:spcPts val="0"/>
              </a:spcBef>
            </a:pPr>
            <a:r>
              <a:rPr lang="fr-CA" sz="3100" b="1" dirty="0" smtClean="0"/>
              <a:t>Enseigner aux enfants à dire NON</a:t>
            </a:r>
            <a:endParaRPr lang="fr-CA" sz="31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370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4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9200" y="608309"/>
            <a:ext cx="65080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 smtClean="0">
                <a:latin typeface="Arial Rounded MT Bold" pitchFamily="34" charset="0"/>
              </a:rPr>
              <a:t>Prévention de second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4000"/>
            <a:ext cx="4343400" cy="341997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000" b="1" dirty="0" smtClean="0"/>
              <a:t>Reconnaître les mauvais traitements par la négligence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Mettre au point des stratégies contre la négligence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Évaluer les raisons derrière la négligence et l’abandon</a:t>
            </a:r>
            <a:endParaRPr lang="fr-CA" sz="30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81600" y="2133600"/>
            <a:ext cx="3033003" cy="25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47800" y="606769"/>
            <a:ext cx="6479470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Prévention de second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3900" y="1524000"/>
            <a:ext cx="4610100" cy="325988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000" b="1" dirty="0" smtClean="0"/>
              <a:t>Reconnaître les </a:t>
            </a:r>
            <a:r>
              <a:rPr lang="fr-CA" sz="3000" b="1" dirty="0" smtClean="0"/>
              <a:t>situations </a:t>
            </a:r>
            <a:r>
              <a:rPr lang="fr-CA" sz="3000" b="1" dirty="0" smtClean="0"/>
              <a:t>qui mènent à la violence familiale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Reconnaître les méthodes de disciplines inappropriées des parents, comme les menaces, les coups, le secouement, etc.</a:t>
            </a:r>
            <a:endParaRPr lang="fr-CA" sz="3000" b="1" dirty="0"/>
          </a:p>
        </p:txBody>
      </p:sp>
      <p:pic>
        <p:nvPicPr>
          <p:cNvPr id="19458" name="Picture 2" descr="http://3.bp.blogspot.com/-eTpMTSh4gWs/UA_jkHF3rdI/AAAAAAAANy8/lRTFas9LJs8/s320/stop-child-abuse7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0480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67000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98051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0" y="609600"/>
            <a:ext cx="6606822" cy="1048848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Prévention de second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371600"/>
            <a:ext cx="4343400" cy="347186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000" b="1" dirty="0" smtClean="0"/>
              <a:t>Montrer aux parents d’autres méthodes de discipline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Adresser les </a:t>
            </a:r>
            <a:r>
              <a:rPr lang="fr-CA" sz="3000" b="1" dirty="0" smtClean="0"/>
              <a:t>parents </a:t>
            </a:r>
            <a:r>
              <a:rPr lang="fr-CA" sz="3000" b="1" dirty="0" smtClean="0"/>
              <a:t>à des groupes de maîtrise de la colère</a:t>
            </a:r>
            <a:endParaRPr lang="fr-CA" sz="3000" b="1" dirty="0" smtClean="0"/>
          </a:p>
          <a:p>
            <a:pPr lvl="0">
              <a:spcBef>
                <a:spcPts val="0"/>
              </a:spcBef>
            </a:pPr>
            <a:r>
              <a:rPr lang="fr-CA" sz="3000" b="1" dirty="0" smtClean="0"/>
              <a:t>Adresser les parents alcooliques à </a:t>
            </a:r>
            <a:r>
              <a:rPr lang="fr-CA" sz="3000" b="1" dirty="0" smtClean="0"/>
              <a:t>des centres de santé </a:t>
            </a:r>
            <a:r>
              <a:rPr lang="fr-CA" sz="3000" b="1" dirty="0" smtClean="0"/>
              <a:t>mentale</a:t>
            </a:r>
            <a:endParaRPr lang="fr-CA" sz="3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20" y="2209800"/>
            <a:ext cx="333248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894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636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95400" y="688776"/>
            <a:ext cx="6484232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>
                <a:latin typeface="Arial Rounded MT Bold" pitchFamily="34" charset="0"/>
              </a:rPr>
              <a:t>Prévention de second niveau</a:t>
            </a:r>
            <a:endParaRPr lang="fr-CA" sz="4000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6762" y="1600200"/>
            <a:ext cx="4395788" cy="3629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CA" sz="3200" b="1" dirty="0" smtClean="0"/>
              <a:t>Offrir du soutien psychologique, socioéconomique et à l’emploi au besoin</a:t>
            </a:r>
            <a:endParaRPr lang="fr-CA" sz="3200" b="1" dirty="0" smtClean="0"/>
          </a:p>
          <a:p>
            <a:pPr lvl="0">
              <a:spcBef>
                <a:spcPts val="0"/>
              </a:spcBef>
            </a:pPr>
            <a:r>
              <a:rPr lang="fr-CA" sz="3200" b="1" dirty="0" smtClean="0"/>
              <a:t>Coordonner des visites; enseigner aux parents à changer leur comportement</a:t>
            </a:r>
            <a:endParaRPr lang="fr-CA" sz="32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71725"/>
            <a:ext cx="30842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613212" y="5809152"/>
            <a:ext cx="5540188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365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78084"/>
            <a:ext cx="6965245" cy="1202485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Arial Rounded MT Bold" pitchFamily="34" charset="0"/>
              </a:rPr>
              <a:t>Types de négligence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1" y="1752600"/>
            <a:ext cx="3467376" cy="3425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400" b="1" dirty="0" smtClean="0">
                <a:solidFill>
                  <a:srgbClr val="0432FF"/>
                </a:solidFill>
              </a:rPr>
              <a:t>Physique :</a:t>
            </a:r>
          </a:p>
          <a:p>
            <a:r>
              <a:rPr lang="fr-CA" sz="3400" b="1" dirty="0" smtClean="0"/>
              <a:t>Manque de nourriture et d’un </a:t>
            </a:r>
            <a:r>
              <a:rPr lang="fr-CA" sz="3400" b="1" dirty="0" smtClean="0"/>
              <a:t>logement </a:t>
            </a:r>
            <a:r>
              <a:rPr lang="fr-CA" sz="3400" b="1" dirty="0" smtClean="0"/>
              <a:t>approprié</a:t>
            </a:r>
          </a:p>
          <a:p>
            <a:r>
              <a:rPr lang="fr-CA" sz="3400" b="1" dirty="0" smtClean="0"/>
              <a:t>Manque de supervision appropriée</a:t>
            </a:r>
            <a:endParaRPr lang="fr-CA" sz="3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76" y="2681287"/>
            <a:ext cx="3867889" cy="2576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1" y="5809152"/>
            <a:ext cx="7259064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58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Arial Rounded MT Bold" pitchFamily="34" charset="0"/>
              </a:rPr>
              <a:t>Types de négligence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20067"/>
            <a:ext cx="3883603" cy="40759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900" b="1" dirty="0" smtClean="0">
                <a:solidFill>
                  <a:srgbClr val="0432FF"/>
                </a:solidFill>
              </a:rPr>
              <a:t>Médicale : </a:t>
            </a:r>
          </a:p>
          <a:p>
            <a:r>
              <a:rPr lang="fr-CA" sz="3600" b="1" dirty="0" smtClean="0"/>
              <a:t>Manque d’attention médicale, d’immunisation et de protection de la santé mentale</a:t>
            </a:r>
            <a:endParaRPr lang="fr-CA" sz="36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581" y="2209800"/>
            <a:ext cx="340507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297251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88781" y="625697"/>
            <a:ext cx="6965245" cy="1202485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Arial Rounded MT Bold" pitchFamily="34" charset="0"/>
              </a:rPr>
              <a:t>Types de négligence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81200"/>
            <a:ext cx="4114799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600" b="1" dirty="0" smtClean="0">
                <a:solidFill>
                  <a:srgbClr val="0432FF"/>
                </a:solidFill>
              </a:rPr>
              <a:t>Psychologique :</a:t>
            </a:r>
          </a:p>
          <a:p>
            <a:r>
              <a:rPr lang="fr-CA" sz="3600" b="1" dirty="0" smtClean="0"/>
              <a:t>Absence </a:t>
            </a:r>
            <a:r>
              <a:rPr lang="fr-CA" sz="3600" b="1" dirty="0" smtClean="0"/>
              <a:t>d’affection, liberté de consommer de l’alcool et des drogues</a:t>
            </a:r>
            <a:endParaRPr lang="fr-CA" sz="36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1"/>
          <a:stretch/>
        </p:blipFill>
        <p:spPr bwMode="auto">
          <a:xfrm flipH="1">
            <a:off x="4800600" y="2285999"/>
            <a:ext cx="3581398" cy="250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391399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80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ytimg.com/vi/95j67Sjc5c0/0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20067"/>
            <a:ext cx="39624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637540"/>
            <a:ext cx="6965245" cy="1202485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Arial Rounded MT Bold" pitchFamily="34" charset="0"/>
              </a:rPr>
              <a:t>Types de négligence</a:t>
            </a:r>
            <a:endParaRPr lang="fr-CA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2110086"/>
            <a:ext cx="3851366" cy="36990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900" b="1" dirty="0" smtClean="0">
                <a:solidFill>
                  <a:srgbClr val="0432FF"/>
                </a:solidFill>
              </a:rPr>
              <a:t>Éducationnelle : </a:t>
            </a:r>
          </a:p>
          <a:p>
            <a:r>
              <a:rPr lang="fr-CA" sz="3600" b="1" dirty="0" smtClean="0"/>
              <a:t>Manque d’éducation adéquate </a:t>
            </a:r>
          </a:p>
          <a:p>
            <a:r>
              <a:rPr lang="fr-CA" sz="3600" b="1" dirty="0" smtClean="0"/>
              <a:t>Absences fréquentes de l’école</a:t>
            </a:r>
            <a:endParaRPr lang="fr-CA" sz="36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315199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33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82265" y="816197"/>
            <a:ext cx="5328284" cy="1202485"/>
          </a:xfrm>
        </p:spPr>
        <p:txBody>
          <a:bodyPr>
            <a:normAutofit fontScale="90000"/>
          </a:bodyPr>
          <a:lstStyle/>
          <a:p>
            <a:pPr algn="r"/>
            <a:r>
              <a:rPr lang="fr-CA" dirty="0" smtClean="0">
                <a:solidFill>
                  <a:srgbClr val="FF0000"/>
                </a:solidFill>
                <a:latin typeface="Arial Rounded MT Bold" pitchFamily="34" charset="0"/>
              </a:rPr>
              <a:t>2. Violence psychologique</a:t>
            </a:r>
            <a:endParaRPr lang="fr-CA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76399"/>
            <a:ext cx="4011930" cy="4497877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Le fait de laisser un enfant </a:t>
            </a:r>
            <a:r>
              <a:rPr lang="fr-CA" sz="2800" b="1" dirty="0" smtClean="0"/>
              <a:t>être </a:t>
            </a:r>
            <a:r>
              <a:rPr lang="fr-CA" sz="2800" b="1" dirty="0" smtClean="0"/>
              <a:t>témoin </a:t>
            </a:r>
            <a:r>
              <a:rPr lang="fr-CA" sz="2800" b="1" dirty="0" smtClean="0"/>
              <a:t>d’actes de violence ou de maltraitance grave entre parents ou autres adultes </a:t>
            </a:r>
          </a:p>
          <a:p>
            <a:r>
              <a:rPr lang="fr-CA" sz="2800" b="1" dirty="0" smtClean="0"/>
              <a:t>Le fait d’ignorer l’enfant, de l’insulter ou de le menacer avec violence</a:t>
            </a:r>
            <a:endParaRPr lang="fr-CA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30" y="2362200"/>
            <a:ext cx="33604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14400" y="5809152"/>
            <a:ext cx="7296149" cy="365125"/>
          </a:xfrm>
        </p:spPr>
        <p:txBody>
          <a:bodyPr/>
          <a:lstStyle/>
          <a:p>
            <a:pPr algn="r"/>
            <a:r>
              <a:rPr lang="fr-CA" dirty="0" smtClean="0"/>
              <a:t>Dre </a:t>
            </a:r>
            <a:r>
              <a:rPr lang="fr-CA" dirty="0" err="1" smtClean="0"/>
              <a:t>Antonieta</a:t>
            </a:r>
            <a:r>
              <a:rPr lang="fr-CA" dirty="0" smtClean="0"/>
              <a:t> A. Silva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64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5186</TotalTime>
  <Words>1252</Words>
  <Application>Microsoft Office PowerPoint</Application>
  <PresentationFormat>On-screen Show (4:3)</PresentationFormat>
  <Paragraphs>222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Rounded MT Bold</vt:lpstr>
      <vt:lpstr>Brush Script MT</vt:lpstr>
      <vt:lpstr>Calibri</vt:lpstr>
      <vt:lpstr>Constantia</vt:lpstr>
      <vt:lpstr>Franklin Gothic Book</vt:lpstr>
      <vt:lpstr>Rage Italic</vt:lpstr>
      <vt:lpstr>Wingdings</vt:lpstr>
      <vt:lpstr>Chincheta</vt:lpstr>
      <vt:lpstr>Les enfants à risque</vt:lpstr>
      <vt:lpstr>Violence envers les enfants  Définition de l’OMS</vt:lpstr>
      <vt:lpstr>Types de violence</vt:lpstr>
      <vt:lpstr>1. La négligence</vt:lpstr>
      <vt:lpstr>Types de négligence</vt:lpstr>
      <vt:lpstr>Types de négligence</vt:lpstr>
      <vt:lpstr>Types de négligence</vt:lpstr>
      <vt:lpstr>Types de négligence</vt:lpstr>
      <vt:lpstr>2. Violence psychologique</vt:lpstr>
      <vt:lpstr>Violence psychologique</vt:lpstr>
      <vt:lpstr>Violence psychologique</vt:lpstr>
      <vt:lpstr>Symptômes de la violence psychologique</vt:lpstr>
      <vt:lpstr>Symptômes de la violence psychologique</vt:lpstr>
      <vt:lpstr>3. Violence physique</vt:lpstr>
      <vt:lpstr>Violence physique</vt:lpstr>
      <vt:lpstr>Signes de violence physique</vt:lpstr>
      <vt:lpstr>Signes de violence physique</vt:lpstr>
      <vt:lpstr>Signes de violence physique</vt:lpstr>
      <vt:lpstr>Signes de violence physique</vt:lpstr>
      <vt:lpstr>Signes de violence physique</vt:lpstr>
      <vt:lpstr>Signes de violence physique</vt:lpstr>
      <vt:lpstr>4. Violence sexuelle</vt:lpstr>
      <vt:lpstr>Les phases de la violence sexuelle</vt:lpstr>
      <vt:lpstr>Les phases de la violence sexuelle</vt:lpstr>
      <vt:lpstr>Les phases de la violence sexuelle</vt:lpstr>
      <vt:lpstr>Les phases de la violence sexuelle</vt:lpstr>
      <vt:lpstr>Les phases de la violence sexuelle</vt:lpstr>
      <vt:lpstr>Les conséquences de la violence</vt:lpstr>
      <vt:lpstr>Les conséquences de la violence</vt:lpstr>
      <vt:lpstr>Facteurs de risque pour un enfant</vt:lpstr>
      <vt:lpstr>Facteurs de risque associés aux parents et aux tuteurs</vt:lpstr>
      <vt:lpstr> </vt:lpstr>
      <vt:lpstr> </vt:lpstr>
      <vt:lpstr>Facteurs de risque associés à la dynamique familiale</vt:lpstr>
      <vt:lpstr>Facteurs de risque pour les parents et les tuteurs</vt:lpstr>
      <vt:lpstr>Facteurs de risque associés à la communauté</vt:lpstr>
      <vt:lpstr>Facteurs de risque associés à la communauté</vt:lpstr>
      <vt:lpstr>Facteurs de risque associés à la communauté</vt:lpstr>
      <vt:lpstr>Facteurs de risque associés à la communauté</vt:lpstr>
      <vt:lpstr>Prévention de premier niveau</vt:lpstr>
      <vt:lpstr>Prévention de premier niveau</vt:lpstr>
      <vt:lpstr>Prévention de premier niveau</vt:lpstr>
      <vt:lpstr>Prévention de premier niveau</vt:lpstr>
      <vt:lpstr>Prévention de second niveau</vt:lpstr>
      <vt:lpstr>Prévention de second niveau</vt:lpstr>
      <vt:lpstr>Prévention de second niveau</vt:lpstr>
      <vt:lpstr>Prévention de second niveau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Niños en Riesgo</dc:title>
  <dc:creator>Antonieta Silva</dc:creator>
  <cp:lastModifiedBy>marie-michele robitaille</cp:lastModifiedBy>
  <cp:revision>120</cp:revision>
  <dcterms:created xsi:type="dcterms:W3CDTF">2012-10-09T16:29:24Z</dcterms:created>
  <dcterms:modified xsi:type="dcterms:W3CDTF">2017-06-12T17:48:37Z</dcterms:modified>
</cp:coreProperties>
</file>