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7" r:id="rId30"/>
    <p:sldId id="288" r:id="rId31"/>
    <p:sldId id="289" r:id="rId32"/>
    <p:sldId id="290" r:id="rId33"/>
    <p:sldId id="291" r:id="rId34"/>
    <p:sldId id="292" r:id="rId35"/>
    <p:sldId id="286" r:id="rId36"/>
    <p:sldId id="284" r:id="rId37"/>
    <p:sldId id="285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2" autoAdjust="0"/>
    <p:restoredTop sz="83218" autoAdjust="0"/>
  </p:normalViewPr>
  <p:slideViewPr>
    <p:cSldViewPr snapToGrid="0" snapToObjects="1">
      <p:cViewPr varScale="1">
        <p:scale>
          <a:sx n="82" d="100"/>
          <a:sy n="82" d="100"/>
        </p:scale>
        <p:origin x="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509B6-0BE6-464E-90A1-933B5B1A9C39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80A0F-9124-EF43-8A5B-A5A7E0406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03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smtClean="0"/>
              <a:t>Les adventistes disent NON à la violence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80A0F-9124-EF43-8A5B-A5A7E0406A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98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181DD-37D0-D141-9E1E-199F69828533}" type="datetimeFigureOut">
              <a:rPr lang="en-US" smtClean="0"/>
              <a:t>5/24/2017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87544-CE8F-F04E-B646-050A1A438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38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5103" y="4494177"/>
            <a:ext cx="7772400" cy="1673157"/>
          </a:xfrm>
        </p:spPr>
        <p:txBody>
          <a:bodyPr>
            <a:normAutofit fontScale="90000"/>
          </a:bodyPr>
          <a:lstStyle/>
          <a:p>
            <a:r>
              <a:rPr lang="fr-CA" sz="4000" b="1" dirty="0" smtClean="0">
                <a:latin typeface="Avenir Next" charset="0"/>
                <a:ea typeface="Avenir Next" charset="0"/>
                <a:cs typeface="Avenir Next" charset="0"/>
              </a:rPr>
              <a:t>La </a:t>
            </a:r>
            <a:r>
              <a:rPr lang="fr-CA" sz="4000" b="1" dirty="0" smtClean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  <a:t>VIOLENCE </a:t>
            </a:r>
            <a:r>
              <a:rPr lang="fr-CA" sz="4000" i="1" dirty="0" smtClean="0">
                <a:latin typeface="Palatino Linotype" charset="0"/>
                <a:ea typeface="Palatino Linotype" charset="0"/>
                <a:cs typeface="Palatino Linotype" charset="0"/>
              </a:rPr>
              <a:t>dans les </a:t>
            </a:r>
            <a:br>
              <a:rPr lang="fr-CA" sz="4000" i="1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fr-CA" sz="4000" dirty="0" smtClean="0">
                <a:latin typeface="Avenir Next" charset="0"/>
                <a:ea typeface="Palatino Linotype" charset="0"/>
                <a:cs typeface="Palatino Linotype" charset="0"/>
              </a:rPr>
              <a:t>RELATIONS AMOUREUSES</a:t>
            </a:r>
            <a:r>
              <a:rPr lang="fr-CA" sz="4000" b="1" dirty="0" smtClean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  <a:t/>
            </a:r>
            <a:br>
              <a:rPr lang="fr-CA" sz="4000" b="1" dirty="0" smtClean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</a:br>
            <a:endParaRPr lang="fr-CA" sz="4000" b="1" dirty="0">
              <a:solidFill>
                <a:srgbClr val="C00000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1756" y="6225702"/>
            <a:ext cx="6858000" cy="607978"/>
          </a:xfrm>
        </p:spPr>
        <p:txBody>
          <a:bodyPr>
            <a:noAutofit/>
          </a:bodyPr>
          <a:lstStyle/>
          <a:p>
            <a:r>
              <a:rPr lang="en-US" sz="1000" dirty="0" smtClean="0">
                <a:latin typeface="Avenir Book" charset="0"/>
                <a:ea typeface="Avenir Book" charset="0"/>
                <a:cs typeface="Avenir Book" charset="0"/>
              </a:rPr>
              <a:t>CONFÉRENCE GÉNÉRALE</a:t>
            </a:r>
            <a:endParaRPr lang="en-US" sz="1000" dirty="0" smtClean="0">
              <a:latin typeface="Avenir Book" charset="0"/>
              <a:ea typeface="Avenir Book" charset="0"/>
              <a:cs typeface="Avenir Book" charset="0"/>
            </a:endParaRPr>
          </a:p>
          <a:p>
            <a:r>
              <a:rPr lang="en-US" sz="1000" dirty="0" smtClean="0">
                <a:latin typeface="Avenir Book" charset="0"/>
                <a:ea typeface="Avenir Book" charset="0"/>
                <a:cs typeface="Avenir Book" charset="0"/>
              </a:rPr>
              <a:t>DÉPARTEMENT DU MINISTÈRE DES FEMMES</a:t>
            </a:r>
            <a:endParaRPr lang="en-US" sz="1000" dirty="0">
              <a:latin typeface="Avenir Book" charset="0"/>
              <a:ea typeface="Avenir Book" charset="0"/>
              <a:cs typeface="Avenir Book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95795" y="6493789"/>
            <a:ext cx="390331" cy="28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5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2838" y="2055815"/>
            <a:ext cx="7264066" cy="4473319"/>
          </a:xfrm>
        </p:spPr>
        <p:txBody>
          <a:bodyPr>
            <a:normAutofit lnSpcReduction="10000"/>
          </a:bodyPr>
          <a:lstStyle/>
          <a:p>
            <a:r>
              <a:rPr lang="fr-CA" dirty="0"/>
              <a:t>Les filles ont davantage tendance à crier, à menacer de se faire du mal, à pincer, à frapper, à griffer et à donner des coups de pieds</a:t>
            </a:r>
            <a:r>
              <a:rPr lang="fr-CA" dirty="0" smtClean="0"/>
              <a:t>; </a:t>
            </a:r>
          </a:p>
          <a:p>
            <a:r>
              <a:rPr lang="fr-CA" dirty="0"/>
              <a:t>Les garçons blessent les filles plus grièvement et fréquemment</a:t>
            </a:r>
            <a:r>
              <a:rPr lang="fr-CA" dirty="0" smtClean="0"/>
              <a:t>; </a:t>
            </a:r>
          </a:p>
          <a:p>
            <a:r>
              <a:rPr lang="fr-CA" dirty="0"/>
              <a:t>Certains adolescents sont victimes de violence de manière occasionnelle</a:t>
            </a:r>
            <a:r>
              <a:rPr lang="fr-CA" dirty="0" smtClean="0"/>
              <a:t>; </a:t>
            </a:r>
          </a:p>
          <a:p>
            <a:r>
              <a:rPr lang="fr-CA" dirty="0"/>
              <a:t>D’autres sont maltraités plus souvent, voire quotidiennement</a:t>
            </a:r>
            <a:r>
              <a:rPr lang="fr-CA" dirty="0" smtClean="0"/>
              <a:t>.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sz="2400" dirty="0" smtClean="0"/>
              <a:t>“</a:t>
            </a:r>
            <a:r>
              <a:rPr lang="en-US" sz="2400" dirty="0"/>
              <a:t>Teen Victim Project,” National Center for Victims of Crime, </a:t>
            </a:r>
            <a:r>
              <a:rPr lang="en-US" sz="2400" u="sng" dirty="0"/>
              <a:t>http://www. </a:t>
            </a:r>
            <a:r>
              <a:rPr lang="en-US" sz="2400" u="sng" dirty="0" err="1"/>
              <a:t>ncvc.org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2469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5952" y="2322930"/>
            <a:ext cx="7886700" cy="435133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fr-CA" dirty="0" smtClean="0"/>
              <a:t>Les jeunes âgés de </a:t>
            </a:r>
            <a:r>
              <a:rPr lang="fr-CA" b="1" dirty="0" smtClean="0">
                <a:solidFill>
                  <a:srgbClr val="C00000"/>
                </a:solidFill>
              </a:rPr>
              <a:t>12 à 19 ans </a:t>
            </a:r>
            <a:r>
              <a:rPr lang="fr-CA" dirty="0" smtClean="0"/>
              <a:t>sont victimes des taux les plus élevés de viol et d’agression sexuelle. Les adolescents âgés de </a:t>
            </a:r>
            <a:r>
              <a:rPr lang="fr-CA" b="1" dirty="0" smtClean="0">
                <a:solidFill>
                  <a:srgbClr val="C00000"/>
                </a:solidFill>
              </a:rPr>
              <a:t>18 et 19 ans</a:t>
            </a:r>
            <a:r>
              <a:rPr lang="fr-CA" dirty="0" smtClean="0"/>
              <a:t> sont victimes des plus hauts taux de harcèlement. Environ </a:t>
            </a:r>
            <a:r>
              <a:rPr lang="fr-CA" b="1" dirty="0" smtClean="0">
                <a:solidFill>
                  <a:srgbClr val="C00000"/>
                </a:solidFill>
              </a:rPr>
              <a:t>1 adolescente sur 3 </a:t>
            </a:r>
            <a:r>
              <a:rPr lang="fr-CA" dirty="0" smtClean="0"/>
              <a:t>aux États-Unis est victime de violence physique, psychologique ou verbale d’un amoureux.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u="sng" dirty="0" smtClean="0"/>
              <a:t>www.futureswithoutviolence.org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11682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3263" y="2450123"/>
            <a:ext cx="7886700" cy="297631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fr-CA" dirty="0"/>
              <a:t>La violence entre amoureux adolescents est liée au risque accru de consommation de substances, aux comportements malsains de maîtrise du poids, aux comportements sexuels risqués, aux grossesses précoces et au suicide</a:t>
            </a:r>
            <a:r>
              <a:rPr lang="fr-CA" dirty="0" smtClean="0"/>
              <a:t>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400" dirty="0" err="1" smtClean="0"/>
              <a:t>Molidor</a:t>
            </a:r>
            <a:r>
              <a:rPr lang="en-US" sz="2400" dirty="0"/>
              <a:t>, </a:t>
            </a:r>
            <a:r>
              <a:rPr lang="en-US" sz="2400" dirty="0" err="1"/>
              <a:t>Tolman</a:t>
            </a:r>
            <a:r>
              <a:rPr lang="en-US" sz="2400" dirty="0"/>
              <a:t>, &amp; </a:t>
            </a:r>
            <a:r>
              <a:rPr lang="en-US" sz="2400" dirty="0" err="1"/>
              <a:t>Kober</a:t>
            </a:r>
            <a:r>
              <a:rPr lang="en-US" sz="2400" dirty="0"/>
              <a:t> (2000). </a:t>
            </a:r>
          </a:p>
        </p:txBody>
      </p:sp>
    </p:spTree>
    <p:extLst>
      <p:ext uri="{BB962C8B-B14F-4D97-AF65-F5344CB8AC3E}">
        <p14:creationId xmlns:p14="http://schemas.microsoft.com/office/powerpoint/2010/main" val="1522729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400" y="2605109"/>
            <a:ext cx="7886700" cy="3375964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fr-CA" dirty="0"/>
              <a:t>Les relations violentes connaissent leurs bons et leurs mauvais jours. L’amour étant mêlé à la violence, la violence dans les relations amoureuses est particulièrement déroutante. Et la présence de la violence peut être difficile à déceler. Dans le doute, voir la liste des signaux d’alarme. Tous méritent d’être en tout temps traités avec amour et respect par leur copain ou copine</a:t>
            </a:r>
            <a:r>
              <a:rPr lang="fr-CA" dirty="0" smtClean="0"/>
              <a:t>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46891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32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8359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MYTHES</a:t>
            </a:r>
            <a:r>
              <a:rPr lang="en-US" sz="5400" b="1" dirty="0" smtClean="0"/>
              <a:t> </a:t>
            </a:r>
            <a:r>
              <a:rPr lang="en-US" sz="5400" i="1" dirty="0" smtClean="0">
                <a:latin typeface="Palatino Linotype" charset="0"/>
              </a:rPr>
              <a:t>et</a:t>
            </a:r>
            <a:r>
              <a:rPr lang="en-US" sz="5400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en-US" sz="5400" b="1" dirty="0" smtClean="0">
                <a:latin typeface="Avenir Book" charset="0"/>
                <a:ea typeface="Avenir Book" charset="0"/>
                <a:cs typeface="Avenir Book" charset="0"/>
              </a:rPr>
              <a:t>ATTITUDES </a:t>
            </a:r>
            <a:endParaRPr lang="en-US" sz="5400" b="1" dirty="0"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204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294" y="994710"/>
            <a:ext cx="7886700" cy="1325563"/>
          </a:xfrm>
        </p:spPr>
        <p:txBody>
          <a:bodyPr/>
          <a:lstStyle/>
          <a:p>
            <a:r>
              <a:rPr lang="en-US" b="1" dirty="0" smtClean="0"/>
              <a:t>L’</a:t>
            </a:r>
            <a:r>
              <a:rPr lang="en-US" b="1" dirty="0" smtClean="0">
                <a:solidFill>
                  <a:srgbClr val="C00000"/>
                </a:solidFill>
              </a:rPr>
              <a:t>AGRESSEUR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25227"/>
            <a:ext cx="7886700" cy="395212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fr-CA" dirty="0"/>
              <a:t>« Le garçon doit avoir le contrôle de la relation. </a:t>
            </a:r>
            <a:r>
              <a:rPr lang="fr-CA" dirty="0" smtClean="0"/>
              <a:t>»</a:t>
            </a:r>
          </a:p>
          <a:p>
            <a:pPr>
              <a:lnSpc>
                <a:spcPct val="100000"/>
              </a:lnSpc>
            </a:pPr>
            <a:r>
              <a:rPr lang="fr-CA" dirty="0" smtClean="0"/>
              <a:t> </a:t>
            </a:r>
            <a:r>
              <a:rPr lang="fr-CA" dirty="0"/>
              <a:t>« Certaines filles veulent être maltraitées, c’est pourquoi elles restent. </a:t>
            </a:r>
            <a:r>
              <a:rPr lang="fr-CA" dirty="0" smtClean="0"/>
              <a:t>»</a:t>
            </a:r>
          </a:p>
          <a:p>
            <a:pPr>
              <a:lnSpc>
                <a:spcPct val="100000"/>
              </a:lnSpc>
            </a:pPr>
            <a:r>
              <a:rPr lang="fr-CA" dirty="0"/>
              <a:t>« C’est la fille qui est responsable de la violence de son copain. </a:t>
            </a:r>
            <a:r>
              <a:rPr lang="fr-CA" dirty="0" smtClean="0"/>
              <a:t>»</a:t>
            </a:r>
          </a:p>
          <a:p>
            <a:pPr>
              <a:lnSpc>
                <a:spcPct val="100000"/>
              </a:lnSpc>
            </a:pPr>
            <a:r>
              <a:rPr lang="fr-CA" dirty="0"/>
              <a:t>« Quand un garçon est en colère, il ne peut se </a:t>
            </a:r>
            <a:r>
              <a:rPr lang="fr-CA" dirty="0" smtClean="0"/>
              <a:t>maîtriser</a:t>
            </a:r>
            <a:r>
              <a:rPr lang="fr-CA" dirty="0"/>
              <a:t>. »</a:t>
            </a:r>
            <a:r>
              <a:rPr lang="fr-CA" dirty="0" smtClean="0"/>
              <a:t> </a:t>
            </a:r>
          </a:p>
          <a:p>
            <a:pPr>
              <a:lnSpc>
                <a:spcPct val="100000"/>
              </a:lnSpc>
            </a:pPr>
            <a:r>
              <a:rPr lang="fr-CA" dirty="0"/>
              <a:t>« C’est normal de la frapper; peut-être qu’elle a appris, pour la prochaine fois, à ne pas me mettre en colère. »</a:t>
            </a:r>
            <a:r>
              <a:rPr lang="fr-CA" dirty="0" smtClean="0"/>
              <a:t>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893218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333" y="1039681"/>
            <a:ext cx="7886700" cy="1325563"/>
          </a:xfrm>
        </p:spPr>
        <p:txBody>
          <a:bodyPr/>
          <a:lstStyle/>
          <a:p>
            <a:r>
              <a:rPr lang="en-US" b="1" dirty="0" smtClean="0"/>
              <a:t>LA </a:t>
            </a:r>
            <a:r>
              <a:rPr lang="en-US" b="1" dirty="0" smtClean="0">
                <a:solidFill>
                  <a:srgbClr val="C00000"/>
                </a:solidFill>
              </a:rPr>
              <a:t>VICTIME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35093"/>
            <a:ext cx="7886700" cy="267142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fr-CA" dirty="0"/>
              <a:t>« Je l’aime et je suis la seule qui peut l’aider. »</a:t>
            </a:r>
            <a:r>
              <a:rPr lang="fr-CA" dirty="0" smtClean="0"/>
              <a:t> </a:t>
            </a:r>
          </a:p>
          <a:p>
            <a:pPr>
              <a:lnSpc>
                <a:spcPct val="100000"/>
              </a:lnSpc>
            </a:pPr>
            <a:r>
              <a:rPr lang="fr-CA" dirty="0"/>
              <a:t>« Je n’aurais pas dû l’embêter. »</a:t>
            </a:r>
            <a:r>
              <a:rPr lang="fr-CA" dirty="0" smtClean="0"/>
              <a:t> </a:t>
            </a:r>
          </a:p>
          <a:p>
            <a:pPr>
              <a:lnSpc>
                <a:spcPct val="100000"/>
              </a:lnSpc>
            </a:pPr>
            <a:r>
              <a:rPr lang="fr-CA" dirty="0"/>
              <a:t>« C’est ma faute s’il s’est fâché. »</a:t>
            </a:r>
            <a:r>
              <a:rPr lang="fr-CA" dirty="0" smtClean="0"/>
              <a:t> </a:t>
            </a:r>
          </a:p>
          <a:p>
            <a:pPr>
              <a:lnSpc>
                <a:spcPct val="100000"/>
              </a:lnSpc>
            </a:pPr>
            <a:r>
              <a:rPr lang="fr-CA" dirty="0"/>
              <a:t>« Si je change, il changera aussi. »</a:t>
            </a:r>
            <a:r>
              <a:rPr lang="fr-CA" dirty="0" smtClean="0"/>
              <a:t>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416031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353" y="2973410"/>
            <a:ext cx="859301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 smtClean="0">
                <a:latin typeface="Avenir Book" charset="0"/>
                <a:ea typeface="Avenir Book" charset="0"/>
                <a:cs typeface="Avenir Book" charset="0"/>
              </a:rPr>
              <a:t>QUIZ SUR LA </a:t>
            </a:r>
            <a:r>
              <a:rPr lang="en-US" sz="48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VIOLENCE</a:t>
            </a:r>
            <a:r>
              <a:rPr lang="en-US" sz="4800" dirty="0" smtClean="0">
                <a:latin typeface="Avenir Book" charset="0"/>
                <a:ea typeface="Avenir Book" charset="0"/>
                <a:cs typeface="Avenir Book" charset="0"/>
              </a:rPr>
              <a:t> DANS LES RELATIONS AMOUREUSES </a:t>
            </a:r>
            <a:endParaRPr lang="en-US" sz="4800" dirty="0">
              <a:effectLst/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779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294" y="1009697"/>
            <a:ext cx="7886700" cy="1325563"/>
          </a:xfrm>
        </p:spPr>
        <p:txBody>
          <a:bodyPr/>
          <a:lstStyle/>
          <a:p>
            <a:r>
              <a:rPr lang="en-US" b="1" dirty="0" smtClean="0"/>
              <a:t>ÊTES-VOUS </a:t>
            </a:r>
            <a:r>
              <a:rPr lang="en-US" b="1" dirty="0" smtClean="0">
                <a:solidFill>
                  <a:srgbClr val="C00000"/>
                </a:solidFill>
              </a:rPr>
              <a:t>VIOLENT(E)?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262" y="2500178"/>
            <a:ext cx="8230918" cy="3924067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CA" dirty="0"/>
              <a:t>Surveillez-vous constamment votre partenaire pour l’accuser d’être en présence d’autres personnes</a:t>
            </a:r>
            <a:r>
              <a:rPr lang="fr-CA" dirty="0" smtClean="0"/>
              <a:t>? 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Êtes-vous extrêmement </a:t>
            </a:r>
            <a:r>
              <a:rPr lang="fr-CA" dirty="0" smtClean="0"/>
              <a:t>jaloux (</a:t>
            </a:r>
            <a:r>
              <a:rPr lang="fr-CA" dirty="0"/>
              <a:t>se) ou </a:t>
            </a:r>
            <a:r>
              <a:rPr lang="fr-CA" dirty="0" smtClean="0"/>
              <a:t>possessif (</a:t>
            </a:r>
            <a:r>
              <a:rPr lang="fr-CA" dirty="0" err="1"/>
              <a:t>ve</a:t>
            </a:r>
            <a:r>
              <a:rPr lang="fr-CA" dirty="0"/>
              <a:t>)</a:t>
            </a:r>
            <a:r>
              <a:rPr lang="fr-CA" dirty="0" smtClean="0"/>
              <a:t>? 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Avez-vous déjà frappé ou poussé votre partenaire ou lui avez-vous déjà donné des coups de pieds ou lancé des </a:t>
            </a:r>
            <a:r>
              <a:rPr lang="fr-CA" dirty="0" smtClean="0"/>
              <a:t>objets</a:t>
            </a:r>
            <a:r>
              <a:rPr lang="fr-CA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Avez-vous déjà menacé votre partenaire ou brisé des </a:t>
            </a:r>
            <a:r>
              <a:rPr lang="fr-CA" dirty="0" smtClean="0"/>
              <a:t>objets </a:t>
            </a:r>
            <a:r>
              <a:rPr lang="fr-CA" dirty="0"/>
              <a:t>en sa présence</a:t>
            </a:r>
            <a:r>
              <a:rPr lang="fr-CA" dirty="0" smtClean="0"/>
              <a:t>?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476894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286" y="2904912"/>
            <a:ext cx="7886700" cy="3286021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fr-CA" dirty="0"/>
              <a:t>Avez-vous déjà forcé votre partenaire à avoir des relations sexuelles avec vous ou l’avez-vous déjà intimidé(e) de manière à ce qu’il ou elle ait peur de dire non</a:t>
            </a:r>
            <a:r>
              <a:rPr lang="fr-CA" dirty="0" smtClean="0"/>
              <a:t>?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fr-CA" dirty="0"/>
              <a:t>Avez-vous déjà menacé votre partenaire de le ou la blesser</a:t>
            </a:r>
            <a:r>
              <a:rPr lang="fr-CA" dirty="0" smtClean="0"/>
              <a:t>?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fr-CA" dirty="0"/>
              <a:t>Avez-vous déjà menacé votre partenaire de vous faire du mal s’il rompait avec vous</a:t>
            </a:r>
            <a:r>
              <a:rPr lang="fr-CA" dirty="0" smtClean="0"/>
              <a:t>?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09262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962" y="1011675"/>
            <a:ext cx="7743218" cy="1321038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</a:rPr>
              <a:t>DÉFINITION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i="1" dirty="0" smtClean="0">
                <a:latin typeface="Palatino Linotype" charset="0"/>
              </a:rPr>
              <a:t>et</a:t>
            </a:r>
            <a:r>
              <a:rPr lang="en-US" sz="4000" dirty="0" smtClean="0">
                <a:solidFill>
                  <a:srgbClr val="002060"/>
                </a:solidFill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</a:rPr>
              <a:t>CARACTÉRISTIQUES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024" y="2895666"/>
            <a:ext cx="7562040" cy="246178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/>
              <a:t>LA </a:t>
            </a:r>
            <a:r>
              <a:rPr lang="en-US" b="1" dirty="0" smtClean="0">
                <a:solidFill>
                  <a:srgbClr val="C00000"/>
                </a:solidFill>
              </a:rPr>
              <a:t>VIOLENCE </a:t>
            </a:r>
            <a:r>
              <a:rPr lang="en-US" dirty="0" smtClean="0"/>
              <a:t>DANS LES RELATIONS AMOUREUSES ENTRE ADOLESCENTS EST UN SCHÉMA DE COMPORTEMENT VIOLENT SERVANT À OBTENIR </a:t>
            </a:r>
            <a:r>
              <a:rPr lang="en-US" b="1" dirty="0" smtClean="0">
                <a:solidFill>
                  <a:srgbClr val="C00000"/>
                </a:solidFill>
              </a:rPr>
              <a:t>POUVOIR </a:t>
            </a:r>
            <a:r>
              <a:rPr lang="en-US" dirty="0" smtClean="0"/>
              <a:t>ET </a:t>
            </a:r>
            <a:r>
              <a:rPr lang="en-US" b="1" dirty="0" smtClean="0">
                <a:solidFill>
                  <a:srgbClr val="C00000"/>
                </a:solidFill>
              </a:rPr>
              <a:t>CONTRÔLE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C00000"/>
                </a:solidFill>
              </a:rPr>
              <a:t>SUR UNE AUTRE PERSONNE</a:t>
            </a:r>
            <a:r>
              <a:rPr lang="en-US" dirty="0" smtClean="0"/>
              <a:t>. IL PEUT S’AGIR DE 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57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3048" y="2814973"/>
            <a:ext cx="6866432" cy="2941247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fr-CA" dirty="0"/>
              <a:t>Si l’une ou plusieurs des questions ci-dessus s’appliquent à votre comportement, vous devez reconnaître que vous infligez à votre partenaire de la violence physique, psychologique, verbale ou sexuelle. Si vous reconnaissez faire quelque chose de mal, </a:t>
            </a:r>
            <a:r>
              <a:rPr lang="fr-CA" dirty="0" smtClean="0"/>
              <a:t>alors </a:t>
            </a:r>
            <a:r>
              <a:rPr lang="en-US" dirty="0" smtClean="0"/>
              <a:t>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5828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12" y="2635091"/>
            <a:ext cx="7794887" cy="379568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CA" dirty="0"/>
              <a:t>Vous devez assumer la responsabilité de vos actes</a:t>
            </a:r>
            <a:r>
              <a:rPr lang="fr-CA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Vous ne pouvez accuser votre partenaire ou d’autres personnes pour votre comportement</a:t>
            </a:r>
            <a:r>
              <a:rPr lang="fr-CA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Vous pouvez changer votre manière de vous comporter en suivant une thérapie</a:t>
            </a:r>
            <a:r>
              <a:rPr lang="fr-CA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fr-CA" dirty="0"/>
              <a:t>Vous pouvez vous rendre au centre de thérapie le plus près de chez vous</a:t>
            </a:r>
            <a:r>
              <a:rPr lang="fr-CA" dirty="0" smtClean="0"/>
              <a:t>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358382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8978" y="2949883"/>
            <a:ext cx="6866432" cy="2626456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buFont typeface="+mj-lt"/>
              <a:buAutoNum type="arabicPeriod" startAt="5"/>
            </a:pPr>
            <a:r>
              <a:rPr lang="fr-CA" dirty="0"/>
              <a:t>Vous devez agir le plus rapidement possible. Sinon, vous deviendrez de plus en plus violent(e)</a:t>
            </a:r>
            <a:r>
              <a:rPr lang="fr-CA" dirty="0" smtClean="0"/>
              <a:t>.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 startAt="5"/>
            </a:pPr>
            <a:r>
              <a:rPr lang="fr-CA" dirty="0"/>
              <a:t>Vos comportements violents vous portent peut-être à enfreindre la loi</a:t>
            </a:r>
            <a:r>
              <a:rPr lang="fr-CA" dirty="0" smtClean="0"/>
              <a:t>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69831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Dating Violence Quiz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459548"/>
            <a:ext cx="7886700" cy="121795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800" b="1" dirty="0" smtClean="0">
                <a:latin typeface="Avenir Book" charset="0"/>
                <a:ea typeface="Avenir Book" charset="0"/>
                <a:cs typeface="Avenir Book" charset="0"/>
              </a:rPr>
              <a:t>ÊTES-</a:t>
            </a:r>
            <a:r>
              <a:rPr lang="en-US" sz="48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VOUS</a:t>
            </a:r>
            <a:r>
              <a:rPr lang="en-US" sz="4800" b="1" dirty="0" smtClean="0">
                <a:latin typeface="Avenir Book" charset="0"/>
                <a:ea typeface="Avenir Book" charset="0"/>
                <a:cs typeface="Avenir Book" charset="0"/>
              </a:rPr>
              <a:t> VICTIME DE </a:t>
            </a:r>
            <a:r>
              <a:rPr lang="en-US" sz="48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VIOLENCE?</a:t>
            </a:r>
            <a:r>
              <a:rPr lang="en-US" sz="4800" b="1" dirty="0" smtClean="0">
                <a:latin typeface="Avenir Book" charset="0"/>
                <a:ea typeface="Avenir Book" charset="0"/>
                <a:cs typeface="Avenir Book" charset="0"/>
              </a:rPr>
              <a:t> </a:t>
            </a:r>
            <a:endParaRPr lang="en-US" sz="4800" dirty="0"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051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700040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519" y="2395249"/>
            <a:ext cx="7825803" cy="4185433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r-CA" dirty="0"/>
              <a:t>Avez-vous peur du tempérament de votre partenaire</a:t>
            </a:r>
            <a:r>
              <a:rPr lang="fr-CA" dirty="0" smtClean="0"/>
              <a:t>? </a:t>
            </a:r>
          </a:p>
          <a:p>
            <a:pPr>
              <a:lnSpc>
                <a:spcPct val="100000"/>
              </a:lnSpc>
            </a:pPr>
            <a:r>
              <a:rPr lang="fr-CA" dirty="0"/>
              <a:t>Craignez-vous d’être en désaccord avec votre partenaire</a:t>
            </a:r>
            <a:r>
              <a:rPr lang="fr-CA" dirty="0" smtClean="0"/>
              <a:t>? </a:t>
            </a:r>
          </a:p>
          <a:p>
            <a:pPr>
              <a:lnSpc>
                <a:spcPct val="100000"/>
              </a:lnSpc>
            </a:pPr>
            <a:r>
              <a:rPr lang="fr-CA" dirty="0"/>
              <a:t>Excusez-vous constamment pour le comportement de votre partenaire, surtout lorsqu’il ou elle vous </a:t>
            </a:r>
            <a:r>
              <a:rPr lang="fr-CA" dirty="0" smtClean="0"/>
              <a:t>a maltraité(e)</a:t>
            </a:r>
            <a:r>
              <a:rPr lang="fr-CA" dirty="0" smtClean="0"/>
              <a:t>? </a:t>
            </a:r>
          </a:p>
          <a:p>
            <a:pPr>
              <a:lnSpc>
                <a:spcPct val="100000"/>
              </a:lnSpc>
            </a:pPr>
            <a:r>
              <a:rPr lang="fr-CA" dirty="0"/>
              <a:t>Devez-vous justifier chaque endroit où vous allez, tout ce que vous faites</a:t>
            </a:r>
            <a:r>
              <a:rPr lang="fr-CA" dirty="0" smtClean="0"/>
              <a:t>?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212332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92" y="2323476"/>
            <a:ext cx="8253046" cy="4311786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</a:pPr>
            <a:r>
              <a:rPr lang="fr-CA" dirty="0"/>
              <a:t>Votre partenaire vous rabaisse-t-il ou elle constamment pour ensuite vous dire qu’il ou elle vous aime</a:t>
            </a:r>
            <a:r>
              <a:rPr lang="fr-CA" dirty="0" smtClean="0"/>
              <a:t>? </a:t>
            </a:r>
          </a:p>
          <a:p>
            <a:pPr>
              <a:lnSpc>
                <a:spcPct val="100000"/>
              </a:lnSpc>
            </a:pPr>
            <a:r>
              <a:rPr lang="fr-CA" dirty="0"/>
              <a:t>Avez-vous déjà été frappé(e) ou poussé(e) par votre partenaire, vous </a:t>
            </a:r>
            <a:r>
              <a:rPr lang="fr-CA" dirty="0" err="1"/>
              <a:t>a-t-il</a:t>
            </a:r>
            <a:r>
              <a:rPr lang="fr-CA" dirty="0"/>
              <a:t> ou elle déjà donné des coups de pieds ou lancé des objets</a:t>
            </a:r>
            <a:r>
              <a:rPr lang="fr-CA" dirty="0" smtClean="0"/>
              <a:t>? </a:t>
            </a:r>
          </a:p>
          <a:p>
            <a:pPr>
              <a:lnSpc>
                <a:spcPct val="100000"/>
              </a:lnSpc>
            </a:pPr>
            <a:r>
              <a:rPr lang="fr-CA" dirty="0"/>
              <a:t>Évitez-vous de voir votre famille ou vos amis simplement à cause de la jalousie de votre partenaire</a:t>
            </a:r>
            <a:r>
              <a:rPr lang="fr-CA" dirty="0" smtClean="0"/>
              <a:t>? </a:t>
            </a:r>
          </a:p>
          <a:p>
            <a:pPr>
              <a:lnSpc>
                <a:spcPct val="100000"/>
              </a:lnSpc>
            </a:pPr>
            <a:r>
              <a:rPr lang="fr-CA" dirty="0"/>
              <a:t>Avez-vous déjà été forcé(e) d’avoir des relations sexuelles lorsque vous n’en aviez pas </a:t>
            </a:r>
            <a:r>
              <a:rPr lang="fr-CA" dirty="0" smtClean="0"/>
              <a:t>envie?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032004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580" y="2158581"/>
            <a:ext cx="7886700" cy="442209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fr-CA" dirty="0"/>
              <a:t>Avez-vous peur de rompre parce que votre partenaire vous a menacé(e) de se faire du mal</a:t>
            </a:r>
            <a:r>
              <a:rPr lang="fr-CA" dirty="0" smtClean="0"/>
              <a:t>? </a:t>
            </a:r>
          </a:p>
          <a:p>
            <a:pPr>
              <a:lnSpc>
                <a:spcPct val="100000"/>
              </a:lnSpc>
            </a:pPr>
            <a:r>
              <a:rPr lang="fr-CA" dirty="0"/>
              <a:t>Avez-vous moins confiance en vous lorsque vous êtes avec lui ou elle</a:t>
            </a:r>
            <a:r>
              <a:rPr lang="fr-CA" dirty="0" smtClean="0"/>
              <a:t>? </a:t>
            </a:r>
          </a:p>
          <a:p>
            <a:pPr>
              <a:lnSpc>
                <a:spcPct val="100000"/>
              </a:lnSpc>
            </a:pPr>
            <a:r>
              <a:rPr lang="fr-CA" dirty="0"/>
              <a:t>Avez-vous peur de dire « la mauvaise chose »</a:t>
            </a:r>
            <a:r>
              <a:rPr lang="fr-CA" dirty="0" smtClean="0"/>
              <a:t>? </a:t>
            </a:r>
          </a:p>
          <a:p>
            <a:pPr>
              <a:lnSpc>
                <a:spcPct val="100000"/>
              </a:lnSpc>
            </a:pPr>
            <a:r>
              <a:rPr lang="fr-CA" dirty="0"/>
              <a:t>Vous retrouvez-vous à changer votre comportement parce que vous avez peur ou pour éviter une dispute</a:t>
            </a:r>
            <a:r>
              <a:rPr lang="fr-CA" dirty="0" smtClean="0"/>
              <a:t>?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8678720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2337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38269"/>
            <a:ext cx="7886700" cy="3357797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fr-CA" dirty="0" smtClean="0">
                <a:latin typeface="Avenir Book"/>
              </a:rPr>
              <a:t>SI L’UNE OU PLUSIEURS DES QUESTIONS CI-DESSUS S’APPLIQUENT À VOTRE RELATION</a:t>
            </a:r>
            <a:r>
              <a:rPr lang="en-US" dirty="0" smtClean="0">
                <a:latin typeface="Avenir Book"/>
                <a:ea typeface="Avenir Book" charset="0"/>
                <a:cs typeface="Avenir Book" charset="0"/>
              </a:rPr>
              <a:t>, </a:t>
            </a:r>
            <a:r>
              <a:rPr lang="en-US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VOUS ÊTES VICITME DE VIOLENCE </a:t>
            </a:r>
            <a:r>
              <a:rPr lang="en-US" dirty="0" smtClean="0">
                <a:latin typeface="Avenir Book" charset="0"/>
                <a:ea typeface="Avenir Book" charset="0"/>
                <a:cs typeface="Avenir Book" charset="0"/>
              </a:rPr>
              <a:t>ET VOUS AVEZ LE CHOIX.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>
                <a:latin typeface="Avenir Book" charset="0"/>
                <a:ea typeface="Avenir Book" charset="0"/>
                <a:cs typeface="Avenir Book" charset="0"/>
              </a:rPr>
              <a:t>VOUS POUVEZ : </a:t>
            </a:r>
            <a:endParaRPr lang="en-US" dirty="0"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370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282" y="2235696"/>
            <a:ext cx="7046316" cy="43000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fr-CA" dirty="0"/>
              <a:t>Mettre un terme à la relation et décider de ne plus voir votre partenaire</a:t>
            </a:r>
            <a:r>
              <a:rPr lang="fr-CA" dirty="0" smtClean="0"/>
              <a:t>. </a:t>
            </a:r>
          </a:p>
          <a:p>
            <a:pPr>
              <a:lnSpc>
                <a:spcPct val="100000"/>
              </a:lnSpc>
            </a:pPr>
            <a:r>
              <a:rPr lang="fr-CA" dirty="0"/>
              <a:t>Obtenir de l’aide de quelqu’un en qui vous avez confiance, préférablement un adulte</a:t>
            </a:r>
            <a:r>
              <a:rPr lang="fr-CA" dirty="0" smtClean="0"/>
              <a:t>. </a:t>
            </a:r>
          </a:p>
          <a:p>
            <a:pPr>
              <a:lnSpc>
                <a:spcPct val="100000"/>
              </a:lnSpc>
            </a:pPr>
            <a:r>
              <a:rPr lang="fr-CA" dirty="0"/>
              <a:t>Vous rendre au centre d’aide de votre école</a:t>
            </a:r>
            <a:r>
              <a:rPr lang="fr-CA" dirty="0" smtClean="0"/>
              <a:t>. </a:t>
            </a:r>
          </a:p>
          <a:p>
            <a:pPr>
              <a:lnSpc>
                <a:spcPct val="100000"/>
              </a:lnSpc>
            </a:pPr>
            <a:r>
              <a:rPr lang="fr-CA" dirty="0"/>
              <a:t>Contacter le centre offrant un programme d’aide aux victimes de violence familiale le plus près de chez vous</a:t>
            </a:r>
            <a:r>
              <a:rPr lang="fr-CA" dirty="0" smtClean="0"/>
              <a:t>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8499881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24"/>
            <a:ext cx="9144000" cy="70252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8435" y="1024691"/>
            <a:ext cx="7886700" cy="1325563"/>
          </a:xfrm>
        </p:spPr>
        <p:txBody>
          <a:bodyPr/>
          <a:lstStyle/>
          <a:p>
            <a:pPr algn="ctr"/>
            <a:r>
              <a:rPr lang="en-US" dirty="0" smtClean="0"/>
              <a:t>LISTE DE </a:t>
            </a:r>
            <a:r>
              <a:rPr lang="en-US" b="1" dirty="0" smtClean="0">
                <a:solidFill>
                  <a:srgbClr val="C00000"/>
                </a:solidFill>
              </a:rPr>
              <a:t>SIGNAUX</a:t>
            </a:r>
            <a:r>
              <a:rPr lang="en-US" dirty="0" smtClean="0"/>
              <a:t> D’ALARME 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0254"/>
            <a:ext cx="8276492" cy="4230425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r-CA" b="1" dirty="0" smtClean="0">
                <a:solidFill>
                  <a:srgbClr val="C00000"/>
                </a:solidFill>
              </a:rPr>
              <a:t>JALOUSIE :</a:t>
            </a:r>
            <a:r>
              <a:rPr lang="fr-CA" b="1" dirty="0" smtClean="0"/>
              <a:t> </a:t>
            </a:r>
            <a:r>
              <a:rPr lang="fr-CA" dirty="0"/>
              <a:t>la jalousie extrême et la quasi-paranoïa peuvent mener à l’isolement de la victime. Exemple : </a:t>
            </a:r>
            <a:r>
              <a:rPr lang="fr-CA" dirty="0" smtClean="0"/>
              <a:t>la </a:t>
            </a:r>
            <a:r>
              <a:rPr lang="fr-CA" dirty="0"/>
              <a:t>copine ne peut remarquer, regarder ou parler à un autre garçon, elle ne peut sortir seule ou avec des amis</a:t>
            </a:r>
            <a:r>
              <a:rPr lang="fr-CA" dirty="0" smtClean="0"/>
              <a:t>. </a:t>
            </a:r>
          </a:p>
          <a:p>
            <a:pPr>
              <a:lnSpc>
                <a:spcPct val="100000"/>
              </a:lnSpc>
            </a:pPr>
            <a:r>
              <a:rPr lang="fr-CA" b="1" dirty="0" smtClean="0">
                <a:solidFill>
                  <a:srgbClr val="C00000"/>
                </a:solidFill>
              </a:rPr>
              <a:t>VIE FAMILIALE : </a:t>
            </a:r>
            <a:r>
              <a:rPr lang="fr-CA" dirty="0"/>
              <a:t>expérience de violence ou témoins de situations violentes à la maison durant l’enfance. Exemple : </a:t>
            </a:r>
            <a:r>
              <a:rPr lang="fr-CA" dirty="0" smtClean="0"/>
              <a:t>le </a:t>
            </a:r>
            <a:r>
              <a:rPr lang="fr-CA" dirty="0"/>
              <a:t>père maltraite la mère, le frère maltraite sa femme ou sa copine, personne maltraitée en enfance par un parent, un frère ou une sœur</a:t>
            </a:r>
            <a:r>
              <a:rPr lang="fr-CA" dirty="0" smtClean="0"/>
              <a:t>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46433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4791" y="2681659"/>
            <a:ext cx="6958924" cy="344951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r-CA" dirty="0"/>
              <a:t>Toute sorte de violence physique ou de menaces de violence physique pour obtenir plus de contrôle</a:t>
            </a:r>
            <a:r>
              <a:rPr lang="en-US" dirty="0" smtClean="0"/>
              <a:t>. 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fr-CA" dirty="0"/>
              <a:t>Violence psychologique ou mentale, comme jouer avec les sentiments de l’autre, lui donner l’impression qu’il est fou, lui envoyer sans cesse des </a:t>
            </a:r>
            <a:r>
              <a:rPr lang="fr-CA" dirty="0" err="1"/>
              <a:t>textos</a:t>
            </a:r>
            <a:r>
              <a:rPr lang="fr-CA" dirty="0"/>
              <a:t> (SMS) ou le rabaisser et le critiquer sans cesse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9025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22312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3303" y="2555631"/>
            <a:ext cx="7886700" cy="400438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CA" b="1" dirty="0" smtClean="0">
                <a:solidFill>
                  <a:srgbClr val="C00000"/>
                </a:solidFill>
              </a:rPr>
              <a:t>HAINE ENVERS LA MÈRE :</a:t>
            </a:r>
            <a:r>
              <a:rPr lang="fr-CA" b="1" dirty="0" smtClean="0"/>
              <a:t> </a:t>
            </a:r>
            <a:r>
              <a:rPr lang="fr-CA" dirty="0"/>
              <a:t>forts sentiments négatifs envers la mère; parle en mal de la mère ou dénigre la mère ou les femmes en général</a:t>
            </a:r>
            <a:r>
              <a:rPr lang="fr-CA" dirty="0" smtClean="0"/>
              <a:t>. </a:t>
            </a:r>
          </a:p>
          <a:p>
            <a:pPr>
              <a:lnSpc>
                <a:spcPct val="100000"/>
              </a:lnSpc>
            </a:pPr>
            <a:r>
              <a:rPr lang="fr-CA" b="1" dirty="0" smtClean="0">
                <a:solidFill>
                  <a:srgbClr val="C00000"/>
                </a:solidFill>
              </a:rPr>
              <a:t>TEMPÉRAMENT COLÉRIQUE, FAIBLE MAÎTRISE DE L’IMPULSIVITÉ : </a:t>
            </a:r>
            <a:r>
              <a:rPr lang="fr-CA" dirty="0"/>
              <a:t>recours rapide à la violence; se met facilement en colère, utilisation fréquente d’agressivité physique pour résoudre les problèmes</a:t>
            </a:r>
            <a:r>
              <a:rPr lang="fr-CA" dirty="0" smtClean="0"/>
              <a:t>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5881312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1977" y="2180493"/>
            <a:ext cx="7886700" cy="453561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CA" b="1" dirty="0" smtClean="0">
                <a:solidFill>
                  <a:srgbClr val="C00000"/>
                </a:solidFill>
              </a:rPr>
              <a:t>ABUS DE SUBSTANCE : </a:t>
            </a:r>
            <a:r>
              <a:rPr lang="fr-CA" dirty="0"/>
              <a:t>consommation régulière d’alcool ou de drogues. Exemple : </a:t>
            </a:r>
            <a:r>
              <a:rPr lang="fr-CA" dirty="0" smtClean="0"/>
              <a:t>la </a:t>
            </a:r>
            <a:r>
              <a:rPr lang="fr-CA" dirty="0"/>
              <a:t>personne violente dit, « Je n’aurais pas fait cela si je n’avais pas bu ». La victime excuse le comportement : « Il ne me frappe que lorsqu’il a bu. </a:t>
            </a:r>
            <a:r>
              <a:rPr lang="fr-CA" dirty="0" smtClean="0"/>
              <a:t>»</a:t>
            </a:r>
            <a:endParaRPr lang="fr-CA" dirty="0" smtClean="0"/>
          </a:p>
          <a:p>
            <a:pPr>
              <a:lnSpc>
                <a:spcPct val="100000"/>
              </a:lnSpc>
            </a:pPr>
            <a:r>
              <a:rPr lang="fr-CA" b="1" dirty="0" smtClean="0">
                <a:solidFill>
                  <a:srgbClr val="C00000"/>
                </a:solidFill>
              </a:rPr>
              <a:t>IDÉES RIGIDES DES RÔLES : </a:t>
            </a:r>
            <a:r>
              <a:rPr lang="fr-CA" dirty="0"/>
              <a:t>façon fantaisiste de voir la vie : un seul rôle convient aux femmes, elles doivent être dépendantes, soumises et dociles; un seul rôle convient aux hommes, ils sont les chefs, les décideurs, ils sont dominants et machos</a:t>
            </a:r>
            <a:r>
              <a:rPr lang="fr-CA" dirty="0" smtClean="0"/>
              <a:t>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483424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0426" y="2582375"/>
            <a:ext cx="7425558" cy="3518885"/>
          </a:xfrm>
        </p:spPr>
        <p:txBody>
          <a:bodyPr/>
          <a:lstStyle/>
          <a:p>
            <a:r>
              <a:rPr lang="fr-CA" b="1" dirty="0" smtClean="0">
                <a:solidFill>
                  <a:srgbClr val="C00000"/>
                </a:solidFill>
              </a:rPr>
              <a:t>CONTRÔLE : </a:t>
            </a:r>
            <a:r>
              <a:rPr lang="fr-CA" dirty="0"/>
              <a:t>celui qui le détient dirige la relation, le point de vue des autres importe peu, ses opinions, états d’esprit et croyances doivent toujours avoir le dessus</a:t>
            </a:r>
            <a:r>
              <a:rPr lang="fr-CA" dirty="0" smtClean="0"/>
              <a:t>. </a:t>
            </a:r>
          </a:p>
          <a:p>
            <a:r>
              <a:rPr lang="fr-CA" b="1" dirty="0" smtClean="0">
                <a:solidFill>
                  <a:srgbClr val="C00000"/>
                </a:solidFill>
              </a:rPr>
              <a:t>DICTATURE : </a:t>
            </a:r>
            <a:r>
              <a:rPr lang="fr-CA" dirty="0"/>
              <a:t>désir du contrôle absolu. Exemple : </a:t>
            </a:r>
            <a:r>
              <a:rPr lang="fr-CA" dirty="0" smtClean="0"/>
              <a:t>il </a:t>
            </a:r>
            <a:r>
              <a:rPr lang="fr-CA" dirty="0"/>
              <a:t>dicte à la victime comment s’habiller, se maquiller, se coiffer, choisir ses amis, etc</a:t>
            </a:r>
            <a:r>
              <a:rPr lang="fr-CA" dirty="0" smtClean="0"/>
              <a:t>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598179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6212" y="2112918"/>
            <a:ext cx="7886700" cy="483966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CA" b="1" dirty="0" smtClean="0">
                <a:solidFill>
                  <a:srgbClr val="C00000"/>
                </a:solidFill>
              </a:rPr>
              <a:t>AGRESSION DÉPLACÉE : </a:t>
            </a:r>
            <a:r>
              <a:rPr lang="fr-CA" dirty="0"/>
              <a:t>passer, consciemment ou non, sa colère sur quelque chose qui n’a rien à voir avec le problème en question. Exemple : </a:t>
            </a:r>
            <a:r>
              <a:rPr lang="fr-CA" dirty="0" smtClean="0"/>
              <a:t>l’agresseur </a:t>
            </a:r>
            <a:r>
              <a:rPr lang="fr-CA" dirty="0"/>
              <a:t>est en colère à cause de quelque chose qui s’est produit à l’école, au travail ou à la maison, puis frappe sa copine</a:t>
            </a:r>
            <a:r>
              <a:rPr lang="fr-CA" dirty="0" smtClean="0"/>
              <a:t>. </a:t>
            </a:r>
          </a:p>
          <a:p>
            <a:pPr>
              <a:lnSpc>
                <a:spcPct val="100000"/>
              </a:lnSpc>
            </a:pPr>
            <a:r>
              <a:rPr lang="fr-CA" b="1" dirty="0" smtClean="0">
                <a:solidFill>
                  <a:srgbClr val="C00000"/>
                </a:solidFill>
              </a:rPr>
              <a:t>FRAPPER LES MURS, LANCER DES OBJETS, INSULTER : </a:t>
            </a:r>
            <a:r>
              <a:rPr lang="fr-CA" dirty="0"/>
              <a:t>gestes qui mènent généralement à de la violence physique</a:t>
            </a:r>
            <a:r>
              <a:rPr lang="fr-CA" dirty="0" smtClean="0"/>
              <a:t>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470247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397" y="3042744"/>
            <a:ext cx="7427529" cy="244366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fr-CA" b="1" dirty="0" smtClean="0">
                <a:solidFill>
                  <a:srgbClr val="C00000"/>
                </a:solidFill>
              </a:rPr>
              <a:t>DOUBLE PERSONNALITÉ : </a:t>
            </a:r>
            <a:r>
              <a:rPr lang="fr-CA" dirty="0"/>
              <a:t>sautes d’humeur extrêmes</a:t>
            </a:r>
            <a:r>
              <a:rPr lang="fr-CA" dirty="0" smtClean="0"/>
              <a:t>. </a:t>
            </a:r>
          </a:p>
          <a:p>
            <a:pPr>
              <a:lnSpc>
                <a:spcPct val="100000"/>
              </a:lnSpc>
            </a:pPr>
            <a:r>
              <a:rPr lang="fr-CA" b="1" dirty="0" smtClean="0">
                <a:solidFill>
                  <a:srgbClr val="C00000"/>
                </a:solidFill>
              </a:rPr>
              <a:t>FAIBLE ESTIME DE SOI : </a:t>
            </a:r>
            <a:r>
              <a:rPr lang="fr-CA" dirty="0"/>
              <a:t>image de soi négative, donc rabaisser les autres pour se sentir </a:t>
            </a:r>
            <a:r>
              <a:rPr lang="fr-CA"/>
              <a:t>mieux </a:t>
            </a:r>
            <a:r>
              <a:rPr lang="fr-CA" smtClean="0"/>
              <a:t>dans sa peau</a:t>
            </a:r>
            <a:r>
              <a:rPr lang="fr-CA" smtClean="0"/>
              <a:t>.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726636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554" y="3342734"/>
            <a:ext cx="7886700" cy="977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>
                <a:latin typeface="Avenir Book" charset="0"/>
                <a:ea typeface="Avenir Book" charset="0"/>
                <a:cs typeface="Avenir Book" charset="0"/>
              </a:rPr>
              <a:t>VOS </a:t>
            </a:r>
            <a:r>
              <a:rPr lang="en-US" sz="54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DROITS</a:t>
            </a:r>
            <a:endParaRPr lang="en-US" sz="5400" b="1" dirty="0">
              <a:solidFill>
                <a:srgbClr val="C00000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1098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556" y="1326831"/>
            <a:ext cx="5078467" cy="1325563"/>
          </a:xfrm>
        </p:spPr>
        <p:txBody>
          <a:bodyPr>
            <a:normAutofit/>
          </a:bodyPr>
          <a:lstStyle/>
          <a:p>
            <a:r>
              <a:rPr lang="fr-CA" sz="4000" b="1" dirty="0" smtClean="0"/>
              <a:t>Vous avez le droit de :</a:t>
            </a:r>
            <a:br>
              <a:rPr lang="fr-CA" sz="4000" b="1" dirty="0" smtClean="0"/>
            </a:br>
            <a:endParaRPr lang="fr-CA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8274" y="2063262"/>
            <a:ext cx="7886700" cy="4427478"/>
          </a:xfrm>
        </p:spPr>
        <p:txBody>
          <a:bodyPr>
            <a:normAutofit lnSpcReduction="10000"/>
          </a:bodyPr>
          <a:lstStyle/>
          <a:p>
            <a:r>
              <a:rPr lang="fr-CA" sz="2400" dirty="0"/>
              <a:t>Exprimer vos opinions et de les faire </a:t>
            </a:r>
            <a:r>
              <a:rPr lang="fr-CA" sz="2400" dirty="0" smtClean="0"/>
              <a:t>respecter. </a:t>
            </a:r>
          </a:p>
          <a:p>
            <a:r>
              <a:rPr lang="fr-CA" sz="2400" dirty="0"/>
              <a:t>Avoir des besoins tout aussi importants que ceux de votre partenaire</a:t>
            </a:r>
            <a:r>
              <a:rPr lang="fr-CA" sz="2400" dirty="0" smtClean="0"/>
              <a:t>.</a:t>
            </a:r>
            <a:r>
              <a:rPr lang="fr-CA" sz="2400" dirty="0" smtClean="0"/>
              <a:t> </a:t>
            </a:r>
          </a:p>
          <a:p>
            <a:r>
              <a:rPr lang="fr-CA" sz="2400" dirty="0"/>
              <a:t>Grandir comme personne de votre propre manière</a:t>
            </a:r>
            <a:r>
              <a:rPr lang="fr-CA" sz="2400" dirty="0" smtClean="0"/>
              <a:t>. </a:t>
            </a:r>
          </a:p>
          <a:p>
            <a:r>
              <a:rPr lang="fr-CA" sz="2400" dirty="0"/>
              <a:t>Changer d’avis</a:t>
            </a:r>
            <a:r>
              <a:rPr lang="fr-CA" sz="2400" dirty="0" smtClean="0"/>
              <a:t>. </a:t>
            </a:r>
          </a:p>
          <a:p>
            <a:r>
              <a:rPr lang="fr-CA" sz="2400" dirty="0"/>
              <a:t>Ne pas prendre la responsabilité des comportements de votre partenaire</a:t>
            </a:r>
            <a:r>
              <a:rPr lang="fr-CA" sz="2400" dirty="0" smtClean="0"/>
              <a:t>. </a:t>
            </a:r>
          </a:p>
          <a:p>
            <a:r>
              <a:rPr lang="fr-CA" sz="2400" dirty="0"/>
              <a:t>Ne pas être maltraité(e) physiquement, sexuellement ou psychologiquement</a:t>
            </a:r>
            <a:r>
              <a:rPr lang="fr-CA" sz="2400" dirty="0" smtClean="0"/>
              <a:t>. </a:t>
            </a:r>
          </a:p>
          <a:p>
            <a:r>
              <a:rPr lang="fr-CA" sz="2400" dirty="0"/>
              <a:t>Rompre avec quelqu’un dont vous avez peur</a:t>
            </a:r>
            <a:r>
              <a:rPr lang="fr-CA" sz="2400" dirty="0" smtClean="0"/>
              <a:t>. </a:t>
            </a:r>
          </a:p>
          <a:p>
            <a:r>
              <a:rPr lang="fr-CA" sz="2400" dirty="0"/>
              <a:t>Être heureux (se) et en santé</a:t>
            </a:r>
            <a:r>
              <a:rPr lang="fr-CA" sz="2400" dirty="0" smtClean="0"/>
              <a:t>. </a:t>
            </a: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14833520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460" y="2710040"/>
            <a:ext cx="7376099" cy="2821326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fr-CA" dirty="0">
                <a:solidFill>
                  <a:srgbClr val="002060"/>
                </a:solidFill>
              </a:rPr>
              <a:t>Parlez à vos parents ou à un autre membre adulte de votre famille, à un conseiller scolaire ou à un enseignant ou contactez le centre d’aide aux victimes de violence conjugale le plus près de chez </a:t>
            </a:r>
            <a:r>
              <a:rPr lang="fr-CA" dirty="0" smtClean="0">
                <a:solidFill>
                  <a:srgbClr val="002060"/>
                </a:solidFill>
              </a:rPr>
              <a:t>vous.</a:t>
            </a:r>
            <a:endParaRPr lang="en-US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118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2504" y="2506565"/>
            <a:ext cx="7036745" cy="3741835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r-CA" dirty="0"/>
              <a:t>Destruction des devoirs scolaires</a:t>
            </a:r>
            <a:r>
              <a:rPr lang="en-US" dirty="0" smtClean="0"/>
              <a:t>. 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fr-CA" dirty="0"/>
              <a:t>Contrôle des activités scolaires auxquelles l’autre peut participer</a:t>
            </a:r>
            <a:r>
              <a:rPr lang="en-US" dirty="0" smtClean="0"/>
              <a:t>. 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fr-CA" dirty="0"/>
              <a:t>Violence sexuelle, comme forcer l’autre à faire des choses contre son gré ou lui faire sentir qu’il n’est pas à la hauteur sur le plan sexuel. Il peut également s’agir de menaces de viol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393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6774" y="167075"/>
            <a:ext cx="7159559" cy="1325563"/>
          </a:xfrm>
        </p:spPr>
        <p:txBody>
          <a:bodyPr>
            <a:noAutofit/>
          </a:bodyPr>
          <a:lstStyle/>
          <a:p>
            <a:pPr algn="ctr"/>
            <a:r>
              <a:rPr lang="fr-CA" sz="3600" b="1" dirty="0" smtClean="0"/>
              <a:t>CERTAINS EFFETS </a:t>
            </a:r>
            <a:r>
              <a:rPr lang="fr-CA" sz="3600" i="1" dirty="0" smtClean="0">
                <a:latin typeface="Palatino Linotype" charset="0"/>
              </a:rPr>
              <a:t>de la</a:t>
            </a:r>
            <a:r>
              <a:rPr lang="fr-CA" sz="3600" i="1" dirty="0" smtClean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fr-CA" sz="3600" b="1" dirty="0" smtClean="0">
                <a:solidFill>
                  <a:srgbClr val="C00000"/>
                </a:solidFill>
              </a:rPr>
              <a:t>VIOLENCE </a:t>
            </a:r>
            <a:r>
              <a:rPr lang="fr-CA" sz="3600" i="1" dirty="0" smtClean="0">
                <a:latin typeface="Palatino Linotype" panose="02040502050505030304" pitchFamily="18" charset="0"/>
              </a:rPr>
              <a:t>dans les</a:t>
            </a:r>
            <a:r>
              <a:rPr lang="fr-CA" sz="3600" b="1" dirty="0" smtClean="0">
                <a:solidFill>
                  <a:srgbClr val="C00000"/>
                </a:solidFill>
              </a:rPr>
              <a:t> </a:t>
            </a:r>
            <a:r>
              <a:rPr lang="fr-CA" sz="3600" b="1" dirty="0" smtClean="0"/>
              <a:t>RELATIONS AMOUREUSES</a:t>
            </a:r>
            <a:endParaRPr lang="fr-CA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204" y="2538644"/>
            <a:ext cx="7886700" cy="4166615"/>
          </a:xfrm>
        </p:spPr>
        <p:txBody>
          <a:bodyPr>
            <a:normAutofit fontScale="85000" lnSpcReduction="20000"/>
          </a:bodyPr>
          <a:lstStyle/>
          <a:p>
            <a:r>
              <a:rPr lang="fr-CA" dirty="0" smtClean="0"/>
              <a:t>Automutilation</a:t>
            </a:r>
          </a:p>
          <a:p>
            <a:r>
              <a:rPr lang="fr-CA" dirty="0" smtClean="0"/>
              <a:t>Difficulté à prendre des décisions </a:t>
            </a:r>
          </a:p>
          <a:p>
            <a:r>
              <a:rPr lang="fr-CA" dirty="0" smtClean="0"/>
              <a:t>Manque de concentration</a:t>
            </a:r>
          </a:p>
          <a:p>
            <a:r>
              <a:rPr lang="fr-CA" dirty="0" smtClean="0"/>
              <a:t>Piètres habiletés de communication</a:t>
            </a:r>
          </a:p>
          <a:p>
            <a:r>
              <a:rPr lang="fr-CA" dirty="0" smtClean="0"/>
              <a:t>Perte de confiance en soi</a:t>
            </a:r>
          </a:p>
          <a:p>
            <a:r>
              <a:rPr lang="fr-CA" dirty="0" smtClean="0"/>
              <a:t>Cauchemars</a:t>
            </a:r>
          </a:p>
          <a:p>
            <a:r>
              <a:rPr lang="fr-CA" dirty="0" smtClean="0"/>
              <a:t>Craintes</a:t>
            </a:r>
          </a:p>
          <a:p>
            <a:r>
              <a:rPr lang="fr-CA" dirty="0" smtClean="0"/>
              <a:t>Culpabilité</a:t>
            </a:r>
          </a:p>
          <a:p>
            <a:r>
              <a:rPr lang="fr-CA" dirty="0" smtClean="0"/>
              <a:t>Insomnie</a:t>
            </a:r>
          </a:p>
          <a:p>
            <a:r>
              <a:rPr lang="fr-CA" dirty="0" smtClean="0"/>
              <a:t>Retrait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98639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595" y="2062264"/>
            <a:ext cx="6530907" cy="4698358"/>
          </a:xfrm>
        </p:spPr>
        <p:txBody>
          <a:bodyPr>
            <a:normAutofit/>
          </a:bodyPr>
          <a:lstStyle/>
          <a:p>
            <a:r>
              <a:rPr lang="fr-CA" dirty="0" smtClean="0"/>
              <a:t>Colère</a:t>
            </a:r>
          </a:p>
          <a:p>
            <a:r>
              <a:rPr lang="fr-CA" dirty="0" smtClean="0"/>
              <a:t>Promiscuité</a:t>
            </a:r>
          </a:p>
          <a:p>
            <a:r>
              <a:rPr lang="fr-CA" dirty="0" smtClean="0"/>
              <a:t>Paranoïa</a:t>
            </a:r>
          </a:p>
          <a:p>
            <a:r>
              <a:rPr lang="fr-CA" dirty="0" smtClean="0"/>
              <a:t>Honte</a:t>
            </a:r>
          </a:p>
          <a:p>
            <a:r>
              <a:rPr lang="fr-CA" dirty="0" smtClean="0"/>
              <a:t>Dépression</a:t>
            </a:r>
          </a:p>
          <a:p>
            <a:r>
              <a:rPr lang="fr-CA" dirty="0" smtClean="0"/>
              <a:t>Anxiété</a:t>
            </a:r>
          </a:p>
          <a:p>
            <a:r>
              <a:rPr lang="fr-CA" dirty="0" smtClean="0"/>
              <a:t>Agressivité</a:t>
            </a:r>
          </a:p>
          <a:p>
            <a:r>
              <a:rPr lang="fr-CA" dirty="0" smtClean="0"/>
              <a:t>Troubles alimentaires</a:t>
            </a:r>
            <a:endParaRPr lang="fr-CA" dirty="0">
              <a:effectLst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381326" y="324909"/>
            <a:ext cx="7159559" cy="132556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CA" sz="3600" b="1" dirty="0"/>
              <a:t>CERTAINS EFFETS </a:t>
            </a:r>
            <a:r>
              <a:rPr lang="fr-CA" sz="3600" i="1" dirty="0">
                <a:latin typeface="Palatino Linotype" charset="0"/>
              </a:rPr>
              <a:t>de la</a:t>
            </a:r>
            <a:r>
              <a:rPr lang="fr-CA" sz="3600" i="1" dirty="0">
                <a:latin typeface="Palatino Linotype" charset="0"/>
                <a:ea typeface="Palatino Linotype" charset="0"/>
                <a:cs typeface="Palatino Linotype" charset="0"/>
              </a:rPr>
              <a:t> </a:t>
            </a:r>
            <a:r>
              <a:rPr lang="fr-CA" sz="3600" b="1" dirty="0">
                <a:solidFill>
                  <a:srgbClr val="C00000"/>
                </a:solidFill>
              </a:rPr>
              <a:t>VIOLENCE </a:t>
            </a:r>
            <a:r>
              <a:rPr lang="fr-CA" sz="3600" i="1" dirty="0">
                <a:latin typeface="Palatino Linotype" panose="02040502050505030304" pitchFamily="18" charset="0"/>
              </a:rPr>
              <a:t>dans les</a:t>
            </a:r>
            <a:r>
              <a:rPr lang="fr-CA" sz="3600" b="1" dirty="0">
                <a:solidFill>
                  <a:srgbClr val="C00000"/>
                </a:solidFill>
              </a:rPr>
              <a:t> </a:t>
            </a:r>
            <a:r>
              <a:rPr lang="fr-CA" sz="3600" b="1" dirty="0"/>
              <a:t>RELATIONS AMOUREUSES</a:t>
            </a:r>
            <a:r>
              <a:rPr lang="en-US" sz="3600" b="1" dirty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  <a:t/>
            </a:r>
            <a:br>
              <a:rPr lang="en-US" sz="3600" b="1" dirty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</a:br>
            <a:endParaRPr lang="en-US" sz="3600" b="1" dirty="0">
              <a:solidFill>
                <a:srgbClr val="C00000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998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5228" y="948783"/>
            <a:ext cx="78867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STATISTIQUES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720569"/>
            <a:ext cx="7886700" cy="3198967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fr-CA" dirty="0"/>
              <a:t>Les adolescents qui maltraitent leur copain ou copine font la même chose à l’âge adulte. La violence dans les relations amoureuses entre adolescents est toute aussi grave que la violence conjugale entre deux adultes. Et elle est fréquente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3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0980" y="2467990"/>
            <a:ext cx="6686550" cy="403042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fr-CA" dirty="0" smtClean="0">
                <a:solidFill>
                  <a:srgbClr val="C00000"/>
                </a:solidFill>
              </a:rPr>
              <a:t>ENVIRON </a:t>
            </a:r>
            <a:r>
              <a:rPr lang="fr-CA" sz="3200" b="1" dirty="0" smtClean="0"/>
              <a:t>UNE ÉLÈVE </a:t>
            </a:r>
            <a:r>
              <a:rPr lang="fr-CA" sz="3200" dirty="0" smtClean="0">
                <a:solidFill>
                  <a:srgbClr val="C00000"/>
                </a:solidFill>
              </a:rPr>
              <a:t>DE NIVEAU SECONDAIRE </a:t>
            </a:r>
            <a:r>
              <a:rPr lang="fr-CA" sz="3200" b="1" dirty="0" smtClean="0"/>
              <a:t>SUR CINQ </a:t>
            </a:r>
            <a:r>
              <a:rPr lang="fr-CA" dirty="0" smtClean="0">
                <a:solidFill>
                  <a:srgbClr val="C00000"/>
                </a:solidFill>
              </a:rPr>
              <a:t>RAPPORTE AVOIR ÉTÉ AGRESSÉE PHYSIQUEMENT OU SEXUELLEMENT PAR UN PARTENAIRE.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000" dirty="0" smtClean="0"/>
              <a:t>Jay </a:t>
            </a:r>
            <a:r>
              <a:rPr lang="en-US" sz="2000" dirty="0"/>
              <a:t>G. Silverman, PhD; Anita Raj, PhD; Lorelei A. </a:t>
            </a:r>
            <a:r>
              <a:rPr lang="en-US" sz="2000" dirty="0" err="1"/>
              <a:t>Mucci</a:t>
            </a:r>
            <a:r>
              <a:rPr lang="en-US" sz="2000" dirty="0"/>
              <a:t>, MPH; and Jeanne E. Hathaway, MD, MPH, “Dating Violence Against Adolescent Girls and </a:t>
            </a:r>
            <a:r>
              <a:rPr lang="en-US" sz="2000" dirty="0" smtClean="0"/>
              <a:t>Associated </a:t>
            </a:r>
            <a:r>
              <a:rPr lang="en-US" sz="2000" dirty="0"/>
              <a:t>Substance Use, Unhealthy Weight Control, Sexual Risk Behavior, Pregnancy, and </a:t>
            </a:r>
            <a:r>
              <a:rPr lang="en-US" sz="2000" dirty="0" smtClean="0"/>
              <a:t>Suicidality</a:t>
            </a:r>
            <a:r>
              <a:rPr lang="en-US" sz="2000" dirty="0" smtClean="0"/>
              <a:t>,” </a:t>
            </a:r>
            <a:r>
              <a:rPr lang="en-US" sz="2000" i="1" dirty="0" smtClean="0"/>
              <a:t>Journal of the American Medical Association</a:t>
            </a:r>
            <a:r>
              <a:rPr lang="en-US" sz="2000" dirty="0" smtClean="0"/>
              <a:t>, </a:t>
            </a:r>
            <a:r>
              <a:rPr lang="en-US" sz="2000" dirty="0"/>
              <a:t>Vol. 286, No. 5 (2001), pp 572-579. </a:t>
            </a:r>
          </a:p>
        </p:txBody>
      </p:sp>
    </p:spTree>
    <p:extLst>
      <p:ext uri="{BB962C8B-B14F-4D97-AF65-F5344CB8AC3E}">
        <p14:creationId xmlns:p14="http://schemas.microsoft.com/office/powerpoint/2010/main" val="2105796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2838" y="2563560"/>
            <a:ext cx="7103645" cy="335659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C00000"/>
                </a:solidFill>
              </a:rPr>
              <a:t>LA VIOLENCE DANS LES RELATIONS AMOUREUSES ENTRE ADOLESCENTS </a:t>
            </a:r>
            <a:r>
              <a:rPr lang="en-US" dirty="0" smtClean="0"/>
              <a:t>TRANSCENDE LA RACE</a:t>
            </a:r>
            <a:r>
              <a:rPr lang="en-US" dirty="0" smtClean="0"/>
              <a:t>, </a:t>
            </a:r>
            <a:r>
              <a:rPr lang="en-US" dirty="0" smtClean="0"/>
              <a:t>LE SEXE ET LE STATUT SOCIOÉCONOMIQUE. LES FILLES COMME LES GARÇONS EN SONT VICTIMES, MAIS ILS USENT DE LA VIOLENCE DE MANIÈRES DIFFÉRENTES 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777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1757</TotalTime>
  <Words>1206</Words>
  <Application>Microsoft Office PowerPoint</Application>
  <PresentationFormat>On-screen Show (4:3)</PresentationFormat>
  <Paragraphs>119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Arial</vt:lpstr>
      <vt:lpstr>Avenir Book</vt:lpstr>
      <vt:lpstr>Avenir Next</vt:lpstr>
      <vt:lpstr>Calibri</vt:lpstr>
      <vt:lpstr>Calibri Light</vt:lpstr>
      <vt:lpstr>Palatino Linotype</vt:lpstr>
      <vt:lpstr>Office Theme</vt:lpstr>
      <vt:lpstr>La VIOLENCE dans les  RELATIONS AMOUREUSES </vt:lpstr>
      <vt:lpstr>DÉFINITION et CARACTÉRISTIQUES</vt:lpstr>
      <vt:lpstr>PowerPoint Presentation</vt:lpstr>
      <vt:lpstr>PowerPoint Presentation</vt:lpstr>
      <vt:lpstr>CERTAINS EFFETS de la VIOLENCE dans les RELATIONS AMOUREUSES</vt:lpstr>
      <vt:lpstr>CERTAINS EFFETS de la VIOLENCE dans les RELATIONS AMOUREUSES </vt:lpstr>
      <vt:lpstr>STATISTIQUES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MYTHES et ATTITUDES </vt:lpstr>
      <vt:lpstr>L’AGRESSEUR </vt:lpstr>
      <vt:lpstr>LA VICTIME </vt:lpstr>
      <vt:lpstr>QUIZ SUR LA VIOLENCE DANS LES RELATIONS AMOUREUSES </vt:lpstr>
      <vt:lpstr>ÊTES-VOUS VIOLENT(E)? </vt:lpstr>
      <vt:lpstr>PowerPoint Presentation</vt:lpstr>
      <vt:lpstr>PowerPoint Presentation</vt:lpstr>
      <vt:lpstr>PowerPoint Presentation</vt:lpstr>
      <vt:lpstr>PowerPoint Presentation</vt:lpstr>
      <vt:lpstr>Dating Violence Quiz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LISTE DE SIGNAUX D’ALARME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Vous avez le droit de :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Arrais, Raquel</dc:creator>
  <cp:lastModifiedBy>marie-michele robitaille</cp:lastModifiedBy>
  <cp:revision>30</cp:revision>
  <dcterms:created xsi:type="dcterms:W3CDTF">2017-04-10T17:18:30Z</dcterms:created>
  <dcterms:modified xsi:type="dcterms:W3CDTF">2017-05-25T22:01:37Z</dcterms:modified>
</cp:coreProperties>
</file>