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7"/>
  </p:notesMasterIdLst>
  <p:handoutMasterIdLst>
    <p:handoutMasterId r:id="rId38"/>
  </p:handoutMasterIdLst>
  <p:sldIdLst>
    <p:sldId id="257" r:id="rId2"/>
    <p:sldId id="287" r:id="rId3"/>
    <p:sldId id="335" r:id="rId4"/>
    <p:sldId id="288" r:id="rId5"/>
    <p:sldId id="336" r:id="rId6"/>
    <p:sldId id="347" r:id="rId7"/>
    <p:sldId id="258" r:id="rId8"/>
    <p:sldId id="259" r:id="rId9"/>
    <p:sldId id="309" r:id="rId10"/>
    <p:sldId id="310" r:id="rId11"/>
    <p:sldId id="311" r:id="rId12"/>
    <p:sldId id="349" r:id="rId13"/>
    <p:sldId id="340" r:id="rId14"/>
    <p:sldId id="342" r:id="rId15"/>
    <p:sldId id="312" r:id="rId16"/>
    <p:sldId id="313" r:id="rId17"/>
    <p:sldId id="262" r:id="rId18"/>
    <p:sldId id="328" r:id="rId19"/>
    <p:sldId id="289" r:id="rId20"/>
    <p:sldId id="290" r:id="rId21"/>
    <p:sldId id="291" r:id="rId22"/>
    <p:sldId id="292" r:id="rId23"/>
    <p:sldId id="341" r:id="rId24"/>
    <p:sldId id="266" r:id="rId25"/>
    <p:sldId id="268" r:id="rId26"/>
    <p:sldId id="337" r:id="rId27"/>
    <p:sldId id="338" r:id="rId28"/>
    <p:sldId id="279" r:id="rId29"/>
    <p:sldId id="325" r:id="rId30"/>
    <p:sldId id="339" r:id="rId31"/>
    <p:sldId id="269" r:id="rId32"/>
    <p:sldId id="270" r:id="rId33"/>
    <p:sldId id="272" r:id="rId34"/>
    <p:sldId id="323" r:id="rId35"/>
    <p:sldId id="334" r:id="rId36"/>
  </p:sldIdLst>
  <p:sldSz cx="9144000" cy="6858000" type="screen4x3"/>
  <p:notesSz cx="6851650" cy="939165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128"/>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128"/>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128"/>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128"/>
        <a:cs typeface="+mn-cs"/>
      </a:defRPr>
    </a:lvl5pPr>
    <a:lvl6pPr marL="2286000" algn="l" defTabSz="914400" rtl="0" eaLnBrk="1" latinLnBrk="0" hangingPunct="1">
      <a:defRPr sz="2400" kern="1200">
        <a:solidFill>
          <a:schemeClr val="tx1"/>
        </a:solidFill>
        <a:latin typeface="Times New Roman" charset="0"/>
        <a:ea typeface="ＭＳ Ｐゴシック" charset="-128"/>
        <a:cs typeface="+mn-cs"/>
      </a:defRPr>
    </a:lvl6pPr>
    <a:lvl7pPr marL="2743200" algn="l" defTabSz="914400" rtl="0" eaLnBrk="1" latinLnBrk="0" hangingPunct="1">
      <a:defRPr sz="2400" kern="1200">
        <a:solidFill>
          <a:schemeClr val="tx1"/>
        </a:solidFill>
        <a:latin typeface="Times New Roman" charset="0"/>
        <a:ea typeface="ＭＳ Ｐゴシック" charset="-128"/>
        <a:cs typeface="+mn-cs"/>
      </a:defRPr>
    </a:lvl7pPr>
    <a:lvl8pPr marL="3200400" algn="l" defTabSz="914400" rtl="0" eaLnBrk="1" latinLnBrk="0" hangingPunct="1">
      <a:defRPr sz="2400" kern="1200">
        <a:solidFill>
          <a:schemeClr val="tx1"/>
        </a:solidFill>
        <a:latin typeface="Times New Roman" charset="0"/>
        <a:ea typeface="ＭＳ Ｐゴシック" charset="-128"/>
        <a:cs typeface="+mn-cs"/>
      </a:defRPr>
    </a:lvl8pPr>
    <a:lvl9pPr marL="3657600" algn="l" defTabSz="914400" rtl="0" eaLnBrk="1" latinLnBrk="0" hangingPunct="1">
      <a:defRPr sz="2400" kern="1200">
        <a:solidFill>
          <a:schemeClr val="tx1"/>
        </a:solidFill>
        <a:latin typeface="Times New Roman"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8">
          <p15:clr>
            <a:srgbClr val="A4A3A4"/>
          </p15:clr>
        </p15:guide>
        <p15:guide id="2" pos="215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1A40"/>
    <a:srgbClr val="FF0066"/>
    <a:srgbClr val="FFFFFF"/>
    <a:srgbClr val="D21A40"/>
    <a:srgbClr val="000000"/>
    <a:srgbClr val="D6FEFD"/>
    <a:srgbClr val="C1FDFC"/>
    <a:srgbClr val="AAFCFA"/>
    <a:srgbClr val="F2BDB4"/>
    <a:srgbClr val="A5297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80"/>
    <p:restoredTop sz="74750"/>
  </p:normalViewPr>
  <p:slideViewPr>
    <p:cSldViewPr>
      <p:cViewPr varScale="1">
        <p:scale>
          <a:sx n="82" d="100"/>
          <a:sy n="82" d="100"/>
        </p:scale>
        <p:origin x="72" y="1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1728" y="-90"/>
      </p:cViewPr>
      <p:guideLst>
        <p:guide orient="horz" pos="2958"/>
        <p:guide pos="215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2968625" cy="469900"/>
          </a:xfrm>
          <a:prstGeom prst="rect">
            <a:avLst/>
          </a:prstGeom>
          <a:noFill/>
          <a:ln>
            <a:noFill/>
          </a:ln>
          <a:effectLst/>
          <a:extLst>
            <a:ext uri="{FAA26D3D-D897-4be2-8F04-BA451C77F1D7}">
              <ma14:placeholderFlag xmlns:ma14="http://schemas.microsoft.com/office/mac/drawingml/2011/main" xmlns="" val="1"/>
            </a:ex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eaLnBrk="1" hangingPunct="1">
              <a:defRPr sz="1200">
                <a:ea typeface="ＭＳ Ｐゴシック" charset="0"/>
                <a:cs typeface="+mn-cs"/>
              </a:defRPr>
            </a:lvl1pPr>
          </a:lstStyle>
          <a:p>
            <a:pPr>
              <a:defRPr/>
            </a:pPr>
            <a:endParaRPr lang="en-GB"/>
          </a:p>
        </p:txBody>
      </p:sp>
      <p:sp>
        <p:nvSpPr>
          <p:cNvPr id="75779" name="Rectangle 3"/>
          <p:cNvSpPr>
            <a:spLocks noGrp="1" noChangeArrowheads="1"/>
          </p:cNvSpPr>
          <p:nvPr>
            <p:ph type="dt" sz="quarter" idx="1"/>
          </p:nvPr>
        </p:nvSpPr>
        <p:spPr bwMode="auto">
          <a:xfrm>
            <a:off x="3883025" y="0"/>
            <a:ext cx="2968625" cy="469900"/>
          </a:xfrm>
          <a:prstGeom prst="rect">
            <a:avLst/>
          </a:prstGeom>
          <a:noFill/>
          <a:ln>
            <a:noFill/>
          </a:ln>
          <a:effectLst/>
          <a:extLst>
            <a:ext uri="{FAA26D3D-D897-4be2-8F04-BA451C77F1D7}">
              <ma14:placeholderFlag xmlns:ma14="http://schemas.microsoft.com/office/mac/drawingml/2011/main" xmlns="" val="1"/>
            </a:ex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eaLnBrk="1" hangingPunct="1">
              <a:defRPr sz="1200">
                <a:ea typeface="ＭＳ Ｐゴシック" charset="0"/>
                <a:cs typeface="+mn-cs"/>
              </a:defRPr>
            </a:lvl1pPr>
          </a:lstStyle>
          <a:p>
            <a:pPr>
              <a:defRPr/>
            </a:pPr>
            <a:endParaRPr lang="en-GB"/>
          </a:p>
        </p:txBody>
      </p:sp>
      <p:sp>
        <p:nvSpPr>
          <p:cNvPr id="75780" name="Rectangle 4"/>
          <p:cNvSpPr>
            <a:spLocks noGrp="1" noChangeArrowheads="1"/>
          </p:cNvSpPr>
          <p:nvPr>
            <p:ph type="ftr" sz="quarter" idx="2"/>
          </p:nvPr>
        </p:nvSpPr>
        <p:spPr bwMode="auto">
          <a:xfrm>
            <a:off x="0" y="8921750"/>
            <a:ext cx="2968625" cy="469900"/>
          </a:xfrm>
          <a:prstGeom prst="rect">
            <a:avLst/>
          </a:prstGeom>
          <a:noFill/>
          <a:ln>
            <a:noFill/>
          </a:ln>
          <a:effectLst/>
          <a:extLst>
            <a:ext uri="{FAA26D3D-D897-4be2-8F04-BA451C77F1D7}">
              <ma14:placeholderFlag xmlns:ma14="http://schemas.microsoft.com/office/mac/drawingml/2011/main" xmlns="" val="1"/>
            </a:ex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eaLnBrk="1" hangingPunct="1">
              <a:defRPr sz="1200">
                <a:ea typeface="ＭＳ Ｐゴシック" charset="0"/>
                <a:cs typeface="+mn-cs"/>
              </a:defRPr>
            </a:lvl1pPr>
          </a:lstStyle>
          <a:p>
            <a:pPr>
              <a:defRPr/>
            </a:pPr>
            <a:endParaRPr lang="en-GB"/>
          </a:p>
        </p:txBody>
      </p:sp>
      <p:sp>
        <p:nvSpPr>
          <p:cNvPr id="75781" name="Rectangle 5"/>
          <p:cNvSpPr>
            <a:spLocks noGrp="1" noChangeArrowheads="1"/>
          </p:cNvSpPr>
          <p:nvPr>
            <p:ph type="sldNum" sz="quarter" idx="3"/>
          </p:nvPr>
        </p:nvSpPr>
        <p:spPr bwMode="auto">
          <a:xfrm>
            <a:off x="3883025" y="8921750"/>
            <a:ext cx="2968625" cy="469900"/>
          </a:xfrm>
          <a:prstGeom prst="rect">
            <a:avLst/>
          </a:prstGeom>
          <a:noFill/>
          <a:ln>
            <a:noFill/>
          </a:ln>
          <a:effectLst/>
          <a:extLst>
            <a:ext uri="{FAA26D3D-D897-4be2-8F04-BA451C77F1D7}">
              <ma14:placeholderFlag xmlns:ma14="http://schemas.microsoft.com/office/mac/drawingml/2011/main" xmlns="" val="1"/>
            </a:ex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18BA6E7D-3251-3E4F-A4CD-7D665BDE1816}" type="slidenum">
              <a:rPr lang="en-GB" altLang="en-US"/>
              <a:pPr>
                <a:defRPr/>
              </a:pPr>
              <a:t>‹#›</a:t>
            </a:fld>
            <a:endParaRPr lang="en-GB" altLang="en-US"/>
          </a:p>
        </p:txBody>
      </p:sp>
    </p:spTree>
    <p:extLst>
      <p:ext uri="{BB962C8B-B14F-4D97-AF65-F5344CB8AC3E}">
        <p14:creationId xmlns:p14="http://schemas.microsoft.com/office/powerpoint/2010/main" val="4184144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68625" cy="469900"/>
          </a:xfrm>
          <a:prstGeom prst="rect">
            <a:avLst/>
          </a:prstGeom>
          <a:noFill/>
          <a:ln>
            <a:noFill/>
          </a:ln>
          <a:effectLst/>
          <a:extLst>
            <a:ext uri="{FAA26D3D-D897-4be2-8F04-BA451C77F1D7}">
              <ma14:placeholderFlag xmlns:ma14="http://schemas.microsoft.com/office/mac/drawingml/2011/main" xmlns="" val="1"/>
            </a:ex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eaLnBrk="1" hangingPunct="1">
              <a:defRPr sz="1200">
                <a:ea typeface="ＭＳ Ｐゴシック" charset="0"/>
                <a:cs typeface="+mn-cs"/>
              </a:defRPr>
            </a:lvl1pPr>
          </a:lstStyle>
          <a:p>
            <a:pPr>
              <a:defRPr/>
            </a:pPr>
            <a:endParaRPr lang="en-GB"/>
          </a:p>
        </p:txBody>
      </p:sp>
      <p:sp>
        <p:nvSpPr>
          <p:cNvPr id="5123" name="Rectangle 3"/>
          <p:cNvSpPr>
            <a:spLocks noGrp="1" noChangeArrowheads="1"/>
          </p:cNvSpPr>
          <p:nvPr>
            <p:ph type="dt" idx="1"/>
          </p:nvPr>
        </p:nvSpPr>
        <p:spPr bwMode="auto">
          <a:xfrm>
            <a:off x="3883025" y="0"/>
            <a:ext cx="2968625" cy="469900"/>
          </a:xfrm>
          <a:prstGeom prst="rect">
            <a:avLst/>
          </a:prstGeom>
          <a:noFill/>
          <a:ln>
            <a:noFill/>
          </a:ln>
          <a:effectLst/>
          <a:extLst>
            <a:ext uri="{FAA26D3D-D897-4be2-8F04-BA451C77F1D7}">
              <ma14:placeholderFlag xmlns:ma14="http://schemas.microsoft.com/office/mac/drawingml/2011/main" xmlns="" val="1"/>
            </a:ex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eaLnBrk="1" hangingPunct="1">
              <a:defRPr sz="1200">
                <a:ea typeface="ＭＳ Ｐゴシック" charset="0"/>
                <a:cs typeface="+mn-cs"/>
              </a:defRPr>
            </a:lvl1pPr>
          </a:lstStyle>
          <a:p>
            <a:pPr>
              <a:defRPr/>
            </a:pPr>
            <a:endParaRPr lang="en-GB"/>
          </a:p>
        </p:txBody>
      </p:sp>
      <p:sp>
        <p:nvSpPr>
          <p:cNvPr id="13316" name="Rectangle 4"/>
          <p:cNvSpPr>
            <a:spLocks noGrp="1" noRot="1" noChangeAspect="1" noChangeArrowheads="1" noTextEdit="1"/>
          </p:cNvSpPr>
          <p:nvPr>
            <p:ph type="sldImg" idx="2"/>
          </p:nvPr>
        </p:nvSpPr>
        <p:spPr bwMode="auto">
          <a:xfrm>
            <a:off x="1077913" y="703263"/>
            <a:ext cx="4697412" cy="35226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5125" name="Rectangle 5"/>
          <p:cNvSpPr>
            <a:spLocks noGrp="1" noChangeArrowheads="1"/>
          </p:cNvSpPr>
          <p:nvPr>
            <p:ph type="body" sz="quarter" idx="3"/>
          </p:nvPr>
        </p:nvSpPr>
        <p:spPr bwMode="auto">
          <a:xfrm>
            <a:off x="912813" y="4460875"/>
            <a:ext cx="5026025" cy="4225925"/>
          </a:xfrm>
          <a:prstGeom prst="rect">
            <a:avLst/>
          </a:prstGeom>
          <a:noFill/>
          <a:ln>
            <a:noFill/>
          </a:ln>
          <a:effectLst/>
          <a:extLst>
            <a:ext uri="{FAA26D3D-D897-4be2-8F04-BA451C77F1D7}">
              <ma14:placeholderFlag xmlns:ma14="http://schemas.microsoft.com/office/mac/drawingml/2011/main" xmlns="" val="1"/>
            </a:ex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5126" name="Rectangle 6"/>
          <p:cNvSpPr>
            <a:spLocks noGrp="1" noChangeArrowheads="1"/>
          </p:cNvSpPr>
          <p:nvPr>
            <p:ph type="ftr" sz="quarter" idx="4"/>
          </p:nvPr>
        </p:nvSpPr>
        <p:spPr bwMode="auto">
          <a:xfrm>
            <a:off x="0" y="8921750"/>
            <a:ext cx="2968625" cy="469900"/>
          </a:xfrm>
          <a:prstGeom prst="rect">
            <a:avLst/>
          </a:prstGeom>
          <a:noFill/>
          <a:ln>
            <a:noFill/>
          </a:ln>
          <a:effectLst/>
          <a:extLst>
            <a:ext uri="{FAA26D3D-D897-4be2-8F04-BA451C77F1D7}">
              <ma14:placeholderFlag xmlns:ma14="http://schemas.microsoft.com/office/mac/drawingml/2011/main" xmlns="" val="1"/>
            </a:ex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eaLnBrk="1" hangingPunct="1">
              <a:defRPr sz="1200">
                <a:ea typeface="ＭＳ Ｐゴシック" charset="0"/>
                <a:cs typeface="+mn-cs"/>
              </a:defRPr>
            </a:lvl1pPr>
          </a:lstStyle>
          <a:p>
            <a:pPr>
              <a:defRPr/>
            </a:pPr>
            <a:endParaRPr lang="en-GB"/>
          </a:p>
        </p:txBody>
      </p:sp>
      <p:sp>
        <p:nvSpPr>
          <p:cNvPr id="5127" name="Rectangle 7"/>
          <p:cNvSpPr>
            <a:spLocks noGrp="1" noChangeArrowheads="1"/>
          </p:cNvSpPr>
          <p:nvPr>
            <p:ph type="sldNum" sz="quarter" idx="5"/>
          </p:nvPr>
        </p:nvSpPr>
        <p:spPr bwMode="auto">
          <a:xfrm>
            <a:off x="3883025" y="8921750"/>
            <a:ext cx="2968625" cy="469900"/>
          </a:xfrm>
          <a:prstGeom prst="rect">
            <a:avLst/>
          </a:prstGeom>
          <a:noFill/>
          <a:ln>
            <a:noFill/>
          </a:ln>
          <a:effectLst/>
          <a:extLst>
            <a:ext uri="{FAA26D3D-D897-4be2-8F04-BA451C77F1D7}">
              <ma14:placeholderFlag xmlns:ma14="http://schemas.microsoft.com/office/mac/drawingml/2011/main" xmlns="" val="1"/>
            </a:ex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45180E10-AB8B-B54D-A47E-77507DBD015B}" type="slidenum">
              <a:rPr lang="en-GB" altLang="en-US"/>
              <a:pPr>
                <a:defRPr/>
              </a:pPr>
              <a:t>‹#›</a:t>
            </a:fld>
            <a:endParaRPr lang="en-GB" altLang="en-US"/>
          </a:p>
        </p:txBody>
      </p:sp>
    </p:spTree>
    <p:extLst>
      <p:ext uri="{BB962C8B-B14F-4D97-AF65-F5344CB8AC3E}">
        <p14:creationId xmlns:p14="http://schemas.microsoft.com/office/powerpoint/2010/main" val="12715525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645AF5AB-5C71-9C42-8D02-4C240A7DD419}" type="slidenum">
              <a:rPr lang="en-GB" altLang="en-US"/>
              <a:pPr>
                <a:spcBef>
                  <a:spcPct val="0"/>
                </a:spcBef>
              </a:pPr>
              <a:t>1</a:t>
            </a:fld>
            <a:endParaRPr lang="en-GB" altLang="en-US"/>
          </a:p>
        </p:txBody>
      </p:sp>
      <p:sp>
        <p:nvSpPr>
          <p:cNvPr id="16386" name="Rectangle 2"/>
          <p:cNvSpPr>
            <a:spLocks noGrp="1" noRot="1" noChangeAspect="1" noChangeArrowheads="1" noTextEdit="1"/>
          </p:cNvSpPr>
          <p:nvPr>
            <p:ph type="sldImg"/>
          </p:nvPr>
        </p:nvSpPr>
        <p:spPr>
          <a:ln/>
        </p:spPr>
      </p:sp>
      <p:sp>
        <p:nvSpPr>
          <p:cNvPr id="16387" name="Notes Placeholder 1"/>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r-CA" altLang="en-US" b="1" noProof="0" dirty="0" smtClean="0">
                <a:ea typeface="ＭＳ Ｐゴシック" charset="-128"/>
              </a:rPr>
              <a:t>L’amour</a:t>
            </a:r>
            <a:r>
              <a:rPr lang="fr-CA" altLang="en-US" b="1" baseline="0" noProof="0" dirty="0" smtClean="0">
                <a:ea typeface="ＭＳ Ｐゴシック" charset="-128"/>
              </a:rPr>
              <a:t> protecteur </a:t>
            </a:r>
            <a:r>
              <a:rPr lang="fr-CA" altLang="en-US" b="1" noProof="0" dirty="0" smtClean="0">
                <a:ea typeface="ＭＳ Ｐゴシック" charset="-128"/>
              </a:rPr>
              <a:t>:  guérir les blessures de la violence psychologique</a:t>
            </a:r>
            <a:endParaRPr lang="fr-CA" altLang="en-US" b="1" noProof="0" dirty="0">
              <a:ea typeface="ＭＳ Ｐゴシック" charset="-128"/>
            </a:endParaRPr>
          </a:p>
        </p:txBody>
      </p:sp>
    </p:spTree>
    <p:extLst>
      <p:ext uri="{BB962C8B-B14F-4D97-AF65-F5344CB8AC3E}">
        <p14:creationId xmlns:p14="http://schemas.microsoft.com/office/powerpoint/2010/main" val="4591726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05A393F1-C0C9-9241-A215-C1EEDDAAA4F9}" type="slidenum">
              <a:rPr lang="en-GB" altLang="en-US"/>
              <a:pPr>
                <a:spcBef>
                  <a:spcPct val="0"/>
                </a:spcBef>
              </a:pPr>
              <a:t>10</a:t>
            </a:fld>
            <a:endParaRPr lang="en-GB" altLang="en-US"/>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fr-CA" altLang="en-US" b="1" noProof="0" dirty="0" smtClean="0">
                <a:ea typeface="ＭＳ Ｐゴシック" charset="-128"/>
              </a:rPr>
              <a:t>Qu’est-ce que la violence psychologique?</a:t>
            </a:r>
          </a:p>
          <a:p>
            <a:pPr eaLnBrk="1" hangingPunct="1"/>
            <a:endParaRPr lang="en-GB" altLang="en-US" b="1" dirty="0">
              <a:ea typeface="ＭＳ Ｐゴシック" charset="-128"/>
            </a:endParaRPr>
          </a:p>
          <a:p>
            <a:pPr marL="171450" indent="-171450" eaLnBrk="1" hangingPunct="1">
              <a:buFont typeface="Wingdings" panose="05000000000000000000" pitchFamily="2" charset="2"/>
              <a:buChar char="Ø"/>
              <a:defRPr/>
            </a:pPr>
            <a:r>
              <a:rPr lang="fr-CA" sz="800" b="1" dirty="0" smtClean="0">
                <a:latin typeface="Calibri" panose="020F0502020204030204" pitchFamily="34" charset="0"/>
                <a:ea typeface="Calibri" charset="0"/>
                <a:cs typeface="Calibri" panose="020F0502020204030204" pitchFamily="34" charset="0"/>
              </a:rPr>
              <a:t>On peut aussi parler de « mauvais traitements » psychologiques.</a:t>
            </a:r>
          </a:p>
          <a:p>
            <a:pPr marL="171450" indent="-171450" eaLnBrk="1" hangingPunct="1">
              <a:buFont typeface="Wingdings" panose="05000000000000000000" pitchFamily="2" charset="2"/>
              <a:buChar char="Ø"/>
              <a:defRPr/>
            </a:pPr>
            <a:r>
              <a:rPr lang="fr-CA" sz="800" b="1" dirty="0" smtClean="0">
                <a:latin typeface="Calibri" panose="020F0502020204030204" pitchFamily="34" charset="0"/>
                <a:cs typeface="Calibri" panose="020F0502020204030204" pitchFamily="34" charset="0"/>
              </a:rPr>
              <a:t>Des coups qui ne laissent aucune marque visible, comme les ecchymoses des sévices corporels</a:t>
            </a:r>
            <a:r>
              <a:rPr lang="fr-CA" sz="800" b="1" dirty="0" smtClean="0">
                <a:latin typeface="Calibri" panose="020F0502020204030204" pitchFamily="34" charset="0"/>
                <a:ea typeface="Calibri" charset="0"/>
                <a:cs typeface="Calibri" panose="020F0502020204030204" pitchFamily="34" charset="0"/>
              </a:rPr>
              <a:t>.</a:t>
            </a:r>
          </a:p>
          <a:p>
            <a:pPr marL="171450" indent="-171450" eaLnBrk="1" hangingPunct="1">
              <a:buFont typeface="Wingdings" panose="05000000000000000000" pitchFamily="2" charset="2"/>
              <a:buChar char="Ø"/>
              <a:defRPr/>
            </a:pPr>
            <a:r>
              <a:rPr lang="fr-CA" sz="800" b="1" dirty="0" smtClean="0">
                <a:latin typeface="Calibri" panose="020F0502020204030204" pitchFamily="34" charset="0"/>
                <a:cs typeface="Calibri" panose="020F0502020204030204" pitchFamily="34" charset="0"/>
              </a:rPr>
              <a:t>L’agresseur utilise l’intimidation, l’humiliation, l’isolement et la peur pour miner l’estime de soi et la santé mentale de sa victime</a:t>
            </a:r>
            <a:r>
              <a:rPr lang="fr-CA" sz="800" b="1" dirty="0" smtClean="0">
                <a:latin typeface="Calibri" panose="020F0502020204030204" pitchFamily="34" charset="0"/>
                <a:ea typeface="Calibri" charset="0"/>
                <a:cs typeface="Calibri" panose="020F0502020204030204" pitchFamily="34" charset="0"/>
              </a:rPr>
              <a:t>.</a:t>
            </a:r>
            <a:endParaRPr lang="fr-CA" sz="800" b="1" dirty="0" smtClean="0">
              <a:latin typeface="Calibri" panose="020F0502020204030204" pitchFamily="34" charset="0"/>
              <a:ea typeface="Calibri" charset="0"/>
              <a:cs typeface="Calibri" panose="020F0502020204030204" pitchFamily="34" charset="0"/>
            </a:endParaRPr>
          </a:p>
        </p:txBody>
      </p:sp>
    </p:spTree>
    <p:extLst>
      <p:ext uri="{BB962C8B-B14F-4D97-AF65-F5344CB8AC3E}">
        <p14:creationId xmlns:p14="http://schemas.microsoft.com/office/powerpoint/2010/main" val="22182328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55D7A1E4-29FA-B34E-ACA2-3FE515A908A8}" type="slidenum">
              <a:rPr lang="en-GB" altLang="en-US"/>
              <a:pPr>
                <a:spcBef>
                  <a:spcPct val="0"/>
                </a:spcBef>
              </a:pPr>
              <a:t>11</a:t>
            </a:fld>
            <a:endParaRPr lang="en-GB" altLang="en-US"/>
          </a:p>
        </p:txBody>
      </p:sp>
      <p:sp>
        <p:nvSpPr>
          <p:cNvPr id="40962" name="Rectangle 2"/>
          <p:cNvSpPr>
            <a:spLocks noGrp="1" noRot="1" noChangeAspect="1" noChangeArrowheads="1" noTextEdit="1"/>
          </p:cNvSpPr>
          <p:nvPr>
            <p:ph type="sldImg"/>
          </p:nvPr>
        </p:nvSpPr>
        <p:spPr>
          <a:ln/>
        </p:spPr>
      </p:sp>
      <p:sp>
        <p:nvSpPr>
          <p:cNvPr id="140291" name="Rectangle 3"/>
          <p:cNvSpPr>
            <a:spLocks noGrp="1" noChangeArrowheads="1"/>
          </p:cNvSpPr>
          <p:nvPr>
            <p:ph type="body" idx="1"/>
          </p:nvPr>
        </p:nvSpPr>
        <p:spPr/>
        <p:txBody>
          <a:bodyPr/>
          <a:lstStyle/>
          <a:p>
            <a:pPr eaLnBrk="1" hangingPunct="1">
              <a:defRPr/>
            </a:pPr>
            <a:endParaRPr lang="en-GB" dirty="0" smtClean="0">
              <a:cs typeface="+mn-cs"/>
            </a:endParaRPr>
          </a:p>
          <a:p>
            <a:pPr eaLnBrk="1" hangingPunct="1">
              <a:defRPr/>
            </a:pPr>
            <a:r>
              <a:rPr lang="fr-CA" altLang="en-US" b="1" noProof="0" dirty="0" smtClean="0"/>
              <a:t>Que </a:t>
            </a:r>
            <a:r>
              <a:rPr lang="fr-CA" altLang="en-US" b="1" baseline="0" noProof="0" dirty="0" smtClean="0"/>
              <a:t>comprend</a:t>
            </a:r>
            <a:r>
              <a:rPr lang="fr-CA" altLang="en-US" b="1" noProof="0" dirty="0" smtClean="0"/>
              <a:t> la violence</a:t>
            </a:r>
            <a:r>
              <a:rPr lang="fr-CA" altLang="en-US" b="1" baseline="0" noProof="0" dirty="0" smtClean="0"/>
              <a:t> psychologique</a:t>
            </a:r>
            <a:r>
              <a:rPr lang="fr-CA" altLang="en-US" b="1" noProof="0" dirty="0" smtClean="0"/>
              <a:t>?</a:t>
            </a:r>
            <a:endParaRPr lang="fr-CA" noProof="0" dirty="0" smtClean="0">
              <a:cs typeface="+mn-cs"/>
            </a:endParaRPr>
          </a:p>
          <a:p>
            <a:pPr marL="628650" lvl="1" indent="-171450" eaLnBrk="1" hangingPunct="1">
              <a:buFont typeface="Arial" charset="0"/>
              <a:buChar char="•"/>
              <a:defRPr/>
            </a:pPr>
            <a:r>
              <a:rPr lang="fr-CA" b="1" noProof="0" dirty="0" smtClean="0"/>
              <a:t>Le fait d’ignorer l’enfant</a:t>
            </a:r>
          </a:p>
          <a:p>
            <a:pPr marL="628650" lvl="1" indent="-171450" eaLnBrk="1" hangingPunct="1">
              <a:buFont typeface="Arial" charset="0"/>
              <a:buChar char="•"/>
              <a:defRPr/>
            </a:pPr>
            <a:r>
              <a:rPr lang="fr-CA" b="1" noProof="0" dirty="0" smtClean="0"/>
              <a:t>Le rejet</a:t>
            </a:r>
          </a:p>
          <a:p>
            <a:pPr marL="628650" lvl="1" indent="-171450" eaLnBrk="1" hangingPunct="1">
              <a:buFont typeface="Arial" charset="0"/>
              <a:buChar char="•"/>
              <a:defRPr/>
            </a:pPr>
            <a:r>
              <a:rPr lang="fr-CA" b="1" noProof="0" dirty="0" smtClean="0"/>
              <a:t>L’isolement</a:t>
            </a:r>
          </a:p>
          <a:p>
            <a:pPr marL="628650" lvl="1" indent="-171450" eaLnBrk="1" hangingPunct="1">
              <a:buFont typeface="Arial" charset="0"/>
              <a:buChar char="•"/>
              <a:defRPr/>
            </a:pPr>
            <a:r>
              <a:rPr lang="fr-CA" b="1" noProof="0" dirty="0" smtClean="0"/>
              <a:t>L’agression verbale</a:t>
            </a:r>
          </a:p>
          <a:p>
            <a:pPr marL="628650" lvl="1" indent="-171450" eaLnBrk="1" hangingPunct="1">
              <a:buFont typeface="Arial" charset="0"/>
              <a:buChar char="•"/>
              <a:defRPr/>
            </a:pPr>
            <a:r>
              <a:rPr lang="fr-CA" b="1" noProof="0" dirty="0" smtClean="0"/>
              <a:t>La terreur  </a:t>
            </a:r>
          </a:p>
          <a:p>
            <a:pPr marL="628650" lvl="1" indent="-171450" eaLnBrk="1" hangingPunct="1">
              <a:buFont typeface="Arial" charset="0"/>
              <a:buChar char="•"/>
              <a:defRPr/>
            </a:pPr>
            <a:r>
              <a:rPr lang="fr-CA" b="1" noProof="0" dirty="0" smtClean="0"/>
              <a:t>La négligence</a:t>
            </a:r>
          </a:p>
          <a:p>
            <a:pPr marL="628650" lvl="1" indent="-171450" eaLnBrk="1" hangingPunct="1">
              <a:buFont typeface="Arial" charset="0"/>
              <a:buChar char="•"/>
              <a:defRPr/>
            </a:pPr>
            <a:r>
              <a:rPr lang="fr-CA" b="1" noProof="0" dirty="0" smtClean="0"/>
              <a:t>L’humiliation</a:t>
            </a:r>
          </a:p>
          <a:p>
            <a:pPr marL="628650" lvl="1" indent="-171450" eaLnBrk="1" hangingPunct="1">
              <a:buFont typeface="Arial" charset="0"/>
              <a:buChar char="•"/>
              <a:defRPr/>
            </a:pPr>
            <a:r>
              <a:rPr lang="fr-CA" b="1" noProof="0" dirty="0" smtClean="0"/>
              <a:t>L’intimidation</a:t>
            </a:r>
            <a:endParaRPr lang="en-GB" b="1" dirty="0" smtClean="0"/>
          </a:p>
          <a:p>
            <a:pPr marL="171450" indent="-171450" eaLnBrk="1" hangingPunct="1">
              <a:buFont typeface="Arial" charset="0"/>
              <a:buChar char="•"/>
              <a:defRPr/>
            </a:pPr>
            <a:endParaRPr lang="en-GB" dirty="0" smtClean="0">
              <a:cs typeface="+mn-cs"/>
            </a:endParaRPr>
          </a:p>
        </p:txBody>
      </p:sp>
    </p:spTree>
    <p:extLst>
      <p:ext uri="{BB962C8B-B14F-4D97-AF65-F5344CB8AC3E}">
        <p14:creationId xmlns:p14="http://schemas.microsoft.com/office/powerpoint/2010/main" val="8341750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r-CA" sz="1200" b="1" dirty="0" smtClean="0">
                <a:latin typeface="Calibri" panose="020F0502020204030204" pitchFamily="34" charset="0"/>
                <a:cs typeface="Calibri" panose="020F0502020204030204" pitchFamily="34" charset="0"/>
              </a:rPr>
              <a:t>« Il est difficile de croire à la fidélité de Dieu lorsque nous ne vivons que de la violence dans notre vie. »</a:t>
            </a:r>
            <a:endParaRPr lang="en-CA" b="1" dirty="0"/>
          </a:p>
        </p:txBody>
      </p:sp>
      <p:sp>
        <p:nvSpPr>
          <p:cNvPr id="4" name="Slide Number Placeholder 3"/>
          <p:cNvSpPr>
            <a:spLocks noGrp="1"/>
          </p:cNvSpPr>
          <p:nvPr>
            <p:ph type="sldNum" sz="quarter" idx="10"/>
          </p:nvPr>
        </p:nvSpPr>
        <p:spPr/>
        <p:txBody>
          <a:bodyPr/>
          <a:lstStyle/>
          <a:p>
            <a:pPr>
              <a:defRPr/>
            </a:pPr>
            <a:fld id="{45180E10-AB8B-B54D-A47E-77507DBD015B}" type="slidenum">
              <a:rPr lang="en-GB" altLang="en-US" smtClean="0"/>
              <a:pPr>
                <a:defRPr/>
              </a:pPr>
              <a:t>12</a:t>
            </a:fld>
            <a:endParaRPr lang="en-GB" altLang="en-US"/>
          </a:p>
        </p:txBody>
      </p:sp>
    </p:spTree>
    <p:extLst>
      <p:ext uri="{BB962C8B-B14F-4D97-AF65-F5344CB8AC3E}">
        <p14:creationId xmlns:p14="http://schemas.microsoft.com/office/powerpoint/2010/main" val="11555978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E4D35E39-3566-B546-9116-F3AC35B53D7E}" type="slidenum">
              <a:rPr lang="en-GB" altLang="en-US"/>
              <a:pPr>
                <a:spcBef>
                  <a:spcPct val="0"/>
                </a:spcBef>
              </a:pPr>
              <a:t>13</a:t>
            </a:fld>
            <a:endParaRPr lang="en-GB" altLang="en-US"/>
          </a:p>
        </p:txBody>
      </p:sp>
      <p:sp>
        <p:nvSpPr>
          <p:cNvPr id="44034" name="Rectangle 1026"/>
          <p:cNvSpPr>
            <a:spLocks noGrp="1" noRot="1" noChangeAspect="1" noChangeArrowheads="1" noTextEdit="1"/>
          </p:cNvSpPr>
          <p:nvPr>
            <p:ph type="sldImg"/>
          </p:nvPr>
        </p:nvSpPr>
        <p:spPr>
          <a:ln/>
        </p:spPr>
      </p:sp>
      <p:sp>
        <p:nvSpPr>
          <p:cNvPr id="147459" name="Rectangle 1027"/>
          <p:cNvSpPr>
            <a:spLocks noGrp="1" noChangeArrowheads="1"/>
          </p:cNvSpPr>
          <p:nvPr>
            <p:ph type="body" idx="1"/>
          </p:nvPr>
        </p:nvSpPr>
        <p:spPr/>
        <p:txBody>
          <a:bodyPr/>
          <a:lstStyle/>
          <a:p>
            <a:pPr eaLnBrk="1" hangingPunct="1">
              <a:defRPr/>
            </a:pPr>
            <a:r>
              <a:rPr lang="fr-CA" altLang="en-US" b="1" noProof="0" dirty="0" smtClean="0"/>
              <a:t>Signes possibles</a:t>
            </a:r>
            <a:r>
              <a:rPr lang="fr-CA" altLang="en-US" b="1" baseline="0" noProof="0" dirty="0" smtClean="0"/>
              <a:t> de la violence psychologique</a:t>
            </a:r>
            <a:endParaRPr lang="fr-CA" altLang="en-US" b="1" noProof="0" dirty="0" smtClean="0"/>
          </a:p>
          <a:p>
            <a:pPr eaLnBrk="1" hangingPunct="1">
              <a:defRPr/>
            </a:pPr>
            <a:endParaRPr lang="en-GB" b="1" dirty="0" smtClean="0">
              <a:cs typeface="+mn-cs"/>
            </a:endParaRPr>
          </a:p>
          <a:p>
            <a:pPr marL="457200" lvl="0" indent="-457200">
              <a:buFont typeface="Wingdings" panose="05000000000000000000" pitchFamily="2" charset="2"/>
              <a:buChar char="Ø"/>
            </a:pPr>
            <a:r>
              <a:rPr lang="fr-CA" sz="2800" b="1" dirty="0" smtClean="0">
                <a:latin typeface="Calibri" panose="020F0502020204030204" pitchFamily="34" charset="0"/>
                <a:cs typeface="Calibri" panose="020F0502020204030204" pitchFamily="34" charset="0"/>
              </a:rPr>
              <a:t>Craintes inhabituelles (de certaines personnes, d’entrer à la maison, etc.)</a:t>
            </a:r>
            <a:endParaRPr lang="en-CA" sz="2800" b="1" dirty="0" smtClean="0">
              <a:latin typeface="Calibri" panose="020F0502020204030204" pitchFamily="34" charset="0"/>
              <a:cs typeface="Calibri" panose="020F0502020204030204" pitchFamily="34" charset="0"/>
            </a:endParaRPr>
          </a:p>
          <a:p>
            <a:pPr marL="457200" lvl="0" indent="-457200">
              <a:buFont typeface="Wingdings" panose="05000000000000000000" pitchFamily="2" charset="2"/>
              <a:buChar char="Ø"/>
            </a:pPr>
            <a:r>
              <a:rPr lang="fr-CA" sz="2800" b="1" dirty="0" smtClean="0">
                <a:latin typeface="Calibri" panose="020F0502020204030204" pitchFamily="34" charset="0"/>
                <a:cs typeface="Calibri" panose="020F0502020204030204" pitchFamily="34" charset="0"/>
              </a:rPr>
              <a:t>Comportement agressif ou retrait</a:t>
            </a:r>
            <a:endParaRPr lang="en-CA" sz="2800" b="1" dirty="0" smtClean="0">
              <a:latin typeface="Calibri" panose="020F0502020204030204" pitchFamily="34" charset="0"/>
              <a:cs typeface="Calibri" panose="020F0502020204030204" pitchFamily="34" charset="0"/>
            </a:endParaRPr>
          </a:p>
          <a:p>
            <a:pPr marL="457200" lvl="0" indent="-457200">
              <a:buFont typeface="Wingdings" panose="05000000000000000000" pitchFamily="2" charset="2"/>
              <a:buChar char="Ø"/>
            </a:pPr>
            <a:r>
              <a:rPr lang="fr-CA" sz="2800" b="1" dirty="0" smtClean="0">
                <a:latin typeface="Calibri" panose="020F0502020204030204" pitchFamily="34" charset="0"/>
                <a:cs typeface="Calibri" panose="020F0502020204030204" pitchFamily="34" charset="0"/>
              </a:rPr>
              <a:t>Grand besoin d’attention (relations inappropriées avec les adultes ou les pairs)</a:t>
            </a:r>
            <a:endParaRPr lang="en-CA" sz="2800" b="1" dirty="0" smtClean="0">
              <a:latin typeface="Calibri" panose="020F0502020204030204" pitchFamily="34" charset="0"/>
              <a:cs typeface="Calibri" panose="020F0502020204030204" pitchFamily="34" charset="0"/>
            </a:endParaRPr>
          </a:p>
          <a:p>
            <a:pPr marL="457200" lvl="0" indent="-457200">
              <a:buFont typeface="Wingdings" panose="05000000000000000000" pitchFamily="2" charset="2"/>
              <a:buChar char="Ø"/>
            </a:pPr>
            <a:r>
              <a:rPr lang="fr-CA" sz="2800" b="1" dirty="0" smtClean="0">
                <a:latin typeface="Calibri" panose="020F0502020204030204" pitchFamily="34" charset="0"/>
                <a:cs typeface="Calibri" panose="020F0502020204030204" pitchFamily="34" charset="0"/>
              </a:rPr>
              <a:t>Manque de concentration</a:t>
            </a:r>
            <a:endParaRPr lang="en-CA" sz="2800" b="1" dirty="0" smtClean="0">
              <a:latin typeface="Calibri" panose="020F0502020204030204" pitchFamily="34" charset="0"/>
              <a:cs typeface="Calibri" panose="020F0502020204030204" pitchFamily="34" charset="0"/>
            </a:endParaRPr>
          </a:p>
          <a:p>
            <a:pPr marL="457200" lvl="0" indent="-457200">
              <a:buFont typeface="Wingdings" panose="05000000000000000000" pitchFamily="2" charset="2"/>
              <a:buChar char="Ø"/>
            </a:pPr>
            <a:r>
              <a:rPr lang="fr-CA" sz="2800" b="1" dirty="0" smtClean="0">
                <a:latin typeface="Calibri" panose="020F0502020204030204" pitchFamily="34" charset="0"/>
                <a:cs typeface="Calibri" panose="020F0502020204030204" pitchFamily="34" charset="0"/>
              </a:rPr>
              <a:t>Retards fréquents et absences nombreuses de l’école</a:t>
            </a:r>
            <a:endParaRPr lang="en-CA" sz="2800" b="1" dirty="0" smtClean="0">
              <a:latin typeface="Calibri" panose="020F0502020204030204" pitchFamily="34" charset="0"/>
              <a:cs typeface="Calibri" panose="020F0502020204030204" pitchFamily="34" charset="0"/>
            </a:endParaRPr>
          </a:p>
          <a:p>
            <a:pPr marL="457200" indent="-457200">
              <a:buFont typeface="Wingdings" panose="05000000000000000000" pitchFamily="2" charset="2"/>
              <a:buChar char="Ø"/>
            </a:pPr>
            <a:r>
              <a:rPr lang="fr-CA" sz="2800" b="1" dirty="0" smtClean="0">
                <a:latin typeface="Calibri" panose="020F0502020204030204" pitchFamily="34" charset="0"/>
                <a:cs typeface="Calibri" panose="020F0502020204030204" pitchFamily="34" charset="0"/>
              </a:rPr>
              <a:t>Baisse soudaine du rendement scolaire</a:t>
            </a:r>
            <a:endParaRPr lang="en-GB" sz="2800" b="1" dirty="0" smtClean="0">
              <a:latin typeface="Calibri" panose="020F0502020204030204" pitchFamily="34" charset="0"/>
              <a:ea typeface="Calibri" charset="0"/>
              <a:cs typeface="Calibri" panose="020F0502020204030204" pitchFamily="34" charset="0"/>
            </a:endParaRPr>
          </a:p>
          <a:p>
            <a:pPr eaLnBrk="1" hangingPunct="1">
              <a:buFont typeface="Wingdings" charset="0"/>
              <a:buNone/>
              <a:defRPr/>
            </a:pPr>
            <a:endParaRPr lang="en-GB" sz="2800" b="1" dirty="0" smtClean="0"/>
          </a:p>
          <a:p>
            <a:pPr eaLnBrk="1" hangingPunct="1">
              <a:defRPr/>
            </a:pPr>
            <a:endParaRPr lang="en-GB" b="1" dirty="0" smtClean="0">
              <a:cs typeface="+mn-cs"/>
            </a:endParaRPr>
          </a:p>
          <a:p>
            <a:pPr eaLnBrk="1" hangingPunct="1">
              <a:defRPr/>
            </a:pPr>
            <a:endParaRPr lang="en-GB" dirty="0" smtClean="0">
              <a:cs typeface="+mn-cs"/>
            </a:endParaRPr>
          </a:p>
        </p:txBody>
      </p:sp>
    </p:spTree>
    <p:extLst>
      <p:ext uri="{BB962C8B-B14F-4D97-AF65-F5344CB8AC3E}">
        <p14:creationId xmlns:p14="http://schemas.microsoft.com/office/powerpoint/2010/main" val="24247301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1AF4CFF2-FDB3-4F44-AE44-957A07FAE046}" type="slidenum">
              <a:rPr lang="en-GB" altLang="en-US"/>
              <a:pPr>
                <a:spcBef>
                  <a:spcPct val="0"/>
                </a:spcBef>
              </a:pPr>
              <a:t>14</a:t>
            </a:fld>
            <a:endParaRPr lang="en-GB" altLang="en-US"/>
          </a:p>
        </p:txBody>
      </p:sp>
      <p:sp>
        <p:nvSpPr>
          <p:cNvPr id="46082" name="Rectangle 1026"/>
          <p:cNvSpPr>
            <a:spLocks noGrp="1" noRot="1" noChangeAspect="1" noChangeArrowheads="1" noTextEdit="1"/>
          </p:cNvSpPr>
          <p:nvPr>
            <p:ph type="sldImg"/>
          </p:nvPr>
        </p:nvSpPr>
        <p:spPr>
          <a:ln/>
        </p:spPr>
      </p:sp>
      <p:sp>
        <p:nvSpPr>
          <p:cNvPr id="46083" name="Rectangle 1027"/>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fr-CA" altLang="en-US" b="1" noProof="0" dirty="0" smtClean="0">
                <a:ea typeface="ＭＳ Ｐゴシック" charset="-128"/>
              </a:rPr>
              <a:t>Signes possibles de négligence</a:t>
            </a:r>
          </a:p>
          <a:p>
            <a:pPr eaLnBrk="1" hangingPunct="1"/>
            <a:endParaRPr lang="en-GB" altLang="en-US" b="1" dirty="0">
              <a:ea typeface="ＭＳ Ｐゴシック" charset="-128"/>
            </a:endParaRPr>
          </a:p>
          <a:p>
            <a:pPr marL="171450" lvl="0" indent="-171450" eaLnBrk="1" hangingPunct="1">
              <a:buFont typeface="Wingdings" panose="05000000000000000000" pitchFamily="2" charset="2"/>
              <a:buChar char="Ø"/>
              <a:defRPr/>
            </a:pPr>
            <a:r>
              <a:rPr lang="fr-CA" b="1" dirty="0" smtClean="0">
                <a:latin typeface="Calibri" charset="0"/>
                <a:ea typeface="Calibri" charset="0"/>
                <a:cs typeface="Calibri" charset="0"/>
              </a:rPr>
              <a:t>Apparence d’un manque de soins et d’être malheureux</a:t>
            </a:r>
          </a:p>
          <a:p>
            <a:pPr marL="171450" lvl="0" indent="-171450" eaLnBrk="1" hangingPunct="1">
              <a:buFont typeface="Wingdings" panose="05000000000000000000" pitchFamily="2" charset="2"/>
              <a:buChar char="Ø"/>
              <a:defRPr/>
            </a:pPr>
            <a:r>
              <a:rPr lang="fr-CA" b="1" dirty="0" smtClean="0">
                <a:latin typeface="Calibri" charset="0"/>
                <a:ea typeface="Calibri" charset="0"/>
                <a:cs typeface="Calibri" charset="0"/>
              </a:rPr>
              <a:t>Apparence très sales et mal soignée (chez les jeunes enfants négligés ou maltraités)</a:t>
            </a:r>
          </a:p>
          <a:p>
            <a:pPr marL="171450" lvl="0" indent="-171450" eaLnBrk="1" hangingPunct="1">
              <a:buFont typeface="Wingdings" panose="05000000000000000000" pitchFamily="2" charset="2"/>
              <a:buChar char="Ø"/>
              <a:defRPr/>
            </a:pPr>
            <a:r>
              <a:rPr lang="fr-CA" b="1" dirty="0" smtClean="0">
                <a:latin typeface="Calibri" charset="0"/>
                <a:ea typeface="Calibri" charset="0"/>
                <a:cs typeface="Calibri" charset="0"/>
              </a:rPr>
              <a:t>Faim, supplication pour de la nourriture, vol</a:t>
            </a:r>
          </a:p>
          <a:p>
            <a:pPr marL="171450" lvl="0" indent="-171450" eaLnBrk="1" hangingPunct="1">
              <a:buFont typeface="Wingdings" panose="05000000000000000000" pitchFamily="2" charset="2"/>
              <a:buChar char="Ø"/>
              <a:defRPr/>
            </a:pPr>
            <a:r>
              <a:rPr lang="fr-CA" b="1" dirty="0" smtClean="0">
                <a:latin typeface="Calibri" charset="0"/>
                <a:ea typeface="Calibri" charset="0"/>
                <a:cs typeface="Calibri" charset="0"/>
              </a:rPr>
              <a:t>Vêtements en mauvaise condition ou peu adaptés à la température</a:t>
            </a:r>
          </a:p>
          <a:p>
            <a:pPr marL="171450" lvl="0" indent="-171450" eaLnBrk="1" hangingPunct="1">
              <a:buFont typeface="Wingdings" panose="05000000000000000000" pitchFamily="2" charset="2"/>
              <a:buChar char="Ø"/>
              <a:defRPr/>
            </a:pPr>
            <a:r>
              <a:rPr lang="fr-CA" b="1" dirty="0" smtClean="0">
                <a:latin typeface="Calibri" charset="0"/>
                <a:ea typeface="Calibri" charset="0"/>
                <a:cs typeface="Calibri" charset="0"/>
              </a:rPr>
              <a:t>Troubles de santé persistants ou blessures</a:t>
            </a:r>
          </a:p>
          <a:p>
            <a:pPr eaLnBrk="1" hangingPunct="1">
              <a:buFont typeface="Wingdings" charset="2"/>
              <a:buNone/>
            </a:pPr>
            <a:endParaRPr lang="en-GB" altLang="en-US" dirty="0">
              <a:ea typeface="ＭＳ Ｐゴシック" charset="-128"/>
            </a:endParaRPr>
          </a:p>
          <a:p>
            <a:pPr eaLnBrk="1" hangingPunct="1"/>
            <a:endParaRPr lang="en-GB" altLang="en-US" dirty="0">
              <a:ea typeface="ＭＳ Ｐゴシック" charset="-128"/>
            </a:endParaRPr>
          </a:p>
        </p:txBody>
      </p:sp>
    </p:spTree>
    <p:extLst>
      <p:ext uri="{BB962C8B-B14F-4D97-AF65-F5344CB8AC3E}">
        <p14:creationId xmlns:p14="http://schemas.microsoft.com/office/powerpoint/2010/main" val="27360000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6C2E8860-1474-E546-A535-A4F9E0C3AA19}" type="slidenum">
              <a:rPr lang="en-GB" altLang="en-US"/>
              <a:pPr>
                <a:spcBef>
                  <a:spcPct val="0"/>
                </a:spcBef>
              </a:pPr>
              <a:t>15</a:t>
            </a:fld>
            <a:endParaRPr lang="en-GB" altLang="en-US"/>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fr-CA" altLang="en-US" b="1" noProof="0" dirty="0" smtClean="0">
                <a:ea typeface="ＭＳ Ｐゴシック" charset="-128"/>
              </a:rPr>
              <a:t>Pourquoi la violence psychologique existe-t-elle?</a:t>
            </a:r>
          </a:p>
          <a:p>
            <a:pPr eaLnBrk="1" hangingPunct="1"/>
            <a:endParaRPr lang="en-GB" altLang="en-US" b="1" dirty="0">
              <a:ea typeface="ＭＳ Ｐゴシック" charset="-128"/>
            </a:endParaRPr>
          </a:p>
          <a:p>
            <a:pPr marL="171450" indent="-171450" eaLnBrk="1" hangingPunct="1">
              <a:buFont typeface="Wingdings" panose="05000000000000000000" pitchFamily="2" charset="2"/>
              <a:buChar char="Ø"/>
              <a:defRPr/>
            </a:pPr>
            <a:r>
              <a:rPr lang="fr-CA" sz="1200" b="1" dirty="0" smtClean="0">
                <a:latin typeface="Calibri" charset="0"/>
                <a:ea typeface="Calibri" charset="0"/>
                <a:cs typeface="Calibri" charset="0"/>
              </a:rPr>
              <a:t>Le stress</a:t>
            </a:r>
          </a:p>
          <a:p>
            <a:pPr marL="171450" indent="-171450" eaLnBrk="1" hangingPunct="1">
              <a:buFont typeface="Wingdings" panose="05000000000000000000" pitchFamily="2" charset="2"/>
              <a:buChar char="Ø"/>
              <a:defRPr/>
            </a:pPr>
            <a:r>
              <a:rPr lang="fr-CA" sz="1200" b="1" dirty="0" smtClean="0">
                <a:latin typeface="Calibri" charset="0"/>
                <a:ea typeface="Calibri" charset="0"/>
                <a:cs typeface="Calibri" charset="0"/>
              </a:rPr>
              <a:t>La colère</a:t>
            </a:r>
          </a:p>
          <a:p>
            <a:pPr marL="171450" indent="-171450" eaLnBrk="1" hangingPunct="1">
              <a:buFont typeface="Wingdings" panose="05000000000000000000" pitchFamily="2" charset="2"/>
              <a:buChar char="Ø"/>
              <a:defRPr/>
            </a:pPr>
            <a:r>
              <a:rPr lang="fr-CA" sz="1200" b="1" dirty="0" smtClean="0">
                <a:latin typeface="Calibri" charset="0"/>
                <a:ea typeface="Calibri" charset="0"/>
                <a:cs typeface="Calibri" charset="0"/>
              </a:rPr>
              <a:t>Le manque d’habiletés parentales</a:t>
            </a:r>
          </a:p>
          <a:p>
            <a:pPr marL="171450" indent="-171450" eaLnBrk="1" hangingPunct="1">
              <a:buFont typeface="Wingdings" panose="05000000000000000000" pitchFamily="2" charset="2"/>
              <a:buChar char="Ø"/>
              <a:defRPr/>
            </a:pPr>
            <a:r>
              <a:rPr lang="fr-CA" sz="1200" b="1" dirty="0" smtClean="0">
                <a:latin typeface="Calibri" charset="0"/>
                <a:ea typeface="Calibri" charset="0"/>
                <a:cs typeface="Calibri" charset="0"/>
              </a:rPr>
              <a:t>L’isolement</a:t>
            </a:r>
          </a:p>
          <a:p>
            <a:pPr marL="171450" indent="-171450" eaLnBrk="1" hangingPunct="1">
              <a:buFont typeface="Wingdings" panose="05000000000000000000" pitchFamily="2" charset="2"/>
              <a:buChar char="Ø"/>
              <a:defRPr/>
            </a:pPr>
            <a:r>
              <a:rPr lang="fr-CA" sz="1200" b="1" dirty="0" smtClean="0">
                <a:latin typeface="Calibri" charset="0"/>
                <a:ea typeface="Calibri" charset="0"/>
                <a:cs typeface="Calibri" charset="0"/>
              </a:rPr>
              <a:t>Les attentes inappropriées envers les enfants</a:t>
            </a:r>
          </a:p>
          <a:p>
            <a:pPr marL="171450" indent="-171450" eaLnBrk="1" hangingPunct="1">
              <a:buFont typeface="Wingdings" panose="05000000000000000000" pitchFamily="2" charset="2"/>
              <a:buChar char="Ø"/>
              <a:defRPr/>
            </a:pPr>
            <a:r>
              <a:rPr lang="fr-CA" sz="1200" b="1" dirty="0" smtClean="0">
                <a:latin typeface="Calibri" charset="0"/>
                <a:ea typeface="Calibri" charset="0"/>
                <a:cs typeface="Calibri" charset="0"/>
              </a:rPr>
              <a:t>Le désir de contrôle et de pouvoir de la part de l’homme de la maison</a:t>
            </a:r>
          </a:p>
          <a:p>
            <a:pPr eaLnBrk="1" hangingPunct="1">
              <a:buFont typeface="Wingdings" charset="2"/>
              <a:buChar char="Ø"/>
            </a:pPr>
            <a:endParaRPr lang="en-GB" altLang="en-US" sz="800" b="1" dirty="0">
              <a:ea typeface="ＭＳ Ｐゴシック" charset="-128"/>
            </a:endParaRPr>
          </a:p>
          <a:p>
            <a:pPr eaLnBrk="1" hangingPunct="1"/>
            <a:endParaRPr lang="en-GB" altLang="en-US" dirty="0">
              <a:ea typeface="ＭＳ Ｐゴシック" charset="-128"/>
            </a:endParaRPr>
          </a:p>
        </p:txBody>
      </p:sp>
    </p:spTree>
    <p:extLst>
      <p:ext uri="{BB962C8B-B14F-4D97-AF65-F5344CB8AC3E}">
        <p14:creationId xmlns:p14="http://schemas.microsoft.com/office/powerpoint/2010/main" val="9775454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noTextEdit="1"/>
          </p:cNvSpPr>
          <p:nvPr>
            <p:ph type="sldImg"/>
          </p:nvPr>
        </p:nvSpPr>
        <p:spPr>
          <a:ln/>
        </p:spPr>
      </p:sp>
      <p:sp>
        <p:nvSpPr>
          <p:cNvPr id="50178"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r-CA" altLang="en-US" b="1" noProof="0" dirty="0" smtClean="0">
                <a:ea typeface="ＭＳ Ｐゴシック" charset="-128"/>
              </a:rPr>
              <a:t>Une perspective biblique</a:t>
            </a:r>
          </a:p>
          <a:p>
            <a:endParaRPr lang="fr-CA" altLang="en-US" b="1" dirty="0" smtClean="0">
              <a:ea typeface="ＭＳ Ｐゴシック" charset="-128"/>
            </a:endParaRPr>
          </a:p>
          <a:p>
            <a:r>
              <a:rPr lang="fr-CA" sz="1200" b="1" kern="1200" dirty="0" smtClean="0">
                <a:solidFill>
                  <a:schemeClr val="tx1"/>
                </a:solidFill>
                <a:effectLst/>
                <a:latin typeface="Times New Roman" charset="0"/>
                <a:ea typeface="ＭＳ Ｐゴシック" charset="0"/>
                <a:cs typeface="ＭＳ Ｐゴシック" charset="0"/>
              </a:rPr>
              <a:t>La Bible est très claire quant aux dangers que représente une personne en colère.</a:t>
            </a:r>
            <a:endParaRPr lang="fr-CA" altLang="en-US" b="1" dirty="0" smtClean="0">
              <a:ea typeface="ＭＳ Ｐゴシック" charset="-128"/>
            </a:endParaRPr>
          </a:p>
          <a:p>
            <a:endParaRPr lang="fr-CA" altLang="en-US" b="1" dirty="0" smtClean="0">
              <a:ea typeface="ＭＳ Ｐゴシック" charset="-128"/>
            </a:endParaRPr>
          </a:p>
          <a:p>
            <a:r>
              <a:rPr lang="fr-CA" sz="1200" b="1" kern="1200" dirty="0" smtClean="0">
                <a:solidFill>
                  <a:schemeClr val="tx1"/>
                </a:solidFill>
                <a:effectLst/>
                <a:latin typeface="Times New Roman" charset="0"/>
                <a:ea typeface="ＭＳ Ｐゴシック" charset="0"/>
                <a:cs typeface="ＭＳ Ｐゴシック" charset="0"/>
              </a:rPr>
              <a:t>« Ne fréquente pas l’homme colère, Ne va pas avec l’homme violent, De peur que tu ne t’habitues à ses sentiers, Et qu’ils ne deviennent un piège pour ton âme. »</a:t>
            </a:r>
            <a:r>
              <a:rPr lang="fr-CA" altLang="en-US" b="1" i="1" dirty="0" smtClean="0">
                <a:ea typeface="ＭＳ Ｐゴシック" charset="-128"/>
              </a:rPr>
              <a:t> (Proverbes 22:24, 25).</a:t>
            </a:r>
            <a:endParaRPr lang="fr-CA" altLang="en-US" dirty="0" smtClean="0">
              <a:ea typeface="ＭＳ Ｐゴシック" charset="-128"/>
            </a:endParaRPr>
          </a:p>
          <a:p>
            <a:endParaRPr lang="en-US" altLang="en-US" b="1" dirty="0">
              <a:ea typeface="ＭＳ Ｐゴシック" charset="-128"/>
            </a:endParaRPr>
          </a:p>
        </p:txBody>
      </p:sp>
      <p:sp>
        <p:nvSpPr>
          <p:cNvPr id="50179"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fld id="{92B002BC-FBF5-AE41-9FBC-C33D59894448}" type="slidenum">
              <a:rPr lang="en-GB" altLang="en-US" sz="1200"/>
              <a:pPr/>
              <a:t>16</a:t>
            </a:fld>
            <a:endParaRPr lang="en-GB" altLang="en-US" sz="1200"/>
          </a:p>
        </p:txBody>
      </p:sp>
    </p:spTree>
    <p:extLst>
      <p:ext uri="{BB962C8B-B14F-4D97-AF65-F5344CB8AC3E}">
        <p14:creationId xmlns:p14="http://schemas.microsoft.com/office/powerpoint/2010/main" val="23811705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F4FAF101-F0DF-8048-94F0-05B1758EE166}" type="slidenum">
              <a:rPr lang="en-GB" altLang="en-US"/>
              <a:pPr>
                <a:spcBef>
                  <a:spcPct val="0"/>
                </a:spcBef>
              </a:pPr>
              <a:t>17</a:t>
            </a:fld>
            <a:endParaRPr lang="en-GB" altLang="en-US"/>
          </a:p>
        </p:txBody>
      </p:sp>
      <p:sp>
        <p:nvSpPr>
          <p:cNvPr id="54274"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xfrm>
            <a:off x="304800" y="4460875"/>
            <a:ext cx="6248400" cy="42259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defRPr/>
            </a:pPr>
            <a:r>
              <a:rPr lang="fr-CA" altLang="en-US" sz="1400" b="1" noProof="0" dirty="0" smtClean="0">
                <a:latin typeface="Arial" charset="0"/>
                <a:ea typeface="ＭＳ Ｐゴシック" charset="-128"/>
              </a:rPr>
              <a:t>La colère est-elle permise?</a:t>
            </a:r>
          </a:p>
          <a:p>
            <a:pPr eaLnBrk="1" hangingPunct="1">
              <a:defRPr/>
            </a:pPr>
            <a:endParaRPr lang="fr-CA" altLang="en-US" sz="1400" b="1" noProof="0" dirty="0" smtClean="0">
              <a:latin typeface="Arial" charset="0"/>
              <a:ea typeface="ＭＳ Ｐゴシック" charset="-128"/>
            </a:endParaRPr>
          </a:p>
          <a:p>
            <a:pPr marL="285750" indent="-285750" eaLnBrk="1" hangingPunct="1">
              <a:buSzPct val="130000"/>
              <a:buFont typeface="Arial" charset="0"/>
              <a:buChar char="•"/>
              <a:defRPr/>
            </a:pPr>
            <a:r>
              <a:rPr lang="fr-CA" altLang="en-US" sz="1400" b="1" noProof="0" dirty="0" smtClean="0">
                <a:latin typeface="Calibri" charset="0"/>
                <a:ea typeface="Calibri" charset="0"/>
                <a:cs typeface="Calibri" charset="0"/>
              </a:rPr>
              <a:t>La colère est une partie intégrante de la gamme d’émotions que Dieu nous a donnée.</a:t>
            </a:r>
          </a:p>
          <a:p>
            <a:pPr marL="285750" indent="-285750" eaLnBrk="1" hangingPunct="1">
              <a:buSzPct val="130000"/>
              <a:buFont typeface="Arial" charset="0"/>
              <a:buChar char="•"/>
              <a:defRPr/>
            </a:pPr>
            <a:r>
              <a:rPr lang="fr-CA" altLang="en-US" sz="1400" b="1" noProof="0" dirty="0" smtClean="0"/>
              <a:t>Voici</a:t>
            </a:r>
            <a:r>
              <a:rPr lang="fr-CA" altLang="en-US" sz="1400" b="1" baseline="0" noProof="0" dirty="0" smtClean="0"/>
              <a:t> une incitation de la part de </a:t>
            </a:r>
            <a:r>
              <a:rPr lang="fr-CA" altLang="en-US" sz="1400" b="1" noProof="0" dirty="0" smtClean="0"/>
              <a:t>Paul</a:t>
            </a:r>
            <a:r>
              <a:rPr lang="fr-CA" altLang="en-US" sz="1400" b="1" baseline="0" noProof="0" dirty="0" smtClean="0"/>
              <a:t> : « Si vous vous mettez en colère, ne péchez point. »</a:t>
            </a:r>
          </a:p>
          <a:p>
            <a:pPr marL="285750" indent="-285750" eaLnBrk="1" hangingPunct="1">
              <a:buSzPct val="130000"/>
              <a:buFont typeface="Arial" charset="0"/>
              <a:buChar char="•"/>
              <a:defRPr/>
            </a:pPr>
            <a:r>
              <a:rPr lang="fr-CA" sz="1200" b="1" kern="1200" dirty="0" smtClean="0">
                <a:solidFill>
                  <a:schemeClr val="tx1"/>
                </a:solidFill>
                <a:effectLst/>
                <a:latin typeface="Times New Roman" charset="0"/>
                <a:ea typeface="ＭＳ Ｐゴシック" charset="0"/>
                <a:cs typeface="ＭＳ Ｐゴシック" charset="0"/>
              </a:rPr>
              <a:t>Ellen G. White est en accord avec le concept de l’expression appropriée de la colère chez les chrétiens :</a:t>
            </a:r>
            <a:endParaRPr lang="en-GB" altLang="en-US" sz="1400" b="1" dirty="0" smtClean="0"/>
          </a:p>
          <a:p>
            <a:pPr marL="285750" indent="-285750" eaLnBrk="1" hangingPunct="1">
              <a:buFont typeface="Arial" charset="0"/>
              <a:buChar char="•"/>
              <a:defRPr/>
            </a:pPr>
            <a:endParaRPr lang="en-GB" altLang="en-US" sz="1400" b="1" dirty="0" smtClean="0">
              <a:latin typeface="Arial" charset="0"/>
              <a:ea typeface="ＭＳ Ｐゴシック" charset="-128"/>
            </a:endParaRPr>
          </a:p>
          <a:p>
            <a:pPr marL="285750" indent="-285750" eaLnBrk="1" hangingPunct="1">
              <a:buFont typeface="Arial" charset="0"/>
              <a:buChar char="•"/>
              <a:defRPr/>
            </a:pPr>
            <a:endParaRPr lang="en-GB" altLang="en-US" sz="1400" b="1" dirty="0" smtClean="0">
              <a:latin typeface="Arial" charset="0"/>
              <a:ea typeface="ＭＳ Ｐゴシック" charset="-128"/>
            </a:endParaRPr>
          </a:p>
          <a:p>
            <a:pPr eaLnBrk="1" hangingPunct="1">
              <a:defRPr/>
            </a:pPr>
            <a:endParaRPr lang="en-GB" altLang="en-US" sz="1400" b="1" dirty="0">
              <a:latin typeface="Arial" charset="0"/>
              <a:ea typeface="ＭＳ Ｐゴシック" charset="-128"/>
            </a:endParaRPr>
          </a:p>
        </p:txBody>
      </p:sp>
    </p:spTree>
    <p:extLst>
      <p:ext uri="{BB962C8B-B14F-4D97-AF65-F5344CB8AC3E}">
        <p14:creationId xmlns:p14="http://schemas.microsoft.com/office/powerpoint/2010/main" val="8718709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3577FD61-8724-CD4E-99DA-45C105B86D26}" type="slidenum">
              <a:rPr lang="en-GB" altLang="en-US"/>
              <a:pPr>
                <a:spcBef>
                  <a:spcPct val="0"/>
                </a:spcBef>
              </a:pPr>
              <a:t>18</a:t>
            </a:fld>
            <a:endParaRPr lang="en-GB" altLang="en-US"/>
          </a:p>
        </p:txBody>
      </p:sp>
      <p:sp>
        <p:nvSpPr>
          <p:cNvPr id="52226" name="Rectangle 2"/>
          <p:cNvSpPr>
            <a:spLocks noGrp="1" noRot="1" noChangeAspect="1" noChangeArrowheads="1" noTextEdit="1"/>
          </p:cNvSpPr>
          <p:nvPr>
            <p:ph type="sldImg"/>
          </p:nvPr>
        </p:nvSpPr>
        <p:spPr>
          <a:ln/>
        </p:spPr>
      </p:sp>
      <p:sp>
        <p:nvSpPr>
          <p:cNvPr id="177155" name="Rectangle 3"/>
          <p:cNvSpPr>
            <a:spLocks noGrp="1" noChangeArrowheads="1"/>
          </p:cNvSpPr>
          <p:nvPr>
            <p:ph type="body" idx="1"/>
          </p:nvPr>
        </p:nvSpPr>
        <p:spPr/>
        <p:txBody>
          <a:bodyPr/>
          <a:lstStyle/>
          <a:p>
            <a:pPr eaLnBrk="1" hangingPunct="1">
              <a:defRPr/>
            </a:pPr>
            <a:r>
              <a:rPr lang="fr-CA" altLang="en-US" b="1" noProof="0" dirty="0" smtClean="0"/>
              <a:t>Incitation de l’apôtre</a:t>
            </a:r>
            <a:r>
              <a:rPr lang="fr-CA" altLang="en-US" b="1" baseline="0" noProof="0" dirty="0" smtClean="0"/>
              <a:t> Paul</a:t>
            </a:r>
            <a:endParaRPr lang="fr-CA" altLang="en-US" b="1" noProof="0" dirty="0" smtClean="0"/>
          </a:p>
          <a:p>
            <a:pPr eaLnBrk="1" hangingPunct="1">
              <a:defRPr/>
            </a:pPr>
            <a:endParaRPr lang="fr-CA" b="1" noProof="0" dirty="0" smtClean="0">
              <a:cs typeface="+mn-cs"/>
            </a:endParaRPr>
          </a:p>
          <a:p>
            <a:pPr eaLnBrk="1" hangingPunct="1">
              <a:defRPr/>
            </a:pPr>
            <a:r>
              <a:rPr lang="fr-CA" sz="1200" b="1" kern="1200" noProof="0" dirty="0" smtClean="0">
                <a:solidFill>
                  <a:schemeClr val="tx1"/>
                </a:solidFill>
                <a:effectLst/>
                <a:latin typeface="Times New Roman" charset="0"/>
                <a:ea typeface="ＭＳ Ｐゴシック" charset="0"/>
                <a:cs typeface="ＭＳ Ｐゴシック" charset="0"/>
              </a:rPr>
              <a:t>« Que toute amertume, toute animosité, toute colère, toute clameur, toute calomnie, et toute espèce de méchanceté, disparaissent du milieu de vous. Soyez bons les uns envers les autres, compatissants, vous pardonnant réciproquement, comme Dieu vous a pardonné en Christ. »</a:t>
            </a:r>
            <a:r>
              <a:rPr lang="fr-CA" b="1" i="1" noProof="0" dirty="0" smtClean="0">
                <a:latin typeface="Calibri" charset="0"/>
                <a:ea typeface="Calibri" charset="0"/>
                <a:cs typeface="Calibri" charset="0"/>
              </a:rPr>
              <a:t>  (Éphésiens 4:31, 32)</a:t>
            </a:r>
          </a:p>
          <a:p>
            <a:pPr eaLnBrk="1" hangingPunct="1">
              <a:defRPr/>
            </a:pPr>
            <a:endParaRPr lang="en-GB" dirty="0" smtClean="0">
              <a:cs typeface="+mn-cs"/>
            </a:endParaRPr>
          </a:p>
        </p:txBody>
      </p:sp>
    </p:spTree>
    <p:extLst>
      <p:ext uri="{BB962C8B-B14F-4D97-AF65-F5344CB8AC3E}">
        <p14:creationId xmlns:p14="http://schemas.microsoft.com/office/powerpoint/2010/main" val="41082783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E13C0AC3-44E1-AA4D-B255-31C064DE986C}" type="slidenum">
              <a:rPr lang="en-GB" altLang="en-US"/>
              <a:pPr>
                <a:spcBef>
                  <a:spcPct val="0"/>
                </a:spcBef>
              </a:pPr>
              <a:t>19</a:t>
            </a:fld>
            <a:endParaRPr lang="en-GB" altLang="en-US"/>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xfrm>
            <a:off x="304800" y="4460875"/>
            <a:ext cx="6248400" cy="4225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fr-CA" altLang="en-US" sz="1400" b="1" i="1" noProof="0" dirty="0" smtClean="0">
                <a:latin typeface="Arial" charset="0"/>
                <a:ea typeface="ＭＳ Ｐゴシック" charset="-128"/>
              </a:rPr>
              <a:t>Jésus-Christ</a:t>
            </a:r>
            <a:r>
              <a:rPr lang="fr-CA" altLang="en-US" sz="1400" b="1" noProof="0" dirty="0" smtClean="0">
                <a:latin typeface="Arial" charset="0"/>
                <a:ea typeface="ＭＳ Ｐゴシック" charset="-128"/>
              </a:rPr>
              <a:t>, p. 299</a:t>
            </a:r>
          </a:p>
          <a:p>
            <a:pPr marL="228600" indent="-228600" eaLnBrk="1" hangingPunct="1"/>
            <a:endParaRPr lang="en-GB" altLang="en-US" sz="1400" b="1" dirty="0">
              <a:latin typeface="Arial" charset="0"/>
              <a:ea typeface="ＭＳ Ｐゴシック" charset="-128"/>
            </a:endParaRPr>
          </a:p>
          <a:p>
            <a:pPr marL="228600" indent="-228600" eaLnBrk="1" hangingPunct="1"/>
            <a:r>
              <a:rPr lang="en-US" altLang="en-US" sz="1400" b="1" dirty="0">
                <a:latin typeface="Calibri" charset="0"/>
                <a:ea typeface="ＭＳ Ｐゴシック" charset="-128"/>
              </a:rPr>
              <a:t>    </a:t>
            </a:r>
            <a:r>
              <a:rPr lang="en-US" altLang="en-US" sz="1400" b="1" dirty="0" smtClean="0">
                <a:latin typeface="Calibri" charset="0"/>
                <a:ea typeface="ＭＳ Ｐゴシック" charset="-128"/>
              </a:rPr>
              <a:t>	</a:t>
            </a:r>
            <a:r>
              <a:rPr lang="fr-CA" sz="1400" b="1" dirty="0" smtClean="0">
                <a:latin typeface="Calibri" panose="020F0502020204030204" pitchFamily="34" charset="0"/>
                <a:cs typeface="Calibri" panose="020F0502020204030204" pitchFamily="34" charset="0"/>
              </a:rPr>
              <a:t>« Il est vrai qu’il existe une indignation légitime même chez les disciples du Christ.</a:t>
            </a:r>
            <a:r>
              <a:rPr lang="fr-CA" sz="1400" b="1" i="1" dirty="0" smtClean="0">
                <a:latin typeface="Calibri" panose="020F0502020204030204" pitchFamily="34" charset="0"/>
                <a:cs typeface="Calibri" panose="020F0502020204030204" pitchFamily="34" charset="0"/>
              </a:rPr>
              <a:t> </a:t>
            </a:r>
            <a:r>
              <a:rPr lang="fr-CA" sz="1400" b="1" dirty="0" smtClean="0">
                <a:latin typeface="Calibri" panose="020F0502020204030204" pitchFamily="34" charset="0"/>
                <a:cs typeface="Calibri" panose="020F0502020204030204" pitchFamily="34" charset="0"/>
              </a:rPr>
              <a:t>On est saisi d’une juste colère, qui n’est pas un péché, mais le fruit d’une conscience sensible, quand on voit Dieu déshonoré ou son service discrédité, ou l’innocent opprimé. Mais ceux qui cultivent la colère ou le ressentiment chaque fois qu’ils se jugent offensés, ouvrent leurs cœurs à Satan. Il faut que l’amertume et l’animosité soient bannies de l’âme qui veut vivre en harmonie avec le ciel. »</a:t>
            </a:r>
            <a:r>
              <a:rPr lang="en-US" altLang="en-US" sz="1400" b="1" dirty="0" smtClean="0">
                <a:latin typeface="Calibri" charset="0"/>
                <a:ea typeface="ＭＳ Ｐゴシック" charset="-128"/>
              </a:rPr>
              <a:t>  </a:t>
            </a:r>
            <a:endParaRPr lang="en-GB" altLang="en-US" sz="1400" b="1" i="1" dirty="0">
              <a:latin typeface="Calibri" charset="0"/>
              <a:ea typeface="ＭＳ Ｐゴシック" charset="-128"/>
            </a:endParaRPr>
          </a:p>
          <a:p>
            <a:pPr marL="228600" indent="-228600" eaLnBrk="1" hangingPunct="1"/>
            <a:endParaRPr lang="en-GB" altLang="en-US" sz="1400" b="1" dirty="0">
              <a:latin typeface="Arial" charset="0"/>
              <a:ea typeface="ＭＳ Ｐゴシック" charset="-128"/>
            </a:endParaRPr>
          </a:p>
        </p:txBody>
      </p:sp>
    </p:spTree>
    <p:extLst>
      <p:ext uri="{BB962C8B-B14F-4D97-AF65-F5344CB8AC3E}">
        <p14:creationId xmlns:p14="http://schemas.microsoft.com/office/powerpoint/2010/main" val="12983267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FA83ED7F-2582-4C4E-BCF3-7528A79B8EC7}" type="slidenum">
              <a:rPr lang="en-GB" altLang="en-US"/>
              <a:pPr>
                <a:spcBef>
                  <a:spcPct val="0"/>
                </a:spcBef>
              </a:pPr>
              <a:t>2</a:t>
            </a:fld>
            <a:endParaRPr lang="en-GB" altLang="en-US"/>
          </a:p>
        </p:txBody>
      </p:sp>
      <p:sp>
        <p:nvSpPr>
          <p:cNvPr id="18434"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p:txBody>
          <a:bodyPr/>
          <a:lstStyle/>
          <a:p>
            <a:pPr eaLnBrk="1" hangingPunct="1">
              <a:defRPr/>
            </a:pPr>
            <a:r>
              <a:rPr lang="fr-CA" altLang="en-US" sz="1400" b="1" noProof="0" dirty="0" smtClean="0"/>
              <a:t>Que Dieu désire-t-il pour nos foyers?</a:t>
            </a:r>
          </a:p>
          <a:p>
            <a:pPr eaLnBrk="1" hangingPunct="1">
              <a:defRPr/>
            </a:pPr>
            <a:endParaRPr lang="en-GB" sz="1400" b="1" dirty="0" smtClean="0">
              <a:latin typeface="Arial" charset="0"/>
              <a:cs typeface="+mn-cs"/>
            </a:endParaRPr>
          </a:p>
          <a:p>
            <a:pPr eaLnBrk="1" hangingPunct="1">
              <a:buFont typeface="Arial" charset="0"/>
              <a:buChar char="•"/>
              <a:defRPr/>
            </a:pPr>
            <a:r>
              <a:rPr lang="fr-CA" sz="1400" b="1" dirty="0" smtClean="0">
                <a:latin typeface="Calibri" charset="0"/>
                <a:ea typeface="Calibri" charset="0"/>
                <a:cs typeface="Calibri" charset="0"/>
              </a:rPr>
              <a:t>Un petit coin de paradis sur la terre.</a:t>
            </a:r>
          </a:p>
          <a:p>
            <a:pPr eaLnBrk="1" hangingPunct="1">
              <a:buFont typeface="Arial" charset="0"/>
              <a:buChar char="•"/>
              <a:defRPr/>
            </a:pPr>
            <a:r>
              <a:rPr lang="fr-CA" sz="1400" b="1" dirty="0" smtClean="0">
                <a:latin typeface="Calibri" charset="0"/>
                <a:ea typeface="Calibri" charset="0"/>
                <a:cs typeface="Calibri" charset="0"/>
              </a:rPr>
              <a:t>Des gestes d’amour, de gentillesse et d’attention entre les membres de la famille.</a:t>
            </a:r>
            <a:endParaRPr lang="fr-CA" sz="1100" b="1" dirty="0" smtClean="0">
              <a:latin typeface="Calibri" charset="0"/>
              <a:ea typeface="Calibri" charset="0"/>
              <a:cs typeface="Calibri" charset="0"/>
            </a:endParaRPr>
          </a:p>
          <a:p>
            <a:pPr eaLnBrk="1" hangingPunct="1">
              <a:defRPr/>
            </a:pPr>
            <a:endParaRPr lang="en-GB" sz="1400" dirty="0" smtClean="0">
              <a:latin typeface="Arial" charset="0"/>
              <a:cs typeface="+mn-cs"/>
            </a:endParaRPr>
          </a:p>
          <a:p>
            <a:pPr eaLnBrk="1" hangingPunct="1">
              <a:defRPr/>
            </a:pPr>
            <a:endParaRPr lang="en-GB" sz="1400" dirty="0" smtClean="0">
              <a:latin typeface="Arial" charset="0"/>
              <a:cs typeface="+mn-cs"/>
            </a:endParaRPr>
          </a:p>
        </p:txBody>
      </p:sp>
    </p:spTree>
    <p:extLst>
      <p:ext uri="{BB962C8B-B14F-4D97-AF65-F5344CB8AC3E}">
        <p14:creationId xmlns:p14="http://schemas.microsoft.com/office/powerpoint/2010/main" val="31252577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F6907FE3-8D29-2143-973B-A318515EF64E}" type="slidenum">
              <a:rPr lang="en-GB" altLang="en-US"/>
              <a:pPr>
                <a:spcBef>
                  <a:spcPct val="0"/>
                </a:spcBef>
              </a:pPr>
              <a:t>20</a:t>
            </a:fld>
            <a:endParaRPr lang="en-GB" altLang="en-US"/>
          </a:p>
        </p:txBody>
      </p:sp>
      <p:sp>
        <p:nvSpPr>
          <p:cNvPr id="58370"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xfrm>
            <a:off x="457200" y="4460875"/>
            <a:ext cx="5943600" cy="4225925"/>
          </a:xfrm>
        </p:spPr>
        <p:txBody>
          <a:bodyPr/>
          <a:lstStyle/>
          <a:p>
            <a:pPr eaLnBrk="1" hangingPunct="1">
              <a:defRPr/>
            </a:pPr>
            <a:r>
              <a:rPr lang="fr-CA" sz="1400" b="1" noProof="0" dirty="0" smtClean="0">
                <a:solidFill>
                  <a:schemeClr val="accent2"/>
                </a:solidFill>
                <a:latin typeface="Arial" charset="0"/>
                <a:cs typeface="+mn-cs"/>
              </a:rPr>
              <a:t>Effets de la</a:t>
            </a:r>
            <a:r>
              <a:rPr lang="fr-CA" sz="1400" b="1" baseline="0" noProof="0" dirty="0" smtClean="0">
                <a:solidFill>
                  <a:schemeClr val="accent2"/>
                </a:solidFill>
                <a:latin typeface="Arial" charset="0"/>
                <a:cs typeface="+mn-cs"/>
              </a:rPr>
              <a:t> violence psychologique</a:t>
            </a:r>
            <a:endParaRPr lang="fr-CA" sz="1400" b="1" noProof="0" dirty="0" smtClean="0">
              <a:solidFill>
                <a:schemeClr val="accent2"/>
              </a:solidFill>
              <a:latin typeface="Arial" charset="0"/>
              <a:cs typeface="+mn-cs"/>
            </a:endParaRPr>
          </a:p>
          <a:p>
            <a:pPr eaLnBrk="1" hangingPunct="1">
              <a:defRPr/>
            </a:pPr>
            <a:endParaRPr lang="en-GB" sz="1400" b="1" dirty="0" smtClean="0">
              <a:solidFill>
                <a:schemeClr val="accent2"/>
              </a:solidFill>
              <a:latin typeface="Arial" charset="0"/>
              <a:cs typeface="+mn-cs"/>
            </a:endParaRPr>
          </a:p>
          <a:p>
            <a:pPr marL="285750" indent="-285750" eaLnBrk="1" hangingPunct="1">
              <a:buFont typeface="Wingdings" panose="05000000000000000000" pitchFamily="2" charset="2"/>
              <a:buChar char="Ø"/>
              <a:defRPr/>
            </a:pPr>
            <a:r>
              <a:rPr lang="fr-CA" sz="1400" b="1" dirty="0" smtClean="0">
                <a:latin typeface="Calibri" charset="0"/>
                <a:ea typeface="Calibri" charset="0"/>
                <a:cs typeface="Calibri" charset="0"/>
              </a:rPr>
              <a:t>Destruction de la confiance</a:t>
            </a:r>
          </a:p>
          <a:p>
            <a:pPr marL="285750" indent="-285750" eaLnBrk="1" hangingPunct="1">
              <a:buFont typeface="Wingdings" panose="05000000000000000000" pitchFamily="2" charset="2"/>
              <a:buChar char="Ø"/>
              <a:defRPr/>
            </a:pPr>
            <a:r>
              <a:rPr lang="fr-CA" sz="1400" b="1" dirty="0" smtClean="0">
                <a:latin typeface="Calibri" charset="0"/>
                <a:ea typeface="Calibri" charset="0"/>
                <a:cs typeface="Calibri" charset="0"/>
              </a:rPr>
              <a:t>Perturbation de l’estime de soi de l’enfant ou du (de la) partenaire</a:t>
            </a:r>
          </a:p>
          <a:p>
            <a:pPr marL="285750" indent="-285750" eaLnBrk="1" hangingPunct="1">
              <a:buFont typeface="Wingdings" panose="05000000000000000000" pitchFamily="2" charset="2"/>
              <a:buChar char="Ø"/>
              <a:defRPr/>
            </a:pPr>
            <a:r>
              <a:rPr lang="fr-CA" sz="1400" b="1" dirty="0" smtClean="0">
                <a:latin typeface="Calibri" charset="0"/>
                <a:ea typeface="Calibri" charset="0"/>
                <a:cs typeface="Calibri" charset="0"/>
              </a:rPr>
              <a:t>Conséquences qui perdurent, comme des comportements destructeurs, de l’abus de substances, du retrait, etc.</a:t>
            </a:r>
            <a:endParaRPr lang="en-GB" sz="1400" b="1" dirty="0" smtClean="0"/>
          </a:p>
          <a:p>
            <a:pPr eaLnBrk="1" hangingPunct="1">
              <a:defRPr/>
            </a:pPr>
            <a:endParaRPr lang="en-GB" sz="1400" b="1" dirty="0" smtClean="0">
              <a:solidFill>
                <a:schemeClr val="accent2"/>
              </a:solidFill>
              <a:latin typeface="Arial" charset="0"/>
              <a:cs typeface="+mn-cs"/>
            </a:endParaRPr>
          </a:p>
        </p:txBody>
      </p:sp>
    </p:spTree>
    <p:extLst>
      <p:ext uri="{BB962C8B-B14F-4D97-AF65-F5344CB8AC3E}">
        <p14:creationId xmlns:p14="http://schemas.microsoft.com/office/powerpoint/2010/main" val="34421518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7F8472BF-CEB9-CA42-9A08-11D21E1670A0}" type="slidenum">
              <a:rPr lang="en-GB" altLang="en-US"/>
              <a:pPr>
                <a:spcBef>
                  <a:spcPct val="0"/>
                </a:spcBef>
              </a:pPr>
              <a:t>21</a:t>
            </a:fld>
            <a:endParaRPr lang="en-GB" altLang="en-US"/>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xfrm>
            <a:off x="381000" y="4460875"/>
            <a:ext cx="6096000" cy="4225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fr-CA" altLang="en-US" sz="1400" b="1" noProof="0" dirty="0" smtClean="0">
                <a:solidFill>
                  <a:schemeClr val="accent2"/>
                </a:solidFill>
                <a:latin typeface="Arial" charset="0"/>
                <a:ea typeface="ＭＳ Ｐゴシック" charset="-128"/>
              </a:rPr>
              <a:t>Conseils d’Ellen White</a:t>
            </a:r>
          </a:p>
          <a:p>
            <a:pPr marL="228600" indent="-228600" eaLnBrk="1" hangingPunct="1"/>
            <a:endParaRPr lang="en-GB" altLang="en-US" sz="1400" b="1" dirty="0">
              <a:solidFill>
                <a:schemeClr val="accent2"/>
              </a:solidFill>
              <a:latin typeface="Arial" charset="0"/>
              <a:ea typeface="ＭＳ Ｐゴシック" charset="-128"/>
            </a:endParaRPr>
          </a:p>
          <a:p>
            <a:pPr marL="228600" marR="0" lvl="0" indent="-228600" algn="l" defTabSz="914400" rtl="0" eaLnBrk="1" fontAlgn="base" latinLnBrk="0" hangingPunct="1">
              <a:lnSpc>
                <a:spcPct val="100000"/>
              </a:lnSpc>
              <a:spcBef>
                <a:spcPct val="0"/>
              </a:spcBef>
              <a:spcAft>
                <a:spcPct val="0"/>
              </a:spcAft>
              <a:buClrTx/>
              <a:buSzTx/>
              <a:buFont typeface="Wingdings" charset="2"/>
              <a:buNone/>
              <a:tabLst/>
              <a:defRPr/>
            </a:pPr>
            <a:r>
              <a:rPr lang="fr-CA" sz="1400" b="1" dirty="0" smtClean="0">
                <a:latin typeface="Calibri" panose="020F0502020204030204" pitchFamily="34" charset="0"/>
                <a:cs typeface="Calibri" panose="020F0502020204030204" pitchFamily="34" charset="0"/>
              </a:rPr>
              <a:t>« Les paroles méchantes sont à doubles tranchants, affectant davantage celui qui les prononce que celui qui les entend. » </a:t>
            </a:r>
            <a:r>
              <a:rPr lang="en-US" altLang="en-US" sz="1400" b="1" i="1" dirty="0" smtClean="0">
                <a:ea typeface="ＭＳ Ｐゴシック" charset="-128"/>
              </a:rPr>
              <a:t>(</a:t>
            </a:r>
            <a:r>
              <a:rPr lang="en-US" altLang="en-US" sz="1400" b="1" i="1" dirty="0">
                <a:ea typeface="ＭＳ Ｐゴシック" charset="-128"/>
              </a:rPr>
              <a:t>Testimonies, vo. 5, p.176)</a:t>
            </a:r>
          </a:p>
          <a:p>
            <a:pPr marL="228600" indent="-228600" eaLnBrk="1" hangingPunct="1">
              <a:spcBef>
                <a:spcPct val="0"/>
              </a:spcBef>
              <a:buFont typeface="Wingdings" charset="2"/>
              <a:buNone/>
            </a:pPr>
            <a:endParaRPr lang="en-US" altLang="en-US" sz="1400" b="1" i="1" dirty="0">
              <a:latin typeface="Calibri" charset="0"/>
              <a:ea typeface="ＭＳ Ｐゴシック" charset="-128"/>
            </a:endParaRPr>
          </a:p>
          <a:p>
            <a:pPr marL="228600" marR="0" lvl="0" indent="-228600" algn="l" defTabSz="914400" rtl="0" eaLnBrk="1" fontAlgn="base" latinLnBrk="0" hangingPunct="1">
              <a:lnSpc>
                <a:spcPct val="100000"/>
              </a:lnSpc>
              <a:spcBef>
                <a:spcPct val="0"/>
              </a:spcBef>
              <a:spcAft>
                <a:spcPct val="0"/>
              </a:spcAft>
              <a:buClrTx/>
              <a:buSzTx/>
              <a:buFont typeface="Wingdings" charset="2"/>
              <a:buNone/>
              <a:tabLst/>
              <a:defRPr/>
            </a:pPr>
            <a:r>
              <a:rPr lang="fr-CA" sz="1400" b="1" dirty="0" smtClean="0">
                <a:latin typeface="Calibri" panose="020F0502020204030204" pitchFamily="34" charset="0"/>
                <a:cs typeface="Calibri" panose="020F0502020204030204" pitchFamily="34" charset="0"/>
              </a:rPr>
              <a:t>« Les paroles dures prononcées dans la colère ne viennent pas du ciel. »</a:t>
            </a:r>
            <a:r>
              <a:rPr lang="fr-CA" sz="1400" b="1" baseline="0" dirty="0" smtClean="0">
                <a:latin typeface="Calibri" panose="020F0502020204030204" pitchFamily="34" charset="0"/>
                <a:cs typeface="Calibri" panose="020F0502020204030204" pitchFamily="34" charset="0"/>
              </a:rPr>
              <a:t> </a:t>
            </a:r>
            <a:r>
              <a:rPr lang="en-US" altLang="en-US" sz="1400" b="1" dirty="0" smtClean="0">
                <a:ea typeface="ＭＳ Ｐゴシック" charset="-128"/>
              </a:rPr>
              <a:t>(</a:t>
            </a:r>
            <a:r>
              <a:rPr lang="en-US" altLang="en-US" sz="1400" b="1" dirty="0">
                <a:ea typeface="ＭＳ Ｐゴシック" charset="-128"/>
              </a:rPr>
              <a:t>Child Guidance, p. 246.</a:t>
            </a:r>
          </a:p>
          <a:p>
            <a:pPr marL="228600" indent="-228600" eaLnBrk="1" hangingPunct="1">
              <a:spcBef>
                <a:spcPct val="0"/>
              </a:spcBef>
              <a:buFont typeface="Wingdings" charset="2"/>
              <a:buNone/>
            </a:pPr>
            <a:endParaRPr lang="en-US" altLang="en-US" sz="1400" b="1" i="1" dirty="0">
              <a:latin typeface="Calibri" charset="0"/>
              <a:ea typeface="ＭＳ Ｐゴシック" charset="-128"/>
            </a:endParaRPr>
          </a:p>
          <a:p>
            <a:pPr marL="228600" indent="-228600" eaLnBrk="1" hangingPunct="1">
              <a:spcBef>
                <a:spcPct val="0"/>
              </a:spcBef>
              <a:buFont typeface="Wingdings" charset="2"/>
              <a:buNone/>
            </a:pPr>
            <a:r>
              <a:rPr lang="fr-CA" sz="1400" b="1" dirty="0" smtClean="0">
                <a:latin typeface="Calibri" panose="020F0502020204030204" pitchFamily="34" charset="0"/>
                <a:cs typeface="Calibri" panose="020F0502020204030204" pitchFamily="34" charset="0"/>
              </a:rPr>
              <a:t>1 Pierre 3:1 enseigne aux femmes à se soumettre à leur mari afin de les gagner à Christ par leur comportement. Il n’enseigne toutefois pas qu’elles doivent laisser leur mari les maltraiter verbalement ou physiquement.</a:t>
            </a:r>
            <a:r>
              <a:rPr lang="en-US" altLang="en-US" sz="1400" b="1" dirty="0" smtClean="0">
                <a:latin typeface="Calibri" panose="020F0502020204030204" pitchFamily="34" charset="0"/>
                <a:ea typeface="Calibri" charset="0"/>
                <a:cs typeface="Calibri" panose="020F0502020204030204" pitchFamily="34" charset="0"/>
              </a:rPr>
              <a:t> </a:t>
            </a:r>
            <a:endParaRPr lang="en-GB" altLang="en-US" sz="1400" b="1" dirty="0">
              <a:solidFill>
                <a:schemeClr val="accent2"/>
              </a:solidFill>
              <a:latin typeface="Arial" charset="0"/>
              <a:ea typeface="ＭＳ Ｐゴシック" charset="-128"/>
            </a:endParaRPr>
          </a:p>
        </p:txBody>
      </p:sp>
    </p:spTree>
    <p:extLst>
      <p:ext uri="{BB962C8B-B14F-4D97-AF65-F5344CB8AC3E}">
        <p14:creationId xmlns:p14="http://schemas.microsoft.com/office/powerpoint/2010/main" val="36287737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ED1D4CDF-73CE-FA43-BFC5-4ECCB22006B1}" type="slidenum">
              <a:rPr lang="en-GB" altLang="en-US"/>
              <a:pPr>
                <a:spcBef>
                  <a:spcPct val="0"/>
                </a:spcBef>
              </a:pPr>
              <a:t>22</a:t>
            </a:fld>
            <a:endParaRPr lang="en-GB" altLang="en-US"/>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fr-CA" altLang="en-US" sz="1400" b="1" noProof="0" dirty="0" smtClean="0">
                <a:ea typeface="ＭＳ Ｐゴシック" charset="-128"/>
              </a:rPr>
              <a:t>Qu’est-ce que la Bible recommande?</a:t>
            </a:r>
          </a:p>
          <a:p>
            <a:pPr eaLnBrk="1" hangingPunct="1"/>
            <a:endParaRPr lang="en-GB" altLang="en-US" sz="1400" b="1" dirty="0">
              <a:latin typeface="Arial" charset="0"/>
              <a:ea typeface="ＭＳ Ｐゴシック" charset="-128"/>
            </a:endParaRPr>
          </a:p>
          <a:p>
            <a:pPr eaLnBrk="1" hangingPunct="1">
              <a:buFont typeface="Arial" panose="020B0604020202020204" pitchFamily="34" charset="0"/>
              <a:buChar char="•"/>
              <a:defRPr/>
            </a:pPr>
            <a:r>
              <a:rPr lang="fr-CA" sz="1400" b="1" kern="0" noProof="0" dirty="0" smtClean="0">
                <a:latin typeface="Calibri" charset="0"/>
                <a:ea typeface="Calibri" charset="0"/>
                <a:cs typeface="Calibri" charset="0"/>
              </a:rPr>
              <a:t>Aimez-vous les uns les autres (Jean 15:12).</a:t>
            </a:r>
          </a:p>
          <a:p>
            <a:pPr eaLnBrk="1" hangingPunct="1">
              <a:buFont typeface="Arial" panose="020B0604020202020204" pitchFamily="34" charset="0"/>
              <a:buChar char="•"/>
              <a:defRPr/>
            </a:pPr>
            <a:r>
              <a:rPr lang="fr-CA" sz="1400" b="1" kern="0" noProof="0" dirty="0" smtClean="0">
                <a:latin typeface="Calibri" charset="0"/>
                <a:ea typeface="Calibri" charset="0"/>
                <a:cs typeface="Calibri" charset="0"/>
              </a:rPr>
              <a:t>Soyez les serviteurs les uns des autres (Galates 5:13).</a:t>
            </a:r>
          </a:p>
          <a:p>
            <a:pPr eaLnBrk="1" hangingPunct="1">
              <a:buFont typeface="Arial" panose="020B0604020202020204" pitchFamily="34" charset="0"/>
              <a:buChar char="•"/>
              <a:defRPr/>
            </a:pPr>
            <a:r>
              <a:rPr lang="fr-CA" sz="1400" b="1" kern="0" noProof="0" dirty="0" smtClean="0">
                <a:latin typeface="Calibri" charset="0"/>
                <a:ea typeface="Calibri" charset="0"/>
                <a:cs typeface="Calibri" charset="0"/>
              </a:rPr>
              <a:t>Usez de provenance l’un pour l’autre (Romains 12:10).</a:t>
            </a:r>
            <a:endParaRPr lang="fr-CA" sz="1100" b="1" kern="0" noProof="0" dirty="0" smtClean="0">
              <a:latin typeface="Calibri" charset="0"/>
              <a:ea typeface="Calibri" charset="0"/>
              <a:cs typeface="Calibri" charset="0"/>
            </a:endParaRPr>
          </a:p>
          <a:p>
            <a:pPr eaLnBrk="1" hangingPunct="1">
              <a:buClr>
                <a:srgbClr val="17F7F2"/>
              </a:buClr>
            </a:pPr>
            <a:endParaRPr lang="fr-CA" altLang="en-US" sz="1400" b="1" noProof="0" dirty="0" smtClean="0">
              <a:latin typeface="Calibri" charset="0"/>
              <a:ea typeface="ＭＳ Ｐゴシック" charset="-128"/>
            </a:endParaRPr>
          </a:p>
          <a:p>
            <a:pPr eaLnBrk="1" hangingPunct="1"/>
            <a:endParaRPr lang="en-GB" altLang="en-US" sz="1400" dirty="0">
              <a:latin typeface="Arial" charset="0"/>
              <a:ea typeface="ＭＳ Ｐゴシック" charset="-128"/>
            </a:endParaRPr>
          </a:p>
        </p:txBody>
      </p:sp>
    </p:spTree>
    <p:extLst>
      <p:ext uri="{BB962C8B-B14F-4D97-AF65-F5344CB8AC3E}">
        <p14:creationId xmlns:p14="http://schemas.microsoft.com/office/powerpoint/2010/main" val="25352211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501C60A8-6BF7-6844-9970-78C98FDEA90E}" type="slidenum">
              <a:rPr lang="en-GB" altLang="en-US"/>
              <a:pPr>
                <a:spcBef>
                  <a:spcPct val="0"/>
                </a:spcBef>
              </a:pPr>
              <a:t>23</a:t>
            </a:fld>
            <a:endParaRPr lang="en-GB" alt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fr-CA" altLang="en-US" sz="1400" b="1" noProof="0" dirty="0" smtClean="0">
                <a:ea typeface="ＭＳ Ｐゴシック" charset="-128"/>
              </a:rPr>
              <a:t>Qu’est-ce que la Bible recommande?</a:t>
            </a:r>
          </a:p>
          <a:p>
            <a:pPr eaLnBrk="1" hangingPunct="1"/>
            <a:endParaRPr lang="en-GB" altLang="en-US" sz="1400" b="1" dirty="0">
              <a:latin typeface="Arial" charset="0"/>
              <a:ea typeface="ＭＳ Ｐゴシック" charset="-128"/>
            </a:endParaRPr>
          </a:p>
          <a:p>
            <a:pPr eaLnBrk="1" hangingPunct="1">
              <a:buFont typeface="Arial" panose="020B0604020202020204" pitchFamily="34" charset="0"/>
              <a:buChar char="•"/>
              <a:defRPr/>
            </a:pPr>
            <a:r>
              <a:rPr lang="fr-CA" sz="1400" b="1" kern="0" dirty="0" smtClean="0">
                <a:latin typeface="Calibri" charset="0"/>
                <a:ea typeface="Calibri" charset="0"/>
                <a:cs typeface="Calibri" charset="0"/>
              </a:rPr>
              <a:t>Pardonnez-vous les uns les autres (Colossiens 3:13).</a:t>
            </a:r>
          </a:p>
          <a:p>
            <a:pPr eaLnBrk="1" hangingPunct="1">
              <a:buFont typeface="Arial" panose="020B0604020202020204" pitchFamily="34" charset="0"/>
              <a:buChar char="•"/>
              <a:defRPr/>
            </a:pPr>
            <a:r>
              <a:rPr lang="fr-CA" sz="1400" b="1" kern="0" dirty="0" smtClean="0">
                <a:latin typeface="Calibri" charset="0"/>
                <a:ea typeface="Calibri" charset="0"/>
                <a:cs typeface="Calibri" charset="0"/>
              </a:rPr>
              <a:t>Exhortez-vous et édifiez-vous les uns les autres (1 Thessaloniciens 5:11).</a:t>
            </a:r>
          </a:p>
          <a:p>
            <a:pPr eaLnBrk="1" hangingPunct="1">
              <a:buFont typeface="Arial" panose="020B0604020202020204" pitchFamily="34" charset="0"/>
              <a:buChar char="•"/>
              <a:defRPr/>
            </a:pPr>
            <a:r>
              <a:rPr lang="fr-CA" sz="1400" b="1" kern="0" dirty="0" smtClean="0">
                <a:latin typeface="Calibri" charset="0"/>
                <a:ea typeface="Calibri" charset="0"/>
                <a:cs typeface="Calibri" charset="0"/>
              </a:rPr>
              <a:t>Libérez les opprimés, travaillez à la justice (Ésaïe 58:9-12).</a:t>
            </a:r>
            <a:endParaRPr lang="fr-CA" sz="1100" b="1" kern="0" dirty="0" smtClean="0">
              <a:latin typeface="Calibri" charset="0"/>
              <a:ea typeface="Calibri" charset="0"/>
              <a:cs typeface="Calibri" charset="0"/>
            </a:endParaRPr>
          </a:p>
          <a:p>
            <a:pPr eaLnBrk="1" hangingPunct="1">
              <a:buClr>
                <a:srgbClr val="17F7F2"/>
              </a:buClr>
            </a:pPr>
            <a:endParaRPr lang="en-GB" altLang="en-US" sz="1400" b="1" dirty="0">
              <a:latin typeface="Calibri" charset="0"/>
              <a:ea typeface="ＭＳ Ｐゴシック" charset="-128"/>
            </a:endParaRPr>
          </a:p>
          <a:p>
            <a:pPr eaLnBrk="1" hangingPunct="1"/>
            <a:endParaRPr lang="en-GB" altLang="en-US" sz="1400" dirty="0">
              <a:latin typeface="Arial" charset="0"/>
              <a:ea typeface="ＭＳ Ｐゴシック" charset="-128"/>
            </a:endParaRPr>
          </a:p>
        </p:txBody>
      </p:sp>
    </p:spTree>
    <p:extLst>
      <p:ext uri="{BB962C8B-B14F-4D97-AF65-F5344CB8AC3E}">
        <p14:creationId xmlns:p14="http://schemas.microsoft.com/office/powerpoint/2010/main" val="22426022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E20BCCB5-9ACE-8F4D-9296-D31F2B604DF9}" type="slidenum">
              <a:rPr lang="en-GB" altLang="en-US"/>
              <a:pPr>
                <a:spcBef>
                  <a:spcPct val="0"/>
                </a:spcBef>
              </a:pPr>
              <a:t>24</a:t>
            </a:fld>
            <a:endParaRPr lang="en-GB" altLang="en-US"/>
          </a:p>
        </p:txBody>
      </p:sp>
      <p:sp>
        <p:nvSpPr>
          <p:cNvPr id="66562" name="Rectangle 2"/>
          <p:cNvSpPr>
            <a:spLocks noGrp="1" noRot="1" noChangeAspect="1" noChangeArrowheads="1" noTextEdit="1"/>
          </p:cNvSpPr>
          <p:nvPr>
            <p:ph type="sldImg"/>
          </p:nvPr>
        </p:nvSpPr>
        <p:spPr>
          <a:solidFill>
            <a:srgbClr val="FFFFFF"/>
          </a:solidFill>
          <a:ln/>
        </p:spPr>
      </p:sp>
      <p:sp>
        <p:nvSpPr>
          <p:cNvPr id="49155" name="Rectangle 3"/>
          <p:cNvSpPr>
            <a:spLocks noGrp="1" noChangeArrowheads="1"/>
          </p:cNvSpPr>
          <p:nvPr>
            <p:ph type="body" idx="1"/>
          </p:nvPr>
        </p:nvSpPr>
        <p:spPr>
          <a:xfrm>
            <a:off x="304800" y="4460875"/>
            <a:ext cx="6248400" cy="4225925"/>
          </a:xfrm>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defRPr/>
            </a:pPr>
            <a:r>
              <a:rPr lang="fr-CA" altLang="en-US" sz="1400" b="1" noProof="0" dirty="0" smtClean="0"/>
              <a:t>Comment l’église devrait-elle réagir?</a:t>
            </a:r>
          </a:p>
          <a:p>
            <a:pPr eaLnBrk="1" hangingPunct="1">
              <a:defRPr/>
            </a:pPr>
            <a:endParaRPr lang="en-GB" altLang="en-US" sz="1400" b="1" dirty="0" smtClean="0">
              <a:latin typeface="Arial" charset="0"/>
              <a:ea typeface="ＭＳ Ｐゴシック" charset="-128"/>
            </a:endParaRPr>
          </a:p>
          <a:p>
            <a:pPr eaLnBrk="1" hangingPunct="1">
              <a:buSzPct val="130000"/>
              <a:buFont typeface="Arial" panose="020B0604020202020204" pitchFamily="34" charset="0"/>
              <a:buChar char="•"/>
              <a:defRPr/>
            </a:pPr>
            <a:r>
              <a:rPr lang="fr-CA" altLang="en-US" sz="1400" b="1" dirty="0" smtClean="0">
                <a:latin typeface="Calibri" charset="0"/>
                <a:ea typeface="Calibri" charset="0"/>
                <a:cs typeface="Calibri" charset="0"/>
              </a:rPr>
              <a:t>Prêcher au sujet des relations saines.</a:t>
            </a:r>
          </a:p>
          <a:p>
            <a:pPr eaLnBrk="1" hangingPunct="1">
              <a:buSzPct val="130000"/>
              <a:buFont typeface="Arial" panose="020B0604020202020204" pitchFamily="34" charset="0"/>
              <a:buChar char="•"/>
              <a:defRPr/>
            </a:pPr>
            <a:r>
              <a:rPr lang="fr-CA" altLang="en-US" sz="1400" b="1" dirty="0" smtClean="0">
                <a:latin typeface="Calibri" charset="0"/>
                <a:ea typeface="Calibri" charset="0"/>
                <a:cs typeface="Calibri" charset="0"/>
              </a:rPr>
              <a:t>Se prononcer contre la violence et la maltraitance envers les enfants, les femmes et les personnes âgées.</a:t>
            </a:r>
          </a:p>
          <a:p>
            <a:pPr eaLnBrk="1" hangingPunct="1">
              <a:buSzPct val="130000"/>
              <a:buFont typeface="Arial" panose="020B0604020202020204" pitchFamily="34" charset="0"/>
              <a:buChar char="•"/>
              <a:defRPr/>
            </a:pPr>
            <a:r>
              <a:rPr lang="fr-CA" altLang="en-US" sz="1400" b="1" dirty="0" smtClean="0">
                <a:latin typeface="Calibri" charset="0"/>
                <a:ea typeface="Calibri" charset="0"/>
                <a:cs typeface="Calibri" charset="0"/>
              </a:rPr>
              <a:t>Offrir aux parents et aux familles des ateliers sur le développement de relations saines.</a:t>
            </a:r>
            <a:endParaRPr lang="en-GB" altLang="en-US" sz="1400" b="1" dirty="0">
              <a:latin typeface="Arial" charset="0"/>
              <a:ea typeface="ＭＳ Ｐゴシック" charset="-128"/>
            </a:endParaRPr>
          </a:p>
        </p:txBody>
      </p:sp>
    </p:spTree>
    <p:extLst>
      <p:ext uri="{BB962C8B-B14F-4D97-AF65-F5344CB8AC3E}">
        <p14:creationId xmlns:p14="http://schemas.microsoft.com/office/powerpoint/2010/main" val="29708604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0E4AFEAD-723A-8942-99CB-B040806A6FBA}" type="slidenum">
              <a:rPr lang="en-GB" altLang="en-US"/>
              <a:pPr>
                <a:spcBef>
                  <a:spcPct val="0"/>
                </a:spcBef>
              </a:pPr>
              <a:t>25</a:t>
            </a:fld>
            <a:endParaRPr lang="en-GB" altLang="en-US"/>
          </a:p>
        </p:txBody>
      </p:sp>
      <p:sp>
        <p:nvSpPr>
          <p:cNvPr id="68610" name="Rectangle 2"/>
          <p:cNvSpPr>
            <a:spLocks noGrp="1" noRot="1" noChangeAspect="1" noChangeArrowheads="1" noTextEdit="1"/>
          </p:cNvSpPr>
          <p:nvPr>
            <p:ph type="sldImg"/>
          </p:nvPr>
        </p:nvSpPr>
        <p:spPr>
          <a:solidFill>
            <a:srgbClr val="FFFFFF"/>
          </a:solidFill>
          <a:ln/>
        </p:spPr>
      </p:sp>
      <p:sp>
        <p:nvSpPr>
          <p:cNvPr id="68611" name="Rectangle 3"/>
          <p:cNvSpPr>
            <a:spLocks noGrp="1" noChangeArrowheads="1"/>
          </p:cNvSpPr>
          <p:nvPr>
            <p:ph type="body" idx="1"/>
          </p:nvPr>
        </p:nvSpPr>
        <p:spPr>
          <a:xfrm>
            <a:off x="228600" y="4460875"/>
            <a:ext cx="6324600" cy="4225925"/>
          </a:xfrm>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fr-CA" altLang="en-US" sz="1400" b="1" noProof="0" dirty="0" smtClean="0">
                <a:ea typeface="ＭＳ Ｐゴシック" charset="-128"/>
              </a:rPr>
              <a:t>Une réaction appropriée de l’église</a:t>
            </a:r>
          </a:p>
          <a:p>
            <a:pPr eaLnBrk="1" hangingPunct="1"/>
            <a:endParaRPr lang="en-GB" altLang="en-US" sz="1400" b="1" dirty="0">
              <a:latin typeface="Arial" charset="0"/>
              <a:ea typeface="ＭＳ Ｐゴシック" charset="-128"/>
            </a:endParaRPr>
          </a:p>
          <a:p>
            <a:pPr marL="285750" indent="-285750" eaLnBrk="1" hangingPunct="1">
              <a:buSzPct val="140000"/>
              <a:buFont typeface="Wingdings" panose="05000000000000000000" pitchFamily="2" charset="2"/>
              <a:buChar char="Ø"/>
              <a:defRPr/>
            </a:pPr>
            <a:r>
              <a:rPr lang="fr-CA" sz="1400" b="1" dirty="0" smtClean="0">
                <a:latin typeface="Calibri" panose="020F0502020204030204" pitchFamily="34" charset="0"/>
                <a:cs typeface="Calibri" panose="020F0502020204030204" pitchFamily="34" charset="0"/>
              </a:rPr>
              <a:t>Aider les hommes à mieux comprendre leur rôle en leur offrant un enseignement équilibré d’Éphésiens 5:22-28</a:t>
            </a:r>
            <a:r>
              <a:rPr lang="fr-CA" sz="1400" b="1" dirty="0" smtClean="0">
                <a:latin typeface="Calibri" charset="0"/>
                <a:ea typeface="Calibri" charset="0"/>
                <a:cs typeface="Calibri" charset="0"/>
              </a:rPr>
              <a:t>.</a:t>
            </a:r>
          </a:p>
          <a:p>
            <a:pPr marL="285750" indent="-285750" eaLnBrk="1" hangingPunct="1">
              <a:buSzPct val="140000"/>
              <a:buFont typeface="Wingdings" panose="05000000000000000000" pitchFamily="2" charset="2"/>
              <a:buChar char="Ø"/>
              <a:defRPr/>
            </a:pPr>
            <a:endParaRPr lang="fr-CA" sz="1400" b="1" dirty="0" smtClean="0">
              <a:latin typeface="Calibri" charset="0"/>
              <a:ea typeface="Calibri" charset="0"/>
              <a:cs typeface="Calibri" charset="0"/>
            </a:endParaRPr>
          </a:p>
          <a:p>
            <a:pPr marL="285750" indent="-285750" eaLnBrk="1" hangingPunct="1">
              <a:buSzPct val="140000"/>
              <a:buFont typeface="Wingdings" panose="05000000000000000000" pitchFamily="2" charset="2"/>
              <a:buChar char="Ø"/>
              <a:defRPr/>
            </a:pPr>
            <a:r>
              <a:rPr lang="fr-CA" sz="1400" b="1" dirty="0" smtClean="0">
                <a:latin typeface="Calibri" charset="0"/>
                <a:ea typeface="Calibri" charset="0"/>
                <a:cs typeface="Calibri" charset="0"/>
              </a:rPr>
              <a:t>Offrir des ateliers et du </a:t>
            </a:r>
            <a:r>
              <a:rPr lang="fr-CA" sz="1400" b="1" i="1" dirty="0" smtClean="0">
                <a:latin typeface="Calibri" charset="0"/>
                <a:ea typeface="Calibri" charset="0"/>
                <a:cs typeface="Calibri" charset="0"/>
              </a:rPr>
              <a:t>counseling</a:t>
            </a:r>
            <a:r>
              <a:rPr lang="fr-CA" sz="1400" b="1" dirty="0" smtClean="0">
                <a:latin typeface="Calibri" charset="0"/>
                <a:ea typeface="Calibri" charset="0"/>
                <a:cs typeface="Calibri" charset="0"/>
              </a:rPr>
              <a:t> sur le mariage et donner l’exemple en matière de relations amoureuses saines.</a:t>
            </a:r>
          </a:p>
          <a:p>
            <a:pPr eaLnBrk="1" hangingPunct="1"/>
            <a:endParaRPr lang="en-GB" altLang="en-US" sz="1400" dirty="0">
              <a:latin typeface="Arial" charset="0"/>
              <a:ea typeface="ＭＳ Ｐゴシック" charset="-128"/>
            </a:endParaRPr>
          </a:p>
        </p:txBody>
      </p:sp>
    </p:spTree>
    <p:extLst>
      <p:ext uri="{BB962C8B-B14F-4D97-AF65-F5344CB8AC3E}">
        <p14:creationId xmlns:p14="http://schemas.microsoft.com/office/powerpoint/2010/main" val="56796178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574AFBCD-445E-7041-8138-019A999615BE}" type="slidenum">
              <a:rPr lang="en-GB" altLang="en-US"/>
              <a:pPr>
                <a:spcBef>
                  <a:spcPct val="0"/>
                </a:spcBef>
              </a:pPr>
              <a:t>26</a:t>
            </a:fld>
            <a:endParaRPr lang="en-GB" altLang="en-US"/>
          </a:p>
        </p:txBody>
      </p:sp>
      <p:sp>
        <p:nvSpPr>
          <p:cNvPr id="70658" name="Rectangle 2"/>
          <p:cNvSpPr>
            <a:spLocks noGrp="1" noRot="1" noChangeAspect="1" noChangeArrowheads="1" noTextEdit="1"/>
          </p:cNvSpPr>
          <p:nvPr>
            <p:ph type="sldImg"/>
          </p:nvPr>
        </p:nvSpPr>
        <p:spPr>
          <a:solidFill>
            <a:srgbClr val="FFFFFF"/>
          </a:solidFill>
          <a:ln/>
        </p:spPr>
      </p:sp>
      <p:sp>
        <p:nvSpPr>
          <p:cNvPr id="70659" name="Rectangle 3"/>
          <p:cNvSpPr>
            <a:spLocks noGrp="1" noChangeArrowheads="1"/>
          </p:cNvSpPr>
          <p:nvPr>
            <p:ph type="body" idx="1"/>
          </p:nvPr>
        </p:nvSpPr>
        <p:spPr>
          <a:xfrm>
            <a:off x="228600" y="4460875"/>
            <a:ext cx="6324600" cy="4225925"/>
          </a:xfrm>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fr-CA" altLang="en-US" sz="1400" b="1" noProof="0" dirty="0" smtClean="0">
                <a:ea typeface="ＭＳ Ｐゴシック" charset="-128"/>
              </a:rPr>
              <a:t>Une réaction appropriée de l’église</a:t>
            </a:r>
          </a:p>
          <a:p>
            <a:pPr eaLnBrk="1" hangingPunct="1">
              <a:buSzPct val="140000"/>
              <a:buFont typeface="Wingdings" charset="2"/>
              <a:buNone/>
            </a:pPr>
            <a:endParaRPr lang="en-GB" altLang="en-US" sz="1400" b="1" dirty="0">
              <a:ea typeface="ＭＳ Ｐゴシック" charset="-128"/>
            </a:endParaRPr>
          </a:p>
          <a:p>
            <a:pPr marL="285750" indent="-285750" eaLnBrk="1" hangingPunct="1">
              <a:buSzPct val="140000"/>
              <a:buFont typeface="Wingdings" panose="05000000000000000000" pitchFamily="2" charset="2"/>
              <a:buChar char="Ø"/>
              <a:defRPr/>
            </a:pPr>
            <a:r>
              <a:rPr lang="fr-CA" sz="1400" b="1" dirty="0" smtClean="0">
                <a:latin typeface="Calibri" panose="020F0502020204030204" pitchFamily="34" charset="0"/>
                <a:cs typeface="Calibri" panose="020F0502020204030204" pitchFamily="34" charset="0"/>
              </a:rPr>
              <a:t>Enseigner aux parents à maîtriser leur colère et leurs paroles lorsqu’ils disciplinent leurs enfants</a:t>
            </a:r>
            <a:r>
              <a:rPr lang="en-US" sz="1400" b="1" dirty="0" smtClean="0">
                <a:latin typeface="Calibri" panose="020F0502020204030204" pitchFamily="34" charset="0"/>
                <a:ea typeface="Calibri" charset="0"/>
                <a:cs typeface="Calibri" panose="020F0502020204030204" pitchFamily="34" charset="0"/>
              </a:rPr>
              <a:t>.</a:t>
            </a:r>
          </a:p>
          <a:p>
            <a:pPr marL="285750" indent="-285750" eaLnBrk="1" hangingPunct="1">
              <a:buSzPct val="140000"/>
              <a:buFont typeface="Wingdings" panose="05000000000000000000" pitchFamily="2" charset="2"/>
              <a:buChar char="Ø"/>
              <a:defRPr/>
            </a:pPr>
            <a:r>
              <a:rPr lang="fr-CA" sz="1400" b="1" dirty="0" smtClean="0">
                <a:latin typeface="Calibri" panose="020F0502020204030204" pitchFamily="34" charset="0"/>
                <a:cs typeface="Calibri" panose="020F0502020204030204" pitchFamily="34" charset="0"/>
              </a:rPr>
              <a:t>Faire preuve de compassion envers les victimes de violence psychologique et encourager l’esprit de compassion au sein de l’église</a:t>
            </a:r>
            <a:r>
              <a:rPr lang="en-US" sz="1400" b="1" dirty="0" smtClean="0">
                <a:latin typeface="Calibri" panose="020F0502020204030204" pitchFamily="34" charset="0"/>
                <a:ea typeface="Calibri" charset="0"/>
                <a:cs typeface="Calibri" panose="020F0502020204030204" pitchFamily="34" charset="0"/>
              </a:rPr>
              <a:t>.</a:t>
            </a:r>
          </a:p>
          <a:p>
            <a:pPr marL="285750" indent="-285750" eaLnBrk="1" hangingPunct="1">
              <a:buSzPct val="140000"/>
              <a:buFont typeface="Wingdings" panose="05000000000000000000" pitchFamily="2" charset="2"/>
              <a:buChar char="Ø"/>
              <a:defRPr/>
            </a:pPr>
            <a:r>
              <a:rPr lang="fr-CA" sz="1400" b="1" dirty="0" smtClean="0">
                <a:latin typeface="Calibri" panose="020F0502020204030204" pitchFamily="34" charset="0"/>
                <a:cs typeface="Calibri" panose="020F0502020204030204" pitchFamily="34" charset="0"/>
              </a:rPr>
              <a:t>Écouter l’histoire de la victime afin de comprendre la situation</a:t>
            </a:r>
            <a:r>
              <a:rPr lang="en-US" sz="1400" b="1" dirty="0" smtClean="0">
                <a:latin typeface="Calibri" panose="020F0502020204030204" pitchFamily="34" charset="0"/>
                <a:ea typeface="Calibri" charset="0"/>
                <a:cs typeface="Calibri" panose="020F0502020204030204" pitchFamily="34" charset="0"/>
              </a:rPr>
              <a:t>.</a:t>
            </a:r>
            <a:endParaRPr lang="en-US" sz="1400" b="1" dirty="0">
              <a:latin typeface="Calibri" panose="020F0502020204030204" pitchFamily="34" charset="0"/>
              <a:ea typeface="Calibri" charset="0"/>
              <a:cs typeface="Calibri" panose="020F0502020204030204" pitchFamily="34" charset="0"/>
            </a:endParaRPr>
          </a:p>
        </p:txBody>
      </p:sp>
    </p:spTree>
    <p:extLst>
      <p:ext uri="{BB962C8B-B14F-4D97-AF65-F5344CB8AC3E}">
        <p14:creationId xmlns:p14="http://schemas.microsoft.com/office/powerpoint/2010/main" val="7361400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114ADF8A-1E5E-4F47-B0C0-D3879313947E}" type="slidenum">
              <a:rPr lang="en-GB" altLang="en-US"/>
              <a:pPr>
                <a:spcBef>
                  <a:spcPct val="0"/>
                </a:spcBef>
              </a:pPr>
              <a:t>27</a:t>
            </a:fld>
            <a:endParaRPr lang="en-GB" altLang="en-US"/>
          </a:p>
        </p:txBody>
      </p:sp>
      <p:sp>
        <p:nvSpPr>
          <p:cNvPr id="72706" name="Rectangle 2"/>
          <p:cNvSpPr>
            <a:spLocks noGrp="1" noRot="1" noChangeAspect="1" noChangeArrowheads="1" noTextEdit="1"/>
          </p:cNvSpPr>
          <p:nvPr>
            <p:ph type="sldImg"/>
          </p:nvPr>
        </p:nvSpPr>
        <p:spPr>
          <a:solidFill>
            <a:srgbClr val="FFFFFF"/>
          </a:solidFill>
          <a:ln/>
        </p:spPr>
      </p:sp>
      <p:sp>
        <p:nvSpPr>
          <p:cNvPr id="72707" name="Rectangle 3"/>
          <p:cNvSpPr>
            <a:spLocks noGrp="1" noChangeArrowheads="1"/>
          </p:cNvSpPr>
          <p:nvPr>
            <p:ph type="body" idx="1"/>
          </p:nvPr>
        </p:nvSpPr>
        <p:spPr>
          <a:xfrm>
            <a:off x="228600" y="4460875"/>
            <a:ext cx="6324600" cy="4225925"/>
          </a:xfrm>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fr-CA" altLang="en-US" sz="1400" b="1" noProof="0" dirty="0" smtClean="0">
                <a:ea typeface="ＭＳ Ｐゴシック" charset="-128"/>
              </a:rPr>
              <a:t>Une réaction appropriée de l’église</a:t>
            </a:r>
          </a:p>
          <a:p>
            <a:pPr eaLnBrk="1" hangingPunct="1"/>
            <a:endParaRPr lang="en-GB" altLang="en-US" sz="1400" b="1" dirty="0">
              <a:latin typeface="Arial" charset="0"/>
              <a:ea typeface="ＭＳ Ｐゴシック" charset="-128"/>
            </a:endParaRPr>
          </a:p>
          <a:p>
            <a:pPr marL="285750" indent="-285750" eaLnBrk="1" hangingPunct="1">
              <a:buSzPct val="140000"/>
              <a:buFont typeface="Wingdings" panose="05000000000000000000" pitchFamily="2" charset="2"/>
              <a:buChar char="Ø"/>
              <a:defRPr/>
            </a:pPr>
            <a:r>
              <a:rPr lang="fr-CA" sz="1400" b="1" dirty="0" smtClean="0">
                <a:latin typeface="Calibri" panose="020F0502020204030204" pitchFamily="34" charset="0"/>
                <a:cs typeface="Calibri" panose="020F0502020204030204" pitchFamily="34" charset="0"/>
              </a:rPr>
              <a:t>Envoyer la victime et l’agresseur voir un thérapeute professionnel expérimenté en accompagnement au rétablissement de la maltraitance</a:t>
            </a:r>
            <a:r>
              <a:rPr lang="en-US" sz="1400" b="1" dirty="0" smtClean="0">
                <a:latin typeface="Calibri" panose="020F0502020204030204" pitchFamily="34" charset="0"/>
                <a:ea typeface="Calibri" charset="0"/>
                <a:cs typeface="Calibri" panose="020F0502020204030204" pitchFamily="34" charset="0"/>
              </a:rPr>
              <a:t>.</a:t>
            </a:r>
          </a:p>
          <a:p>
            <a:pPr marL="285750" indent="-285750" eaLnBrk="1" hangingPunct="1">
              <a:buSzPct val="140000"/>
              <a:buFont typeface="Wingdings" panose="05000000000000000000" pitchFamily="2" charset="2"/>
              <a:buChar char="Ø"/>
              <a:defRPr/>
            </a:pPr>
            <a:r>
              <a:rPr lang="fr-CA" sz="1400" b="1" dirty="0" smtClean="0">
                <a:latin typeface="Calibri" panose="020F0502020204030204" pitchFamily="34" charset="0"/>
                <a:cs typeface="Calibri" panose="020F0502020204030204" pitchFamily="34" charset="0"/>
              </a:rPr>
              <a:t>Mettre les victimes en contact avec des groupes de soutien, des partenaires de prière, etc.</a:t>
            </a:r>
          </a:p>
          <a:p>
            <a:pPr marL="285750" indent="-285750" eaLnBrk="1" hangingPunct="1">
              <a:buSzPct val="140000"/>
              <a:buFont typeface="Wingdings" panose="05000000000000000000" pitchFamily="2" charset="2"/>
              <a:buChar char="Ø"/>
              <a:defRPr/>
            </a:pPr>
            <a:r>
              <a:rPr lang="fr-CA" sz="1400" b="1" dirty="0" smtClean="0">
                <a:latin typeface="Calibri" panose="020F0502020204030204" pitchFamily="34" charset="0"/>
                <a:cs typeface="Calibri" panose="020F0502020204030204" pitchFamily="34" charset="0"/>
              </a:rPr>
              <a:t>Offrir aux femmes et aux enfants en situation de crise un refuge sécuritaire</a:t>
            </a:r>
            <a:r>
              <a:rPr lang="en-US" sz="1400" b="1" dirty="0" smtClean="0">
                <a:latin typeface="Calibri" charset="0"/>
                <a:ea typeface="Calibri" charset="0"/>
                <a:cs typeface="Calibri" charset="0"/>
              </a:rPr>
              <a:t>.</a:t>
            </a:r>
          </a:p>
          <a:p>
            <a:pPr marL="285750" indent="-285750" eaLnBrk="1" hangingPunct="1">
              <a:buSzPct val="140000"/>
              <a:buFont typeface="Wingdings" panose="05000000000000000000" pitchFamily="2" charset="2"/>
              <a:buChar char="Ø"/>
            </a:pPr>
            <a:endParaRPr lang="en-US" altLang="en-US" sz="1400" b="1" dirty="0">
              <a:ea typeface="ＭＳ Ｐゴシック" charset="-128"/>
            </a:endParaRPr>
          </a:p>
          <a:p>
            <a:pPr eaLnBrk="1" hangingPunct="1"/>
            <a:endParaRPr lang="en-GB" altLang="en-US" sz="1400" dirty="0">
              <a:latin typeface="Arial" charset="0"/>
              <a:ea typeface="ＭＳ Ｐゴシック" charset="-128"/>
            </a:endParaRPr>
          </a:p>
        </p:txBody>
      </p:sp>
    </p:spTree>
    <p:extLst>
      <p:ext uri="{BB962C8B-B14F-4D97-AF65-F5344CB8AC3E}">
        <p14:creationId xmlns:p14="http://schemas.microsoft.com/office/powerpoint/2010/main" val="38627464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928984E4-7FAB-F945-B7CB-34FC87817E66}" type="slidenum">
              <a:rPr lang="en-GB" altLang="en-US"/>
              <a:pPr>
                <a:spcBef>
                  <a:spcPct val="0"/>
                </a:spcBef>
              </a:pPr>
              <a:t>28</a:t>
            </a:fld>
            <a:endParaRPr lang="en-GB" altLang="en-US"/>
          </a:p>
        </p:txBody>
      </p:sp>
      <p:sp>
        <p:nvSpPr>
          <p:cNvPr id="74754" name="Rectangle 1026"/>
          <p:cNvSpPr>
            <a:spLocks noGrp="1" noRot="1" noChangeAspect="1" noChangeArrowheads="1" noTextEdit="1"/>
          </p:cNvSpPr>
          <p:nvPr>
            <p:ph type="sldImg"/>
          </p:nvPr>
        </p:nvSpPr>
        <p:spPr>
          <a:ln/>
        </p:spPr>
      </p:sp>
      <p:sp>
        <p:nvSpPr>
          <p:cNvPr id="74755" name="Notes Placeholder 1"/>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r-CA" altLang="en-US" b="1" noProof="0" dirty="0" smtClean="0">
                <a:ea typeface="ＭＳ Ｐゴシック" charset="-128"/>
              </a:rPr>
              <a:t>Si vous soupçonnez</a:t>
            </a:r>
            <a:r>
              <a:rPr lang="fr-CA" altLang="en-US" b="1" baseline="0" noProof="0" dirty="0" smtClean="0">
                <a:ea typeface="ＭＳ Ｐゴシック" charset="-128"/>
              </a:rPr>
              <a:t> ou connaissez un cas de violence, agissez immédiatement. </a:t>
            </a:r>
            <a:endParaRPr lang="fr-CA" altLang="en-US" b="1" noProof="0" dirty="0" smtClean="0">
              <a:ea typeface="ＭＳ Ｐゴシック" charset="-128"/>
            </a:endParaRPr>
          </a:p>
          <a:p>
            <a:endParaRPr lang="en-GB" altLang="en-US" b="1" dirty="0">
              <a:ea typeface="ＭＳ Ｐゴシック" charset="-128"/>
            </a:endParaRPr>
          </a:p>
          <a:p>
            <a:r>
              <a:rPr lang="fr-CA" sz="1200" b="1" kern="1200" dirty="0" smtClean="0">
                <a:solidFill>
                  <a:schemeClr val="tx1"/>
                </a:solidFill>
                <a:effectLst/>
                <a:latin typeface="Times New Roman" charset="0"/>
                <a:ea typeface="ＭＳ Ｐゴシック" charset="0"/>
                <a:cs typeface="ＭＳ Ｐゴシック" charset="0"/>
              </a:rPr>
              <a:t>Si vous reconnaissez des signes de violence psychologique, vous devez investiguer et découvrir la vérité</a:t>
            </a:r>
            <a:r>
              <a:rPr lang="en-GB" altLang="ja-JP" b="1" dirty="0" smtClean="0">
                <a:ea typeface="ＭＳ Ｐゴシック" charset="-128"/>
              </a:rPr>
              <a:t>.</a:t>
            </a:r>
            <a:endParaRPr lang="en-US" altLang="en-US" b="1" dirty="0">
              <a:ea typeface="ＭＳ Ｐゴシック" charset="-128"/>
            </a:endParaRPr>
          </a:p>
        </p:txBody>
      </p:sp>
    </p:spTree>
    <p:extLst>
      <p:ext uri="{BB962C8B-B14F-4D97-AF65-F5344CB8AC3E}">
        <p14:creationId xmlns:p14="http://schemas.microsoft.com/office/powerpoint/2010/main" val="147766017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78F66947-AEC7-5D47-AD8C-CA931AA4BB2F}" type="slidenum">
              <a:rPr lang="en-GB" altLang="en-US"/>
              <a:pPr>
                <a:spcBef>
                  <a:spcPct val="0"/>
                </a:spcBef>
              </a:pPr>
              <a:t>29</a:t>
            </a:fld>
            <a:endParaRPr lang="en-GB" altLang="en-US"/>
          </a:p>
        </p:txBody>
      </p:sp>
      <p:sp>
        <p:nvSpPr>
          <p:cNvPr id="7680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defRPr/>
            </a:pPr>
            <a:r>
              <a:rPr lang="fr-CA" altLang="en-US" b="1" noProof="0" dirty="0" smtClean="0">
                <a:ea typeface="ＭＳ Ｐゴシック" charset="-128"/>
              </a:rPr>
              <a:t>De l’aide pour les victimes de violence psychologique</a:t>
            </a:r>
          </a:p>
          <a:p>
            <a:pPr eaLnBrk="1" hangingPunct="1">
              <a:defRPr/>
            </a:pPr>
            <a:endParaRPr lang="en-GB" altLang="en-US" dirty="0" smtClean="0">
              <a:ea typeface="ＭＳ Ｐゴシック" charset="-128"/>
            </a:endParaRPr>
          </a:p>
          <a:p>
            <a:pPr eaLnBrk="1" hangingPunct="1">
              <a:buSzPct val="130000"/>
              <a:buFont typeface="Arial" panose="020B0604020202020204" pitchFamily="34" charset="0"/>
              <a:buChar char="•"/>
              <a:defRPr/>
            </a:pPr>
            <a:r>
              <a:rPr lang="fr-CA" altLang="en-US" sz="1200" b="1" dirty="0" smtClean="0">
                <a:latin typeface="Calibri" charset="0"/>
                <a:ea typeface="Calibri" charset="0"/>
                <a:cs typeface="Calibri" charset="0"/>
              </a:rPr>
              <a:t>Recommander au couple de chercher de l’aide professionnelle auprès d’un conseiller matrimonial ou d’un thérapeute de couple.</a:t>
            </a:r>
          </a:p>
          <a:p>
            <a:pPr eaLnBrk="1" hangingPunct="1">
              <a:buSzPct val="130000"/>
              <a:buFont typeface="Arial" panose="020B0604020202020204" pitchFamily="34" charset="0"/>
              <a:buChar char="•"/>
              <a:defRPr/>
            </a:pPr>
            <a:r>
              <a:rPr lang="fr-CA" altLang="en-US" sz="1200" b="1" dirty="0" smtClean="0">
                <a:latin typeface="Calibri" charset="0"/>
                <a:ea typeface="Calibri" charset="0"/>
                <a:cs typeface="Calibri" charset="0"/>
              </a:rPr>
              <a:t>Offrir de l’aide pastorale au couple, aux parents ou à l’enfant.</a:t>
            </a:r>
          </a:p>
          <a:p>
            <a:pPr eaLnBrk="1" hangingPunct="1">
              <a:buSzPct val="130000"/>
              <a:buFont typeface="Arial" panose="020B0604020202020204" pitchFamily="34" charset="0"/>
              <a:buChar char="•"/>
              <a:defRPr/>
            </a:pPr>
            <a:r>
              <a:rPr lang="fr-CA" altLang="en-US" sz="1200" b="1" dirty="0" smtClean="0">
                <a:latin typeface="Calibri" charset="0"/>
                <a:ea typeface="Calibri" charset="0"/>
                <a:cs typeface="Calibri" charset="0"/>
              </a:rPr>
              <a:t>Recommander à la victime de se joindre à un groupe de soutien.</a:t>
            </a:r>
          </a:p>
          <a:p>
            <a:pPr marL="171450" indent="-171450" eaLnBrk="1" hangingPunct="1">
              <a:buFont typeface="Arial" charset="0"/>
              <a:buChar char="•"/>
              <a:defRPr/>
            </a:pPr>
            <a:endParaRPr lang="en-GB" altLang="en-US" dirty="0">
              <a:ea typeface="ＭＳ Ｐゴシック" charset="-128"/>
            </a:endParaRPr>
          </a:p>
        </p:txBody>
      </p:sp>
    </p:spTree>
    <p:extLst>
      <p:ext uri="{BB962C8B-B14F-4D97-AF65-F5344CB8AC3E}">
        <p14:creationId xmlns:p14="http://schemas.microsoft.com/office/powerpoint/2010/main" val="651605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a:ln/>
        </p:spPr>
      </p:sp>
      <p:sp>
        <p:nvSpPr>
          <p:cNvPr id="20482"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r-CA" altLang="en-US" b="1" i="1" noProof="0" dirty="0" smtClean="0">
                <a:ea typeface="ＭＳ Ｐゴシック" charset="-128"/>
              </a:rPr>
              <a:t>Le foyer chrétien, p. 15</a:t>
            </a:r>
          </a:p>
          <a:p>
            <a:endParaRPr lang="en-US" altLang="en-US" b="1" i="1" dirty="0">
              <a:ea typeface="ＭＳ Ｐゴシック" charset="-128"/>
            </a:endParaRPr>
          </a:p>
          <a:p>
            <a:pPr eaLnBrk="1" hangingPunct="1"/>
            <a:r>
              <a:rPr lang="fr-CA" sz="1200" b="1" dirty="0" smtClean="0">
                <a:latin typeface="Calibri" panose="020F0502020204030204" pitchFamily="34" charset="0"/>
                <a:cs typeface="Calibri" panose="020F0502020204030204" pitchFamily="34" charset="0"/>
              </a:rPr>
              <a:t>« Le foyer devrait correspondre à tout ce que ce mot implique. Il devrait être un coin du ciel sur la terre, un endroit où les affections sont cultivées et non soigneusement refoulées. Notre bonheur dépend de cette culture réciproque de l’amour, de la sympathie et de la vraie courtoisie. »</a:t>
            </a:r>
            <a:endParaRPr lang="en-US" altLang="en-US" b="1" dirty="0">
              <a:ea typeface="ＭＳ Ｐゴシック" charset="-128"/>
            </a:endParaRPr>
          </a:p>
          <a:p>
            <a:pPr eaLnBrk="1" hangingPunct="1"/>
            <a:endParaRPr lang="en-US" altLang="en-US" b="1" dirty="0">
              <a:ea typeface="ＭＳ Ｐゴシック" charset="-128"/>
            </a:endParaRPr>
          </a:p>
          <a:p>
            <a:endParaRPr lang="en-US" altLang="en-US" dirty="0">
              <a:ea typeface="ＭＳ Ｐゴシック" charset="-128"/>
            </a:endParaRPr>
          </a:p>
        </p:txBody>
      </p:sp>
      <p:sp>
        <p:nvSpPr>
          <p:cNvPr id="20483"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fld id="{A425F034-3D55-334A-B1B4-FC53ED86B40A}" type="slidenum">
              <a:rPr lang="en-GB" altLang="en-US" sz="1200"/>
              <a:pPr/>
              <a:t>3</a:t>
            </a:fld>
            <a:endParaRPr lang="en-GB" altLang="en-US" sz="1200"/>
          </a:p>
        </p:txBody>
      </p:sp>
    </p:spTree>
    <p:extLst>
      <p:ext uri="{BB962C8B-B14F-4D97-AF65-F5344CB8AC3E}">
        <p14:creationId xmlns:p14="http://schemas.microsoft.com/office/powerpoint/2010/main" val="33046587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8183F2DA-D768-CB45-95FC-9A911E89BAA2}" type="slidenum">
              <a:rPr lang="en-GB" altLang="en-US"/>
              <a:pPr>
                <a:spcBef>
                  <a:spcPct val="0"/>
                </a:spcBef>
              </a:pPr>
              <a:t>30</a:t>
            </a:fld>
            <a:endParaRPr lang="en-GB" altLang="en-US"/>
          </a:p>
        </p:txBody>
      </p:sp>
      <p:sp>
        <p:nvSpPr>
          <p:cNvPr id="78850" name="Rectangle 2"/>
          <p:cNvSpPr>
            <a:spLocks noGrp="1" noRot="1" noChangeAspect="1" noChangeArrowheads="1" noTextEdit="1"/>
          </p:cNvSpPr>
          <p:nvPr>
            <p:ph type="sldImg"/>
          </p:nvPr>
        </p:nvSpPr>
        <p:spPr>
          <a:solidFill>
            <a:srgbClr val="FFFFFF"/>
          </a:solidFill>
          <a:ln/>
        </p:spPr>
      </p:sp>
      <p:sp>
        <p:nvSpPr>
          <p:cNvPr id="78851" name="Rectangle 3"/>
          <p:cNvSpPr>
            <a:spLocks noGrp="1" noChangeArrowheads="1"/>
          </p:cNvSpPr>
          <p:nvPr>
            <p:ph type="body" idx="1"/>
          </p:nvPr>
        </p:nvSpPr>
        <p:spPr>
          <a:xfrm>
            <a:off x="228600" y="4460875"/>
            <a:ext cx="6324600" cy="4225925"/>
          </a:xfrm>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fr-CA" altLang="en-US" sz="1400" b="1" noProof="0" dirty="0" smtClean="0">
                <a:ea typeface="ＭＳ Ｐゴシック" charset="-128"/>
              </a:rPr>
              <a:t>Déclaration de l’Église adventiste de 1996</a:t>
            </a:r>
          </a:p>
          <a:p>
            <a:pPr eaLnBrk="1" hangingPunct="1"/>
            <a:endParaRPr lang="en-GB" altLang="en-US" sz="1400" b="1" dirty="0">
              <a:latin typeface="Arial" charset="0"/>
              <a:ea typeface="ＭＳ Ｐゴシック" charset="-128"/>
            </a:endParaRPr>
          </a:p>
          <a:p>
            <a:pPr marL="285750" indent="-285750" eaLnBrk="1" hangingPunct="1">
              <a:buSzPct val="140000"/>
              <a:buFont typeface="Wingdings" panose="05000000000000000000" pitchFamily="2" charset="2"/>
              <a:buChar char="Ø"/>
              <a:defRPr/>
            </a:pPr>
            <a:r>
              <a:rPr lang="fr-CA" sz="1400" b="1" dirty="0" smtClean="0">
                <a:latin typeface="Calibri" charset="0"/>
                <a:ea typeface="Calibri" charset="0"/>
                <a:cs typeface="Calibri" charset="0"/>
              </a:rPr>
              <a:t>En 1996, lors de sa réunion annuelle, l’Église adventiste du septième jour a adopté un énoncé contre la violence familiale.</a:t>
            </a:r>
          </a:p>
          <a:p>
            <a:pPr marL="285750" indent="-285750" eaLnBrk="1" hangingPunct="1">
              <a:buSzPct val="140000"/>
              <a:buFont typeface="Wingdings" panose="05000000000000000000" pitchFamily="2" charset="2"/>
              <a:buChar char="Ø"/>
              <a:defRPr/>
            </a:pPr>
            <a:r>
              <a:rPr lang="fr-CA" sz="1400" b="1" dirty="0" smtClean="0">
                <a:latin typeface="Calibri" charset="0"/>
                <a:ea typeface="Calibri" charset="0"/>
                <a:cs typeface="Calibri" charset="0"/>
              </a:rPr>
              <a:t>Il souligne notre responsabilité morale de mettre un terme à la violence au sein de nos familles, nos églises et nos écoles.</a:t>
            </a:r>
            <a:endParaRPr lang="en-US" sz="1400" b="1" dirty="0" smtClean="0">
              <a:latin typeface="Calibri" charset="0"/>
              <a:ea typeface="Calibri" charset="0"/>
              <a:cs typeface="Calibri" charset="0"/>
            </a:endParaRPr>
          </a:p>
          <a:p>
            <a:pPr eaLnBrk="1" hangingPunct="1">
              <a:buSzPct val="140000"/>
              <a:buFont typeface="Wingdings" charset="2"/>
              <a:buNone/>
            </a:pPr>
            <a:endParaRPr lang="en-US" altLang="en-US" sz="1400" b="1" dirty="0">
              <a:ea typeface="ＭＳ Ｐゴシック" charset="-128"/>
            </a:endParaRPr>
          </a:p>
          <a:p>
            <a:pPr eaLnBrk="1" hangingPunct="1"/>
            <a:endParaRPr lang="en-GB" altLang="en-US" sz="1400" dirty="0">
              <a:latin typeface="Arial" charset="0"/>
              <a:ea typeface="ＭＳ Ｐゴシック" charset="-128"/>
            </a:endParaRPr>
          </a:p>
        </p:txBody>
      </p:sp>
    </p:spTree>
    <p:extLst>
      <p:ext uri="{BB962C8B-B14F-4D97-AF65-F5344CB8AC3E}">
        <p14:creationId xmlns:p14="http://schemas.microsoft.com/office/powerpoint/2010/main" val="100294221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8C7D7E51-7C72-6344-8F3C-13B9512F5A4E}" type="slidenum">
              <a:rPr lang="en-GB" altLang="en-US"/>
              <a:pPr>
                <a:spcBef>
                  <a:spcPct val="0"/>
                </a:spcBef>
              </a:pPr>
              <a:t>31</a:t>
            </a:fld>
            <a:endParaRPr lang="en-GB" altLang="en-US"/>
          </a:p>
        </p:txBody>
      </p:sp>
      <p:sp>
        <p:nvSpPr>
          <p:cNvPr id="80898" name="Rectangle 2"/>
          <p:cNvSpPr>
            <a:spLocks noGrp="1" noRot="1" noChangeAspect="1" noChangeArrowheads="1" noTextEdit="1"/>
          </p:cNvSpPr>
          <p:nvPr>
            <p:ph type="sldImg"/>
          </p:nvPr>
        </p:nvSpPr>
        <p:spPr>
          <a:ln/>
        </p:spPr>
      </p:sp>
      <p:sp>
        <p:nvSpPr>
          <p:cNvPr id="2" name="Notes Placeholder 1"/>
          <p:cNvSpPr>
            <a:spLocks noGrp="1"/>
          </p:cNvSpPr>
          <p:nvPr>
            <p:ph type="body" idx="1"/>
          </p:nvPr>
        </p:nvSpPr>
        <p:spPr/>
        <p:txBody>
          <a:bodyPr/>
          <a:lstStyle/>
          <a:p>
            <a:pPr>
              <a:defRPr/>
            </a:pPr>
            <a:r>
              <a:rPr lang="fr-CA" altLang="en-US" sz="1200" b="1" noProof="0" dirty="0" smtClean="0">
                <a:solidFill>
                  <a:schemeClr val="tx1"/>
                </a:solidFill>
                <a:effectLst/>
                <a:latin typeface="Avenir Book" charset="0"/>
                <a:ea typeface="Avenir Book" charset="0"/>
                <a:cs typeface="Avenir Book" charset="0"/>
              </a:rPr>
              <a:t>COMMENT RÉAGISSONS-NOUS DONC AUJOURD’HUI?</a:t>
            </a:r>
            <a:endParaRPr lang="fr-CA" b="1" noProof="0" dirty="0"/>
          </a:p>
        </p:txBody>
      </p:sp>
    </p:spTree>
    <p:extLst>
      <p:ext uri="{BB962C8B-B14F-4D97-AF65-F5344CB8AC3E}">
        <p14:creationId xmlns:p14="http://schemas.microsoft.com/office/powerpoint/2010/main" val="373424537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AC5C0977-E092-974F-8868-AF25A8AF610D}" type="slidenum">
              <a:rPr lang="en-GB" altLang="en-US"/>
              <a:pPr>
                <a:spcBef>
                  <a:spcPct val="0"/>
                </a:spcBef>
              </a:pPr>
              <a:t>32</a:t>
            </a:fld>
            <a:endParaRPr lang="en-GB" altLang="en-US"/>
          </a:p>
        </p:txBody>
      </p:sp>
      <p:sp>
        <p:nvSpPr>
          <p:cNvPr id="82946" name="Rectangle 2"/>
          <p:cNvSpPr>
            <a:spLocks noGrp="1" noRot="1" noChangeAspect="1" noChangeArrowheads="1" noTextEdit="1"/>
          </p:cNvSpPr>
          <p:nvPr>
            <p:ph type="sldImg"/>
          </p:nvPr>
        </p:nvSpPr>
        <p:spPr>
          <a:solidFill>
            <a:srgbClr val="FFFFFF"/>
          </a:solidFill>
          <a:ln/>
        </p:spPr>
      </p:sp>
      <p:sp>
        <p:nvSpPr>
          <p:cNvPr id="82947" name="Rectangle 3"/>
          <p:cNvSpPr>
            <a:spLocks noGrp="1" noChangeArrowheads="1"/>
          </p:cNvSpPr>
          <p:nvPr>
            <p:ph type="body" idx="1"/>
          </p:nvPr>
        </p:nvSpPr>
        <p:spPr>
          <a:xfrm>
            <a:off x="228600" y="4460875"/>
            <a:ext cx="6400800" cy="2220913"/>
          </a:xfrm>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fr-CA" altLang="en-US" sz="1400" b="1" noProof="0" dirty="0" smtClean="0">
                <a:ea typeface="ＭＳ Ｐゴシック" charset="-128"/>
              </a:rPr>
              <a:t>La réponse de Jésus dans Jean 13:35</a:t>
            </a:r>
          </a:p>
          <a:p>
            <a:pPr eaLnBrk="1" hangingPunct="1"/>
            <a:endParaRPr lang="fr-CA" sz="1400" b="1" noProof="0" dirty="0" smtClean="0">
              <a:latin typeface="Calibri" panose="020F0502020204030204" pitchFamily="34" charset="0"/>
              <a:ea typeface="ＭＳ Ｐゴシック" charset="-128"/>
              <a:cs typeface="Calibri" panose="020F0502020204030204" pitchFamily="34" charset="0"/>
            </a:endParaRPr>
          </a:p>
          <a:p>
            <a:pPr eaLnBrk="1" hangingPunct="1"/>
            <a:r>
              <a:rPr lang="fr-CA" sz="1400" b="1" dirty="0" smtClean="0">
                <a:latin typeface="Calibri" panose="020F0502020204030204" pitchFamily="34" charset="0"/>
                <a:cs typeface="Calibri" panose="020F0502020204030204" pitchFamily="34" charset="0"/>
              </a:rPr>
              <a:t>« À ceci tous connaîtront que vous êtes mes disciples, si vous avez de l’AMOUR les uns pour les autres. »</a:t>
            </a:r>
            <a:endParaRPr lang="en-GB" altLang="en-US" sz="1400" b="1" dirty="0" smtClean="0">
              <a:latin typeface="Calibri" panose="020F0502020204030204" pitchFamily="34" charset="0"/>
              <a:ea typeface="Calibri" charset="0"/>
              <a:cs typeface="Calibri" panose="020F0502020204030204" pitchFamily="34" charset="0"/>
            </a:endParaRPr>
          </a:p>
          <a:p>
            <a:pPr eaLnBrk="1" hangingPunct="1"/>
            <a:endParaRPr lang="en-GB" altLang="en-US" sz="1400" b="1" dirty="0">
              <a:latin typeface="Arial" charset="0"/>
              <a:ea typeface="ＭＳ Ｐゴシック" charset="-128"/>
            </a:endParaRPr>
          </a:p>
        </p:txBody>
      </p:sp>
    </p:spTree>
    <p:extLst>
      <p:ext uri="{BB962C8B-B14F-4D97-AF65-F5344CB8AC3E}">
        <p14:creationId xmlns:p14="http://schemas.microsoft.com/office/powerpoint/2010/main" val="254756738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7710A214-2621-7C4F-8ED2-E6068118CD3F}" type="slidenum">
              <a:rPr lang="en-GB" altLang="en-US"/>
              <a:pPr>
                <a:spcBef>
                  <a:spcPct val="0"/>
                </a:spcBef>
              </a:pPr>
              <a:t>33</a:t>
            </a:fld>
            <a:endParaRPr lang="en-GB" altLang="en-US"/>
          </a:p>
        </p:txBody>
      </p:sp>
      <p:sp>
        <p:nvSpPr>
          <p:cNvPr id="84994" name="Rectangle 2"/>
          <p:cNvSpPr>
            <a:spLocks noGrp="1" noRot="1" noChangeAspect="1" noChangeArrowheads="1" noTextEdit="1"/>
          </p:cNvSpPr>
          <p:nvPr>
            <p:ph type="sldImg"/>
          </p:nvPr>
        </p:nvSpPr>
        <p:spPr>
          <a:ln/>
        </p:spPr>
      </p:sp>
      <p:sp>
        <p:nvSpPr>
          <p:cNvPr id="84995" name="Notes Placeholder 1"/>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r-CA" sz="1200" b="1" kern="1200" dirty="0" smtClean="0">
                <a:solidFill>
                  <a:schemeClr val="tx1"/>
                </a:solidFill>
                <a:effectLst/>
                <a:latin typeface="Times New Roman" charset="0"/>
                <a:ea typeface="ＭＳ Ｐゴシック" charset="0"/>
                <a:cs typeface="ＭＳ Ｐゴシック" charset="0"/>
              </a:rPr>
              <a:t>Pour vivre comme des enfants de lumière, nous devons illuminer les ténèbres là où il y a de la violence parmi nous.</a:t>
            </a:r>
            <a:endParaRPr lang="en-US" altLang="en-US" b="1" dirty="0">
              <a:ea typeface="ＭＳ Ｐゴシック" charset="-128"/>
            </a:endParaRPr>
          </a:p>
        </p:txBody>
      </p:sp>
    </p:spTree>
    <p:extLst>
      <p:ext uri="{BB962C8B-B14F-4D97-AF65-F5344CB8AC3E}">
        <p14:creationId xmlns:p14="http://schemas.microsoft.com/office/powerpoint/2010/main" val="396679928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CF3159D4-366D-164F-B68D-AFB1607D88BC}" type="slidenum">
              <a:rPr lang="en-GB" altLang="en-US"/>
              <a:pPr>
                <a:spcBef>
                  <a:spcPct val="0"/>
                </a:spcBef>
              </a:pPr>
              <a:t>34</a:t>
            </a:fld>
            <a:endParaRPr lang="en-GB" altLang="en-US"/>
          </a:p>
        </p:txBody>
      </p:sp>
      <p:sp>
        <p:nvSpPr>
          <p:cNvPr id="87042" name="Rectangle 2"/>
          <p:cNvSpPr>
            <a:spLocks noGrp="1" noRot="1" noChangeAspect="1" noChangeArrowheads="1" noTextEdit="1"/>
          </p:cNvSpPr>
          <p:nvPr>
            <p:ph type="sldImg"/>
          </p:nvPr>
        </p:nvSpPr>
        <p:spPr>
          <a:ln/>
        </p:spPr>
      </p:sp>
      <p:sp>
        <p:nvSpPr>
          <p:cNvPr id="185347" name="Rectangle 3"/>
          <p:cNvSpPr>
            <a:spLocks noGrp="1" noChangeArrowheads="1"/>
          </p:cNvSpPr>
          <p:nvPr>
            <p:ph type="body" idx="1"/>
          </p:nvPr>
        </p:nvSpPr>
        <p:spPr/>
        <p:txBody>
          <a:bodyPr/>
          <a:lstStyle/>
          <a:p>
            <a:pPr eaLnBrk="1" hangingPunct="1">
              <a:defRPr/>
            </a:pPr>
            <a:r>
              <a:rPr lang="fr-CA" sz="1200" b="1" kern="1200" dirty="0" smtClean="0">
                <a:solidFill>
                  <a:schemeClr val="tx1"/>
                </a:solidFill>
                <a:effectLst/>
                <a:latin typeface="Times New Roman" charset="0"/>
                <a:ea typeface="ＭＳ Ｐゴシック" charset="0"/>
                <a:cs typeface="ＭＳ Ｐゴシック" charset="0"/>
              </a:rPr>
              <a:t>Nous devons prendre soin les uns des autres, même lorsqu’il serait plus facile de demeurer silencieux et à l’écart</a:t>
            </a:r>
            <a:r>
              <a:rPr lang="en-GB" altLang="en-US" b="1" dirty="0" smtClean="0"/>
              <a:t>!</a:t>
            </a:r>
            <a:endParaRPr lang="en-US" b="1" dirty="0" smtClean="0">
              <a:cs typeface="+mn-cs"/>
            </a:endParaRPr>
          </a:p>
        </p:txBody>
      </p:sp>
    </p:spTree>
    <p:extLst>
      <p:ext uri="{BB962C8B-B14F-4D97-AF65-F5344CB8AC3E}">
        <p14:creationId xmlns:p14="http://schemas.microsoft.com/office/powerpoint/2010/main" val="392489007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A56A892D-FB87-BA47-BA44-63AF79892D89}" type="slidenum">
              <a:rPr lang="en-GB" altLang="en-US"/>
              <a:pPr>
                <a:spcBef>
                  <a:spcPct val="0"/>
                </a:spcBef>
              </a:pPr>
              <a:t>35</a:t>
            </a:fld>
            <a:endParaRPr lang="en-GB" altLang="en-US"/>
          </a:p>
        </p:txBody>
      </p:sp>
      <p:sp>
        <p:nvSpPr>
          <p:cNvPr id="89090" name="Rectangle 2"/>
          <p:cNvSpPr>
            <a:spLocks noGrp="1" noRot="1" noChangeAspect="1" noChangeArrowheads="1" noTextEdit="1"/>
          </p:cNvSpPr>
          <p:nvPr>
            <p:ph type="sldImg"/>
          </p:nvPr>
        </p:nvSpPr>
        <p:spPr>
          <a:ln/>
        </p:spPr>
      </p:sp>
      <p:sp>
        <p:nvSpPr>
          <p:cNvPr id="2" name="Notes Placeholder 1"/>
          <p:cNvSpPr>
            <a:spLocks noGrp="1"/>
          </p:cNvSpPr>
          <p:nvPr>
            <p:ph type="body" idx="1"/>
          </p:nvPr>
        </p:nvSpPr>
        <p:spPr/>
        <p:txBody>
          <a:bodyPr/>
          <a:lstStyle/>
          <a:p>
            <a:r>
              <a:rPr lang="fr-CA" b="1" dirty="0" smtClean="0"/>
              <a:t>Connaissez-vous une victime de violence?</a:t>
            </a:r>
          </a:p>
          <a:p>
            <a:endParaRPr lang="fr-CA" b="1" dirty="0" smtClean="0"/>
          </a:p>
          <a:p>
            <a:r>
              <a:rPr lang="fr-CA" sz="1200" b="1" kern="1200" dirty="0" smtClean="0">
                <a:solidFill>
                  <a:schemeClr val="tx1"/>
                </a:solidFill>
                <a:effectLst/>
                <a:latin typeface="Times New Roman" charset="0"/>
                <a:ea typeface="ＭＳ Ｐゴシック" charset="0"/>
                <a:cs typeface="ＭＳ Ｐゴシック" charset="0"/>
              </a:rPr>
              <a:t>« Ouvre ta bouche pour le muet, Pour la cause de tous les délaissés. Ouvre ta bouche, juge avec justice, Et défends le malheureux et l’indigent. » (</a:t>
            </a:r>
            <a:r>
              <a:rPr lang="fr-CA" sz="1200" b="1" i="1" kern="1200" dirty="0" smtClean="0">
                <a:solidFill>
                  <a:schemeClr val="tx1"/>
                </a:solidFill>
                <a:effectLst/>
                <a:latin typeface="Times New Roman" charset="0"/>
                <a:ea typeface="ＭＳ Ｐゴシック" charset="0"/>
                <a:cs typeface="ＭＳ Ｐゴシック" charset="0"/>
              </a:rPr>
              <a:t>Proverbes 31:8, 9</a:t>
            </a:r>
            <a:r>
              <a:rPr lang="fr-CA" sz="1200" b="1" kern="1200" dirty="0" smtClean="0">
                <a:solidFill>
                  <a:schemeClr val="tx1"/>
                </a:solidFill>
                <a:effectLst/>
                <a:latin typeface="Times New Roman" charset="0"/>
                <a:ea typeface="ＭＳ Ｐゴシック" charset="0"/>
                <a:cs typeface="ＭＳ Ｐゴシック" charset="0"/>
              </a:rPr>
              <a:t>)</a:t>
            </a:r>
            <a:endParaRPr lang="en-CA" b="1" dirty="0"/>
          </a:p>
        </p:txBody>
      </p:sp>
    </p:spTree>
    <p:extLst>
      <p:ext uri="{BB962C8B-B14F-4D97-AF65-F5344CB8AC3E}">
        <p14:creationId xmlns:p14="http://schemas.microsoft.com/office/powerpoint/2010/main" val="3175637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166A6F1C-B161-D847-B2CC-C798A4867491}" type="slidenum">
              <a:rPr lang="en-GB" altLang="en-US"/>
              <a:pPr>
                <a:spcBef>
                  <a:spcPct val="0"/>
                </a:spcBef>
              </a:pPr>
              <a:t>4</a:t>
            </a:fld>
            <a:endParaRPr lang="en-GB" altLang="en-US"/>
          </a:p>
        </p:txBody>
      </p:sp>
      <p:sp>
        <p:nvSpPr>
          <p:cNvPr id="22530"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xfrm>
            <a:off x="304800" y="4460875"/>
            <a:ext cx="6248400" cy="42259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defRPr/>
            </a:pPr>
            <a:r>
              <a:rPr lang="fr-CA" altLang="en-US" b="1" noProof="0" dirty="0" smtClean="0"/>
              <a:t>Des statistiques à la hausse</a:t>
            </a:r>
          </a:p>
          <a:p>
            <a:pPr marL="171450" indent="-171450" eaLnBrk="1" hangingPunct="1">
              <a:buFont typeface="Arial" charset="0"/>
              <a:buChar char="•"/>
              <a:defRPr/>
            </a:pPr>
            <a:endParaRPr lang="en-GB" altLang="en-US" b="1" dirty="0" smtClean="0">
              <a:ea typeface="ＭＳ Ｐゴシック" charset="-128"/>
            </a:endParaRPr>
          </a:p>
          <a:p>
            <a:pPr eaLnBrk="1" hangingPunct="1">
              <a:buSzPct val="90000"/>
              <a:buFont typeface="Arial" panose="020B0604020202020204" pitchFamily="34" charset="0"/>
              <a:buChar char="•"/>
              <a:defRPr/>
            </a:pPr>
            <a:r>
              <a:rPr lang="fr-CA" altLang="ja-JP" sz="1200" b="1" dirty="0" smtClean="0">
                <a:latin typeface="Calibri" charset="0"/>
                <a:ea typeface="Calibri" charset="0"/>
                <a:cs typeface="Calibri" charset="0"/>
              </a:rPr>
              <a:t>Plus de 3 millions d’allégations de violence envers les enfants sont déclarées à la police chaque année.</a:t>
            </a:r>
            <a:endParaRPr lang="fr-CA" altLang="en-US" sz="1200" b="1" dirty="0" smtClean="0">
              <a:latin typeface="Calibri" charset="0"/>
              <a:ea typeface="Calibri" charset="0"/>
              <a:cs typeface="Calibri" charset="0"/>
            </a:endParaRPr>
          </a:p>
          <a:p>
            <a:pPr eaLnBrk="1" hangingPunct="1">
              <a:buSzPct val="90000"/>
              <a:buFont typeface="Arial" panose="020B0604020202020204" pitchFamily="34" charset="0"/>
              <a:buChar char="•"/>
              <a:defRPr/>
            </a:pPr>
            <a:r>
              <a:rPr lang="fr-CA" altLang="ja-JP" sz="1200" b="1" dirty="0" smtClean="0">
                <a:latin typeface="Calibri" charset="0"/>
                <a:ea typeface="Calibri" charset="0"/>
                <a:cs typeface="Calibri" charset="0"/>
              </a:rPr>
              <a:t>1 lieu de culte sur 5 a rapporté des allégations d’agressions sexuelles envers des enfants dans leurs ministères.</a:t>
            </a:r>
          </a:p>
          <a:p>
            <a:pPr eaLnBrk="1" hangingPunct="1">
              <a:buSzPct val="90000"/>
              <a:buFont typeface="Arial" panose="020B0604020202020204" pitchFamily="34" charset="0"/>
              <a:buChar char="•"/>
              <a:defRPr/>
            </a:pPr>
            <a:r>
              <a:rPr lang="fr-CA" altLang="en-US" sz="1200" b="1" dirty="0" smtClean="0">
                <a:latin typeface="Calibri" charset="0"/>
                <a:ea typeface="Calibri" charset="0"/>
                <a:cs typeface="Calibri" charset="0"/>
              </a:rPr>
              <a:t>Toutes les 10 secondes, un incident de violence envers les enfants est rapporté en Amérique du Nord.</a:t>
            </a:r>
          </a:p>
          <a:p>
            <a:pPr eaLnBrk="1" hangingPunct="1">
              <a:defRPr/>
            </a:pPr>
            <a:endParaRPr lang="en-GB" altLang="en-US" dirty="0">
              <a:ea typeface="ＭＳ Ｐゴシック" charset="-128"/>
            </a:endParaRPr>
          </a:p>
        </p:txBody>
      </p:sp>
    </p:spTree>
    <p:extLst>
      <p:ext uri="{BB962C8B-B14F-4D97-AF65-F5344CB8AC3E}">
        <p14:creationId xmlns:p14="http://schemas.microsoft.com/office/powerpoint/2010/main" val="17474792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5CEAACBC-DB1A-A64E-9533-BECBD8D77298}" type="slidenum">
              <a:rPr lang="en-GB" altLang="en-US"/>
              <a:pPr>
                <a:spcBef>
                  <a:spcPct val="0"/>
                </a:spcBef>
              </a:pPr>
              <a:t>5</a:t>
            </a:fld>
            <a:endParaRPr lang="en-GB" altLang="en-US"/>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fr-CA" altLang="en-US" b="1" noProof="0" dirty="0" smtClean="0">
                <a:ea typeface="ＭＳ Ｐゴシック" charset="-128"/>
              </a:rPr>
              <a:t>Statistiques sur la violence</a:t>
            </a:r>
            <a:r>
              <a:rPr lang="fr-CA" altLang="en-US" b="1" baseline="0" noProof="0" dirty="0" smtClean="0">
                <a:ea typeface="ＭＳ Ｐゴシック" charset="-128"/>
              </a:rPr>
              <a:t> aux États-Unis en 2013</a:t>
            </a:r>
            <a:endParaRPr lang="fr-CA" altLang="en-US" b="1" noProof="0" dirty="0" smtClean="0">
              <a:ea typeface="ＭＳ Ｐゴシック" charset="-128"/>
            </a:endParaRPr>
          </a:p>
          <a:p>
            <a:pPr eaLnBrk="1" hangingPunct="1"/>
            <a:endParaRPr lang="en-GB" altLang="en-US" b="1" dirty="0">
              <a:ea typeface="ＭＳ Ｐゴシック" charset="-128"/>
            </a:endParaRPr>
          </a:p>
          <a:p>
            <a:pPr>
              <a:buFont typeface="Arial" panose="020B0604020202020204" pitchFamily="34" charset="0"/>
              <a:buNone/>
              <a:defRPr/>
            </a:pPr>
            <a:r>
              <a:rPr lang="fr-CA" sz="1200" b="1" dirty="0" smtClean="0"/>
              <a:t>L’année dernière :</a:t>
            </a:r>
          </a:p>
          <a:p>
            <a:pPr>
              <a:buFont typeface="Arial" panose="020B0604020202020204" pitchFamily="34" charset="0"/>
              <a:buChar char="•"/>
              <a:defRPr/>
            </a:pPr>
            <a:r>
              <a:rPr lang="fr-CA" sz="1200" b="1" dirty="0" smtClean="0"/>
              <a:t>On a rapporté 702 000 enfants victimes de violence et de négligence (un taux de 9,2 victimes par 1 000 enfants).</a:t>
            </a:r>
          </a:p>
          <a:p>
            <a:pPr>
              <a:buFont typeface="Arial" panose="020B0604020202020204" pitchFamily="34" charset="0"/>
              <a:buChar char="•"/>
              <a:defRPr/>
            </a:pPr>
            <a:r>
              <a:rPr lang="fr-CA" sz="1200" b="1" dirty="0" smtClean="0"/>
              <a:t>On a enquêté sur 3,2 millions de cas de violence envers les enfants.</a:t>
            </a:r>
            <a:endParaRPr lang="en-US" altLang="en-US" sz="1200" b="1" dirty="0" smtClean="0">
              <a:latin typeface="Calibri" charset="0"/>
              <a:ea typeface="Calibri" charset="0"/>
              <a:cs typeface="Calibri" charset="0"/>
            </a:endParaRPr>
          </a:p>
          <a:p>
            <a:pPr>
              <a:buFont typeface="Arial" panose="020B0604020202020204" pitchFamily="34" charset="0"/>
              <a:buChar char="•"/>
              <a:defRPr/>
            </a:pPr>
            <a:r>
              <a:rPr lang="fr-CA" sz="1200" b="1" dirty="0" smtClean="0"/>
              <a:t>1 580 enfants sont morts des suites de violence ou de négligence (un taux de plus de quatre enfants décédant tous les jours à cause de la violence).</a:t>
            </a:r>
            <a:endParaRPr lang="en-US" altLang="en-US" sz="1200" b="1" dirty="0" smtClean="0">
              <a:latin typeface="Calibri" charset="0"/>
              <a:ea typeface="Calibri" charset="0"/>
              <a:cs typeface="Calibri" charset="0"/>
            </a:endParaRPr>
          </a:p>
        </p:txBody>
      </p:sp>
    </p:spTree>
    <p:extLst>
      <p:ext uri="{BB962C8B-B14F-4D97-AF65-F5344CB8AC3E}">
        <p14:creationId xmlns:p14="http://schemas.microsoft.com/office/powerpoint/2010/main" val="6751276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E1B1FC85-68B1-F94D-ADAE-B618F942F5C7}" type="slidenum">
              <a:rPr lang="en-GB" altLang="en-US"/>
              <a:pPr>
                <a:spcBef>
                  <a:spcPct val="0"/>
                </a:spcBef>
              </a:pPr>
              <a:t>6</a:t>
            </a:fld>
            <a:endParaRPr lang="en-GB" altLang="en-US"/>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fr-CA" altLang="en-US" b="1" noProof="0" dirty="0" smtClean="0">
                <a:ea typeface="ＭＳ Ｐゴシック" charset="-128"/>
              </a:rPr>
              <a:t>Statistiques</a:t>
            </a:r>
            <a:r>
              <a:rPr lang="fr-CA" altLang="en-US" b="1" baseline="0" noProof="0" dirty="0" smtClean="0">
                <a:ea typeface="ＭＳ Ｐゴシック" charset="-128"/>
              </a:rPr>
              <a:t> du Malawi de 2015</a:t>
            </a:r>
            <a:endParaRPr lang="fr-CA" altLang="en-US" b="1" noProof="0" dirty="0" smtClean="0">
              <a:ea typeface="ＭＳ Ｐゴシック" charset="-128"/>
            </a:endParaRPr>
          </a:p>
          <a:p>
            <a:pPr eaLnBrk="1" hangingPunct="1"/>
            <a:endParaRPr lang="en-GB" altLang="en-US" b="1" dirty="0">
              <a:ea typeface="ＭＳ Ｐゴシック" charset="-128"/>
            </a:endParaRPr>
          </a:p>
          <a:p>
            <a:pPr marL="171450" indent="-171450" eaLnBrk="1" hangingPunct="1">
              <a:buFont typeface="Wingdings" panose="05000000000000000000" pitchFamily="2" charset="2"/>
              <a:buChar char="Ø"/>
              <a:defRPr/>
            </a:pPr>
            <a:r>
              <a:rPr lang="fr-CA" sz="800" b="1" dirty="0" smtClean="0"/>
              <a:t>2 Malawites sur 3 vivent de la violence au cours de leur enfance</a:t>
            </a:r>
            <a:r>
              <a:rPr lang="en-GB" sz="800" b="1" dirty="0" smtClean="0">
                <a:latin typeface="Calibri" charset="0"/>
                <a:ea typeface="Calibri" charset="0"/>
                <a:cs typeface="Calibri" charset="0"/>
              </a:rPr>
              <a:t>.</a:t>
            </a:r>
          </a:p>
          <a:p>
            <a:pPr marL="171450" indent="-171450" eaLnBrk="1" hangingPunct="1">
              <a:buFont typeface="Wingdings" panose="05000000000000000000" pitchFamily="2" charset="2"/>
              <a:buChar char="Ø"/>
              <a:defRPr/>
            </a:pPr>
            <a:r>
              <a:rPr lang="fr-CA" sz="800" b="1" dirty="0" smtClean="0"/>
              <a:t>Avant d’atteindre 18 ans, 1 fille sur 5 est agressée sexuellement</a:t>
            </a:r>
            <a:r>
              <a:rPr lang="en-US" sz="800" b="1" dirty="0" smtClean="0">
                <a:latin typeface="Calibri" charset="0"/>
                <a:ea typeface="Calibri" charset="0"/>
                <a:cs typeface="Calibri" charset="0"/>
              </a:rPr>
              <a:t>.</a:t>
            </a:r>
          </a:p>
          <a:p>
            <a:pPr marL="171450" indent="-171450" eaLnBrk="1" hangingPunct="1">
              <a:buFont typeface="Wingdings" panose="05000000000000000000" pitchFamily="2" charset="2"/>
              <a:buChar char="Ø"/>
              <a:defRPr/>
            </a:pPr>
            <a:r>
              <a:rPr lang="fr-CA" sz="800" b="1" dirty="0" smtClean="0"/>
              <a:t>Près de 2 garçons sur 3 sont victimes de violence physique avant l’âge de 18 ans</a:t>
            </a:r>
            <a:r>
              <a:rPr lang="en-US" sz="800" b="1" dirty="0" smtClean="0">
                <a:latin typeface="Calibri" charset="0"/>
                <a:ea typeface="Calibri" charset="0"/>
                <a:cs typeface="Calibri" charset="0"/>
              </a:rPr>
              <a:t>.</a:t>
            </a:r>
            <a:endParaRPr lang="en-GB" sz="800" b="1" dirty="0" smtClean="0">
              <a:latin typeface="Calibri" charset="0"/>
              <a:ea typeface="Calibri" charset="0"/>
              <a:cs typeface="Calibri" charset="0"/>
            </a:endParaRPr>
          </a:p>
          <a:p>
            <a:pPr eaLnBrk="1" hangingPunct="1">
              <a:buFont typeface="Wingdings" charset="2"/>
              <a:buNone/>
            </a:pPr>
            <a:endParaRPr lang="en-GB" altLang="en-US" sz="800" b="1" dirty="0">
              <a:ea typeface="ＭＳ Ｐゴシック" charset="-128"/>
            </a:endParaRPr>
          </a:p>
          <a:p>
            <a:pPr eaLnBrk="1" hangingPunct="1"/>
            <a:endParaRPr lang="en-GB" altLang="en-US" dirty="0">
              <a:ea typeface="ＭＳ Ｐゴシック" charset="-128"/>
            </a:endParaRPr>
          </a:p>
        </p:txBody>
      </p:sp>
    </p:spTree>
    <p:extLst>
      <p:ext uri="{BB962C8B-B14F-4D97-AF65-F5344CB8AC3E}">
        <p14:creationId xmlns:p14="http://schemas.microsoft.com/office/powerpoint/2010/main" val="3584482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3F4EA31D-BBF9-0548-97C1-6854C1239FC4}" type="slidenum">
              <a:rPr lang="en-GB" altLang="en-US"/>
              <a:pPr>
                <a:spcBef>
                  <a:spcPct val="0"/>
                </a:spcBef>
              </a:pPr>
              <a:t>7</a:t>
            </a:fld>
            <a:endParaRPr lang="en-GB" altLang="en-US"/>
          </a:p>
        </p:txBody>
      </p:sp>
      <p:sp>
        <p:nvSpPr>
          <p:cNvPr id="32770" name="Rectangle 2"/>
          <p:cNvSpPr>
            <a:spLocks noGrp="1" noRot="1" noChangeAspect="1" noChangeArrowheads="1" noTextEdit="1"/>
          </p:cNvSpPr>
          <p:nvPr>
            <p:ph type="sldImg"/>
          </p:nvPr>
        </p:nvSpPr>
        <p:spPr>
          <a:solidFill>
            <a:srgbClr val="FFFFFF"/>
          </a:solidFill>
          <a:ln/>
        </p:spPr>
      </p:sp>
      <p:sp>
        <p:nvSpPr>
          <p:cNvPr id="32771" name="Rectangle 3"/>
          <p:cNvSpPr>
            <a:spLocks noGrp="1" noChangeArrowheads="1"/>
          </p:cNvSpPr>
          <p:nvPr>
            <p:ph type="body" idx="1"/>
          </p:nvPr>
        </p:nvSpPr>
        <p:spPr>
          <a:xfrm>
            <a:off x="304800" y="4460875"/>
            <a:ext cx="6248400" cy="4570413"/>
          </a:xfrm>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fr-CA" altLang="en-US" sz="1400" b="1" noProof="0" dirty="0" smtClean="0">
                <a:ea typeface="ＭＳ Ｐゴシック" charset="-128"/>
              </a:rPr>
              <a:t>Rêvons un peu…</a:t>
            </a:r>
          </a:p>
          <a:p>
            <a:pPr eaLnBrk="1" hangingPunct="1"/>
            <a:endParaRPr lang="en-GB" altLang="en-US" sz="1400" b="1" dirty="0">
              <a:latin typeface="Arial" charset="0"/>
              <a:ea typeface="ＭＳ Ｐゴシック" charset="-128"/>
            </a:endParaRPr>
          </a:p>
          <a:p>
            <a:pPr marL="171450" indent="-171450" eaLnBrk="1" hangingPunct="1">
              <a:buSzPct val="130000"/>
              <a:buFont typeface="Wingdings" panose="05000000000000000000" pitchFamily="2" charset="2"/>
              <a:buChar char="Ø"/>
              <a:defRPr/>
            </a:pPr>
            <a:r>
              <a:rPr lang="fr-CA" sz="800" b="1" dirty="0" smtClean="0"/>
              <a:t>Pensez à un ou deux enfants que vous connaissez bien</a:t>
            </a:r>
            <a:r>
              <a:rPr lang="fr-CA" sz="800" b="1" dirty="0" smtClean="0">
                <a:latin typeface="Calibri" charset="0"/>
                <a:ea typeface="Calibri" charset="0"/>
                <a:cs typeface="Calibri" charset="0"/>
              </a:rPr>
              <a:t>.</a:t>
            </a:r>
          </a:p>
          <a:p>
            <a:pPr marL="171450" indent="-171450" eaLnBrk="1" hangingPunct="1">
              <a:buSzPct val="130000"/>
              <a:buFont typeface="Wingdings" panose="05000000000000000000" pitchFamily="2" charset="2"/>
              <a:buChar char="Ø"/>
              <a:defRPr/>
            </a:pPr>
            <a:r>
              <a:rPr lang="fr-CA" sz="800" b="1" dirty="0" smtClean="0">
                <a:latin typeface="Calibri" charset="0"/>
                <a:ea typeface="Calibri" charset="0"/>
                <a:cs typeface="Calibri" charset="0"/>
              </a:rPr>
              <a:t>Q</a:t>
            </a:r>
            <a:r>
              <a:rPr lang="fr-CA" sz="800" b="1" dirty="0" smtClean="0"/>
              <a:t>u’espérez-vous pour eux, à quoi rêvez-vous, qu’avez-vous comme objectifs pour leur avenir</a:t>
            </a:r>
            <a:r>
              <a:rPr lang="fr-CA" sz="800" b="1" dirty="0" smtClean="0">
                <a:latin typeface="Calibri" charset="0"/>
                <a:ea typeface="Calibri" charset="0"/>
                <a:cs typeface="Calibri" charset="0"/>
              </a:rPr>
              <a:t>?</a:t>
            </a:r>
          </a:p>
          <a:p>
            <a:pPr eaLnBrk="1" hangingPunct="1"/>
            <a:endParaRPr lang="en-GB" altLang="en-US" sz="1400" dirty="0">
              <a:latin typeface="Arial" charset="0"/>
              <a:ea typeface="ＭＳ Ｐゴシック" charset="-128"/>
            </a:endParaRPr>
          </a:p>
        </p:txBody>
      </p:sp>
    </p:spTree>
    <p:extLst>
      <p:ext uri="{BB962C8B-B14F-4D97-AF65-F5344CB8AC3E}">
        <p14:creationId xmlns:p14="http://schemas.microsoft.com/office/powerpoint/2010/main" val="26703291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11FA2600-3DC8-234C-852D-FB0C861D18A3}" type="slidenum">
              <a:rPr lang="en-GB" altLang="en-US"/>
              <a:pPr>
                <a:spcBef>
                  <a:spcPct val="0"/>
                </a:spcBef>
              </a:pPr>
              <a:t>8</a:t>
            </a:fld>
            <a:endParaRPr lang="en-GB" altLang="en-US"/>
          </a:p>
        </p:txBody>
      </p:sp>
      <p:sp>
        <p:nvSpPr>
          <p:cNvPr id="34818" name="Rectangle 2"/>
          <p:cNvSpPr>
            <a:spLocks noGrp="1" noRot="1" noChangeAspect="1" noChangeArrowheads="1" noTextEdit="1"/>
          </p:cNvSpPr>
          <p:nvPr>
            <p:ph type="sldImg"/>
          </p:nvPr>
        </p:nvSpPr>
        <p:spPr>
          <a:ln/>
        </p:spPr>
      </p:sp>
      <p:sp>
        <p:nvSpPr>
          <p:cNvPr id="34819" name="Notes Placeholder 1"/>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r-CA" altLang="en-US" b="1" noProof="0" dirty="0" smtClean="0">
                <a:ea typeface="ＭＳ Ｐゴシック" charset="-128"/>
              </a:rPr>
              <a:t>Mais pensez à ceci…</a:t>
            </a:r>
          </a:p>
          <a:p>
            <a:endParaRPr lang="en-GB" altLang="en-US" b="1" dirty="0">
              <a:ea typeface="ＭＳ Ｐゴシック" charset="-128"/>
            </a:endParaRPr>
          </a:p>
          <a:p>
            <a:pPr marL="457200" indent="-457200" eaLnBrk="1" hangingPunct="1">
              <a:lnSpc>
                <a:spcPct val="90000"/>
              </a:lnSpc>
              <a:buFont typeface="Wingdings" panose="05000000000000000000" pitchFamily="2" charset="2"/>
              <a:buChar char="Ø"/>
              <a:defRPr/>
            </a:pPr>
            <a:r>
              <a:rPr lang="fr-CA" sz="2800" b="1" dirty="0" smtClean="0">
                <a:latin typeface="Calibri" panose="020F0502020204030204" pitchFamily="34" charset="0"/>
                <a:cs typeface="Calibri" panose="020F0502020204030204" pitchFamily="34" charset="0"/>
              </a:rPr>
              <a:t>Comment vos espoirs, vos rêves et vos objectifs pour ces enfants seraient-ils affectés s’ils étaient victimes de violence</a:t>
            </a:r>
            <a:r>
              <a:rPr lang="fr-CA" sz="2800" b="1" dirty="0" smtClean="0">
                <a:latin typeface="Calibri" panose="020F0502020204030204" pitchFamily="34" charset="0"/>
                <a:ea typeface="Calibri" charset="0"/>
                <a:cs typeface="Calibri" panose="020F0502020204030204" pitchFamily="34" charset="0"/>
              </a:rPr>
              <a:t>?</a:t>
            </a:r>
          </a:p>
          <a:p>
            <a:pPr marL="457200" indent="-457200" eaLnBrk="1" hangingPunct="1">
              <a:lnSpc>
                <a:spcPct val="90000"/>
              </a:lnSpc>
              <a:buFont typeface="Wingdings" panose="05000000000000000000" pitchFamily="2" charset="2"/>
              <a:buChar char="Ø"/>
              <a:defRPr/>
            </a:pPr>
            <a:r>
              <a:rPr lang="fr-CA" sz="2800" b="1" dirty="0" smtClean="0">
                <a:latin typeface="Calibri" panose="020F0502020204030204" pitchFamily="34" charset="0"/>
                <a:cs typeface="Calibri" panose="020F0502020204030204" pitchFamily="34" charset="0"/>
              </a:rPr>
              <a:t>Comment la famille en serait-elle affectée</a:t>
            </a:r>
            <a:r>
              <a:rPr lang="fr-CA" sz="2800" b="1" dirty="0" smtClean="0">
                <a:latin typeface="Calibri" panose="020F0502020204030204" pitchFamily="34" charset="0"/>
                <a:ea typeface="Calibri" charset="0"/>
                <a:cs typeface="Calibri" panose="020F0502020204030204" pitchFamily="34" charset="0"/>
              </a:rPr>
              <a:t>?</a:t>
            </a:r>
          </a:p>
          <a:p>
            <a:pPr marL="457200" indent="-457200" eaLnBrk="1" hangingPunct="1">
              <a:lnSpc>
                <a:spcPct val="90000"/>
              </a:lnSpc>
              <a:buFont typeface="Wingdings" panose="05000000000000000000" pitchFamily="2" charset="2"/>
              <a:buChar char="Ø"/>
              <a:defRPr/>
            </a:pPr>
            <a:r>
              <a:rPr lang="fr-CA" sz="2800" b="1" dirty="0" smtClean="0">
                <a:latin typeface="Calibri" panose="020F0502020204030204" pitchFamily="34" charset="0"/>
                <a:cs typeface="Calibri" panose="020F0502020204030204" pitchFamily="34" charset="0"/>
              </a:rPr>
              <a:t>Comment l’église en serait-elle affectée</a:t>
            </a:r>
            <a:r>
              <a:rPr lang="fr-CA" sz="2800" b="1" dirty="0" smtClean="0">
                <a:latin typeface="Calibri" panose="020F0502020204030204" pitchFamily="34" charset="0"/>
                <a:ea typeface="Calibri" charset="0"/>
                <a:cs typeface="Calibri" panose="020F0502020204030204" pitchFamily="34" charset="0"/>
              </a:rPr>
              <a:t>?</a:t>
            </a:r>
          </a:p>
          <a:p>
            <a:pPr marL="800100" lvl="1" indent="-342900" eaLnBrk="1" hangingPunct="1">
              <a:lnSpc>
                <a:spcPct val="90000"/>
              </a:lnSpc>
              <a:buFont typeface="Arial" panose="020B0604020202020204" pitchFamily="34" charset="0"/>
              <a:buChar char="•"/>
              <a:defRPr/>
            </a:pPr>
            <a:r>
              <a:rPr lang="fr-CA" sz="2400" b="1" dirty="0" smtClean="0">
                <a:latin typeface="Calibri" charset="0"/>
                <a:ea typeface="Calibri" charset="0"/>
                <a:cs typeface="Calibri" charset="0"/>
              </a:rPr>
              <a:t> D’autres enfants et d’autres jeunes?</a:t>
            </a:r>
          </a:p>
          <a:p>
            <a:pPr marL="800100" lvl="1" indent="-342900" eaLnBrk="1" hangingPunct="1">
              <a:lnSpc>
                <a:spcPct val="90000"/>
              </a:lnSpc>
              <a:spcBef>
                <a:spcPts val="0"/>
              </a:spcBef>
              <a:buFont typeface="Arial" panose="020B0604020202020204" pitchFamily="34" charset="0"/>
              <a:buChar char="•"/>
              <a:defRPr/>
            </a:pPr>
            <a:r>
              <a:rPr lang="fr-CA" sz="2400" b="1" dirty="0" smtClean="0">
                <a:latin typeface="Calibri" charset="0"/>
                <a:ea typeface="Calibri" charset="0"/>
                <a:cs typeface="Calibri" charset="0"/>
              </a:rPr>
              <a:t> Les adultes et la direction de l’église?</a:t>
            </a:r>
          </a:p>
          <a:p>
            <a:pPr marL="457200" indent="-457200" eaLnBrk="1" hangingPunct="1">
              <a:lnSpc>
                <a:spcPct val="90000"/>
              </a:lnSpc>
              <a:buFont typeface="Wingdings" panose="05000000000000000000" pitchFamily="2" charset="2"/>
              <a:buChar char="Ø"/>
              <a:defRPr/>
            </a:pPr>
            <a:r>
              <a:rPr lang="fr-CA" sz="2800" b="1" dirty="0" smtClean="0">
                <a:latin typeface="Calibri" charset="0"/>
                <a:ea typeface="Calibri" charset="0"/>
                <a:cs typeface="Calibri" charset="0"/>
              </a:rPr>
              <a:t>Comment la communauté en serait-elle affectée?</a:t>
            </a:r>
            <a:endParaRPr lang="en-US" altLang="en-US" b="1" dirty="0">
              <a:ea typeface="ＭＳ Ｐゴシック" charset="-128"/>
            </a:endParaRPr>
          </a:p>
        </p:txBody>
      </p:sp>
    </p:spTree>
    <p:extLst>
      <p:ext uri="{BB962C8B-B14F-4D97-AF65-F5344CB8AC3E}">
        <p14:creationId xmlns:p14="http://schemas.microsoft.com/office/powerpoint/2010/main" val="82049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CD2039C4-39CF-B14B-86C0-47397AC38723}" type="slidenum">
              <a:rPr lang="en-GB" altLang="en-US"/>
              <a:pPr>
                <a:spcBef>
                  <a:spcPct val="0"/>
                </a:spcBef>
              </a:pPr>
              <a:t>9</a:t>
            </a:fld>
            <a:endParaRPr lang="en-GB" altLang="en-US"/>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fr-CA" altLang="en-US" sz="1400" b="1" noProof="0" dirty="0" smtClean="0">
                <a:ea typeface="ＭＳ Ｐゴシック" charset="-128"/>
              </a:rPr>
              <a:t>Effets</a:t>
            </a:r>
            <a:r>
              <a:rPr lang="fr-CA" altLang="en-US" sz="1400" b="1" baseline="0" noProof="0" dirty="0" smtClean="0">
                <a:ea typeface="ＭＳ Ｐゴシック" charset="-128"/>
              </a:rPr>
              <a:t> dévastateurs de la violence sur les enfants</a:t>
            </a:r>
            <a:endParaRPr lang="fr-CA" altLang="en-US" sz="1400" b="1" noProof="0" dirty="0" smtClean="0">
              <a:ea typeface="ＭＳ Ｐゴシック" charset="-128"/>
            </a:endParaRPr>
          </a:p>
          <a:p>
            <a:pPr eaLnBrk="1" hangingPunct="1"/>
            <a:endParaRPr lang="en-GB" altLang="en-US" sz="1400" b="1" dirty="0">
              <a:latin typeface="Arial" charset="0"/>
              <a:ea typeface="ＭＳ Ｐゴシック" charset="-128"/>
            </a:endParaRPr>
          </a:p>
          <a:p>
            <a:pPr marL="0" indent="0" eaLnBrk="1" hangingPunct="1">
              <a:buSzPct val="130000"/>
              <a:buFont typeface="Wingdings" panose="05000000000000000000" pitchFamily="2" charset="2"/>
              <a:buNone/>
              <a:defRPr/>
            </a:pPr>
            <a:r>
              <a:rPr lang="fr-CA" sz="1400" b="1" dirty="0" smtClean="0">
                <a:latin typeface="Calibri" charset="0"/>
                <a:ea typeface="Calibri" charset="0"/>
                <a:cs typeface="Calibri" charset="0"/>
              </a:rPr>
              <a:t>Ils risquent davantage de :</a:t>
            </a:r>
          </a:p>
          <a:p>
            <a:pPr marL="285750" indent="-285750" eaLnBrk="1" hangingPunct="1">
              <a:buSzPct val="130000"/>
              <a:buFont typeface="Wingdings" panose="05000000000000000000" pitchFamily="2" charset="2"/>
              <a:buChar char="Ø"/>
              <a:defRPr/>
            </a:pPr>
            <a:r>
              <a:rPr lang="fr-CA" sz="1400" b="1" dirty="0" smtClean="0">
                <a:latin typeface="Calibri" charset="0"/>
                <a:ea typeface="Calibri" charset="0"/>
                <a:cs typeface="Calibri" charset="0"/>
              </a:rPr>
              <a:t>Souffrir de détresse psychologique ou de maladies mentales.</a:t>
            </a:r>
          </a:p>
          <a:p>
            <a:pPr marL="285750" indent="-285750" eaLnBrk="1" hangingPunct="1">
              <a:buSzPct val="130000"/>
              <a:buFont typeface="Wingdings" panose="05000000000000000000" pitchFamily="2" charset="2"/>
              <a:buChar char="Ø"/>
              <a:defRPr/>
            </a:pPr>
            <a:r>
              <a:rPr lang="fr-CA" sz="1400" b="1" dirty="0" smtClean="0">
                <a:latin typeface="Calibri" charset="0"/>
                <a:ea typeface="Calibri" charset="0"/>
                <a:cs typeface="Calibri" charset="0"/>
              </a:rPr>
              <a:t>Devenir fumeurs et alcooliques.</a:t>
            </a:r>
          </a:p>
          <a:p>
            <a:pPr marL="285750" indent="-285750" eaLnBrk="1" hangingPunct="1">
              <a:buSzPct val="130000"/>
              <a:buFont typeface="Wingdings" panose="05000000000000000000" pitchFamily="2" charset="2"/>
              <a:buChar char="Ø"/>
              <a:defRPr/>
            </a:pPr>
            <a:r>
              <a:rPr lang="fr-CA" sz="1400" b="1" dirty="0" smtClean="0">
                <a:latin typeface="Calibri" charset="0"/>
                <a:ea typeface="Calibri" charset="0"/>
                <a:cs typeface="Calibri" charset="0"/>
              </a:rPr>
              <a:t>Contracter des infections transmissibles sexuellement (ITS).</a:t>
            </a:r>
          </a:p>
          <a:p>
            <a:pPr marL="285750" indent="-285750" eaLnBrk="1" hangingPunct="1">
              <a:buSzPct val="130000"/>
              <a:buFont typeface="Wingdings" panose="05000000000000000000" pitchFamily="2" charset="2"/>
              <a:buChar char="Ø"/>
              <a:defRPr/>
            </a:pPr>
            <a:r>
              <a:rPr lang="fr-CA" sz="1400" b="1" dirty="0" smtClean="0">
                <a:latin typeface="Calibri" charset="0"/>
                <a:ea typeface="Calibri" charset="0"/>
                <a:cs typeface="Calibri" charset="0"/>
              </a:rPr>
              <a:t>Adopter des comportements autodestructeurs.</a:t>
            </a:r>
          </a:p>
          <a:p>
            <a:pPr eaLnBrk="1" hangingPunct="1"/>
            <a:endParaRPr lang="en-GB" altLang="en-US" sz="1400" dirty="0">
              <a:latin typeface="Arial" charset="0"/>
              <a:ea typeface="ＭＳ Ｐゴシック" charset="-128"/>
            </a:endParaRPr>
          </a:p>
        </p:txBody>
      </p:sp>
    </p:spTree>
    <p:extLst>
      <p:ext uri="{BB962C8B-B14F-4D97-AF65-F5344CB8AC3E}">
        <p14:creationId xmlns:p14="http://schemas.microsoft.com/office/powerpoint/2010/main" val="2006612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020F0C2-A667-CD42-B955-87CFB06BB296}" type="slidenum">
              <a:rPr lang="en-GB" altLang="en-US"/>
              <a:pPr>
                <a:defRPr/>
              </a:pPr>
              <a:t>‹#›</a:t>
            </a:fld>
            <a:endParaRPr lang="en-GB" altLang="en-US"/>
          </a:p>
        </p:txBody>
      </p:sp>
    </p:spTree>
    <p:extLst>
      <p:ext uri="{BB962C8B-B14F-4D97-AF65-F5344CB8AC3E}">
        <p14:creationId xmlns:p14="http://schemas.microsoft.com/office/powerpoint/2010/main" val="1820236929"/>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168BAFC7-FCD9-7540-B2F3-047978B75B96}" type="slidenum">
              <a:rPr lang="en-GB" altLang="en-US"/>
              <a:pPr>
                <a:defRPr/>
              </a:pPr>
              <a:t>‹#›</a:t>
            </a:fld>
            <a:endParaRPr lang="en-GB" altLang="en-US"/>
          </a:p>
        </p:txBody>
      </p:sp>
    </p:spTree>
    <p:extLst>
      <p:ext uri="{BB962C8B-B14F-4D97-AF65-F5344CB8AC3E}">
        <p14:creationId xmlns:p14="http://schemas.microsoft.com/office/powerpoint/2010/main" val="1376048726"/>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100" y="609600"/>
            <a:ext cx="1943100" cy="6019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609600"/>
            <a:ext cx="5676900" cy="601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BE3CBF04-DF3F-F945-B17D-7CC2F645FBA2}" type="slidenum">
              <a:rPr lang="en-GB" altLang="en-US"/>
              <a:pPr>
                <a:defRPr/>
              </a:pPr>
              <a:t>‹#›</a:t>
            </a:fld>
            <a:endParaRPr lang="en-GB" altLang="en-US"/>
          </a:p>
        </p:txBody>
      </p:sp>
    </p:spTree>
    <p:extLst>
      <p:ext uri="{BB962C8B-B14F-4D97-AF65-F5344CB8AC3E}">
        <p14:creationId xmlns:p14="http://schemas.microsoft.com/office/powerpoint/2010/main" val="999543339"/>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085BECA-6D28-B749-AC2D-EB3156AB4654}" type="slidenum">
              <a:rPr lang="en-GB" altLang="en-US"/>
              <a:pPr>
                <a:defRPr/>
              </a:pPr>
              <a:t>‹#›</a:t>
            </a:fld>
            <a:endParaRPr lang="en-GB" altLang="en-US"/>
          </a:p>
        </p:txBody>
      </p:sp>
    </p:spTree>
    <p:extLst>
      <p:ext uri="{BB962C8B-B14F-4D97-AF65-F5344CB8AC3E}">
        <p14:creationId xmlns:p14="http://schemas.microsoft.com/office/powerpoint/2010/main" val="1817514188"/>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9FC2A06C-3F99-084B-B14D-FA87B4AEEB49}" type="slidenum">
              <a:rPr lang="en-GB" altLang="en-US"/>
              <a:pPr>
                <a:defRPr/>
              </a:pPr>
              <a:t>‹#›</a:t>
            </a:fld>
            <a:endParaRPr lang="en-GB" altLang="en-US"/>
          </a:p>
        </p:txBody>
      </p:sp>
    </p:spTree>
    <p:extLst>
      <p:ext uri="{BB962C8B-B14F-4D97-AF65-F5344CB8AC3E}">
        <p14:creationId xmlns:p14="http://schemas.microsoft.com/office/powerpoint/2010/main" val="1153562788"/>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43000" y="1905000"/>
            <a:ext cx="37719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67300" y="1905000"/>
            <a:ext cx="37719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5E1AC74D-6D30-BE4C-80DE-AEB41C94422E}" type="slidenum">
              <a:rPr lang="en-GB" altLang="en-US"/>
              <a:pPr>
                <a:defRPr/>
              </a:pPr>
              <a:t>‹#›</a:t>
            </a:fld>
            <a:endParaRPr lang="en-GB" altLang="en-US"/>
          </a:p>
        </p:txBody>
      </p:sp>
    </p:spTree>
    <p:extLst>
      <p:ext uri="{BB962C8B-B14F-4D97-AF65-F5344CB8AC3E}">
        <p14:creationId xmlns:p14="http://schemas.microsoft.com/office/powerpoint/2010/main" val="447412800"/>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EDBE3402-8490-094A-8C71-0BFC73EDEBAA}" type="slidenum">
              <a:rPr lang="en-GB" altLang="en-US"/>
              <a:pPr>
                <a:defRPr/>
              </a:pPr>
              <a:t>‹#›</a:t>
            </a:fld>
            <a:endParaRPr lang="en-GB" altLang="en-US"/>
          </a:p>
        </p:txBody>
      </p:sp>
    </p:spTree>
    <p:extLst>
      <p:ext uri="{BB962C8B-B14F-4D97-AF65-F5344CB8AC3E}">
        <p14:creationId xmlns:p14="http://schemas.microsoft.com/office/powerpoint/2010/main" val="1326681453"/>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4D3DD14B-F8F0-C047-92A8-EB6B81715B49}" type="slidenum">
              <a:rPr lang="en-GB" altLang="en-US"/>
              <a:pPr>
                <a:defRPr/>
              </a:pPr>
              <a:t>‹#›</a:t>
            </a:fld>
            <a:endParaRPr lang="en-GB" altLang="en-US"/>
          </a:p>
        </p:txBody>
      </p:sp>
    </p:spTree>
    <p:extLst>
      <p:ext uri="{BB962C8B-B14F-4D97-AF65-F5344CB8AC3E}">
        <p14:creationId xmlns:p14="http://schemas.microsoft.com/office/powerpoint/2010/main" val="212473770"/>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B34D065D-7B34-4749-A715-B4F16DA4B265}" type="slidenum">
              <a:rPr lang="en-GB" altLang="en-US"/>
              <a:pPr>
                <a:defRPr/>
              </a:pPr>
              <a:t>‹#›</a:t>
            </a:fld>
            <a:endParaRPr lang="en-GB" altLang="en-US"/>
          </a:p>
        </p:txBody>
      </p:sp>
    </p:spTree>
    <p:extLst>
      <p:ext uri="{BB962C8B-B14F-4D97-AF65-F5344CB8AC3E}">
        <p14:creationId xmlns:p14="http://schemas.microsoft.com/office/powerpoint/2010/main" val="1928831076"/>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E22430D3-B2AA-C14E-9E98-3DB27FFBED39}" type="slidenum">
              <a:rPr lang="en-GB" altLang="en-US"/>
              <a:pPr>
                <a:defRPr/>
              </a:pPr>
              <a:t>‹#›</a:t>
            </a:fld>
            <a:endParaRPr lang="en-GB" altLang="en-US"/>
          </a:p>
        </p:txBody>
      </p:sp>
    </p:spTree>
    <p:extLst>
      <p:ext uri="{BB962C8B-B14F-4D97-AF65-F5344CB8AC3E}">
        <p14:creationId xmlns:p14="http://schemas.microsoft.com/office/powerpoint/2010/main" val="1598242867"/>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F7170907-73CA-A043-8D90-88E5FA0C0473}" type="slidenum">
              <a:rPr lang="en-GB" altLang="en-US"/>
              <a:pPr>
                <a:defRPr/>
              </a:pPr>
              <a:t>‹#›</a:t>
            </a:fld>
            <a:endParaRPr lang="en-GB" altLang="en-US"/>
          </a:p>
        </p:txBody>
      </p:sp>
    </p:spTree>
    <p:extLst>
      <p:ext uri="{BB962C8B-B14F-4D97-AF65-F5344CB8AC3E}">
        <p14:creationId xmlns:p14="http://schemas.microsoft.com/office/powerpoint/2010/main" val="942408993"/>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C16059"/>
            </a:gs>
            <a:gs pos="100000">
              <a:srgbClr val="CC7E78"/>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066800" y="609600"/>
            <a:ext cx="7772400" cy="1143000"/>
          </a:xfrm>
          <a:prstGeom prst="rect">
            <a:avLst/>
          </a:prstGeom>
          <a:noFill/>
          <a:ln>
            <a:noFill/>
          </a:ln>
          <a:effectLst>
            <a:outerShdw blurRad="63500" dist="46662" dir="2115817" algn="ctr" rotWithShape="0">
              <a:schemeClr val="tx1">
                <a:alpha val="74997"/>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GB"/>
              <a:t>Click to edit Master title style</a:t>
            </a:r>
          </a:p>
        </p:txBody>
      </p:sp>
      <p:sp>
        <p:nvSpPr>
          <p:cNvPr id="1027" name="Rectangle 3"/>
          <p:cNvSpPr>
            <a:spLocks noGrp="1" noChangeArrowheads="1"/>
          </p:cNvSpPr>
          <p:nvPr>
            <p:ph type="body" idx="1"/>
          </p:nvPr>
        </p:nvSpPr>
        <p:spPr bwMode="auto">
          <a:xfrm>
            <a:off x="1143000" y="1905000"/>
            <a:ext cx="7696200" cy="4724400"/>
          </a:xfrm>
          <a:prstGeom prst="rect">
            <a:avLst/>
          </a:prstGeom>
          <a:noFill/>
          <a:ln>
            <a:noFill/>
          </a:ln>
          <a:effectLst>
            <a:outerShdw blurRad="63500" dist="29783" dir="1514402" algn="ctr" rotWithShape="0">
              <a:srgbClr val="F7D47D">
                <a:alpha val="74997"/>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FAA26D3D-D897-4be2-8F04-BA451C77F1D7}">
              <ma14:placeholderFlag xmlns:ma14="http://schemas.microsoft.com/office/mac/drawingml/2011/main" xmlns="" val="1"/>
            </a:ex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eaLnBrk="1" hangingPunct="1">
              <a:defRPr sz="1400">
                <a:ea typeface="ＭＳ Ｐゴシック" charset="0"/>
                <a:cs typeface="+mn-cs"/>
              </a:defRPr>
            </a:lvl1pPr>
          </a:lstStyle>
          <a:p>
            <a:pPr>
              <a:defRPr/>
            </a:pPr>
            <a:endParaRPr lang="en-GB"/>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FAA26D3D-D897-4be2-8F04-BA451C77F1D7}">
              <ma14:placeholderFlag xmlns:ma14="http://schemas.microsoft.com/office/mac/drawingml/2011/main" xmlns="" val="1"/>
            </a:ex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ctr" eaLnBrk="1" hangingPunct="1">
              <a:defRPr sz="1400">
                <a:ea typeface="ＭＳ Ｐゴシック" charset="0"/>
                <a:cs typeface="+mn-cs"/>
              </a:defRPr>
            </a:lvl1pPr>
          </a:lstStyle>
          <a:p>
            <a:pPr>
              <a:defRPr/>
            </a:pPr>
            <a:endParaRPr lang="en-GB"/>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FAA26D3D-D897-4be2-8F04-BA451C77F1D7}">
              <ma14:placeholderFlag xmlns:ma14="http://schemas.microsoft.com/office/mac/drawingml/2011/main" xmlns="" val="1"/>
            </a:ex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F8DE38F2-E9B4-1342-B82E-8DBC0CC4E6EB}"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algn="ctr" rtl="0" eaLnBrk="0" fontAlgn="base" hangingPunct="0">
        <a:spcBef>
          <a:spcPct val="0"/>
        </a:spcBef>
        <a:spcAft>
          <a:spcPct val="0"/>
        </a:spcAft>
        <a:defRPr sz="4400">
          <a:solidFill>
            <a:srgbClr val="F7D47D"/>
          </a:solidFill>
          <a:effectLst>
            <a:outerShdw blurRad="38100" dist="38100" dir="2700000" algn="tl">
              <a:srgbClr val="000000"/>
            </a:outerShdw>
          </a:effectLst>
          <a:latin typeface="+mj-lt"/>
          <a:ea typeface="+mj-ea"/>
          <a:cs typeface="ＭＳ Ｐゴシック" charset="0"/>
        </a:defRPr>
      </a:lvl1pPr>
      <a:lvl2pPr algn="ctr" rtl="0" eaLnBrk="0" fontAlgn="base" hangingPunct="0">
        <a:spcBef>
          <a:spcPct val="0"/>
        </a:spcBef>
        <a:spcAft>
          <a:spcPct val="0"/>
        </a:spcAft>
        <a:defRPr sz="4400">
          <a:solidFill>
            <a:srgbClr val="F7D47D"/>
          </a:solidFill>
          <a:effectLst>
            <a:outerShdw blurRad="38100" dist="38100" dir="2700000" algn="tl">
              <a:srgbClr val="000000"/>
            </a:outerShdw>
          </a:effectLst>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rgbClr val="F7D47D"/>
          </a:solidFill>
          <a:effectLst>
            <a:outerShdw blurRad="38100" dist="38100" dir="2700000" algn="tl">
              <a:srgbClr val="000000"/>
            </a:outerShdw>
          </a:effectLst>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rgbClr val="F7D47D"/>
          </a:solidFill>
          <a:effectLst>
            <a:outerShdw blurRad="38100" dist="38100" dir="2700000" algn="tl">
              <a:srgbClr val="000000"/>
            </a:outerShdw>
          </a:effectLst>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rgbClr val="F7D47D"/>
          </a:solidFill>
          <a:effectLst>
            <a:outerShdw blurRad="38100" dist="38100" dir="2700000" algn="tl">
              <a:srgbClr val="000000"/>
            </a:outerShdw>
          </a:effectLst>
          <a:latin typeface="Arial" charset="0"/>
          <a:ea typeface="ＭＳ Ｐゴシック" charset="0"/>
          <a:cs typeface="ＭＳ Ｐゴシック" charset="0"/>
        </a:defRPr>
      </a:lvl5pPr>
      <a:lvl6pPr marL="457200" algn="ctr" rtl="0" fontAlgn="base">
        <a:spcBef>
          <a:spcPct val="0"/>
        </a:spcBef>
        <a:spcAft>
          <a:spcPct val="0"/>
        </a:spcAft>
        <a:defRPr sz="4400">
          <a:solidFill>
            <a:srgbClr val="F7D47D"/>
          </a:solidFill>
          <a:effectLst>
            <a:outerShdw blurRad="38100" dist="38100" dir="2700000" algn="tl">
              <a:srgbClr val="000000"/>
            </a:outerShdw>
          </a:effectLst>
          <a:latin typeface="Arial" charset="0"/>
          <a:ea typeface="ＭＳ Ｐゴシック" charset="0"/>
        </a:defRPr>
      </a:lvl6pPr>
      <a:lvl7pPr marL="914400" algn="ctr" rtl="0" fontAlgn="base">
        <a:spcBef>
          <a:spcPct val="0"/>
        </a:spcBef>
        <a:spcAft>
          <a:spcPct val="0"/>
        </a:spcAft>
        <a:defRPr sz="4400">
          <a:solidFill>
            <a:srgbClr val="F7D47D"/>
          </a:solidFill>
          <a:effectLst>
            <a:outerShdw blurRad="38100" dist="38100" dir="2700000" algn="tl">
              <a:srgbClr val="000000"/>
            </a:outerShdw>
          </a:effectLst>
          <a:latin typeface="Arial" charset="0"/>
          <a:ea typeface="ＭＳ Ｐゴシック" charset="0"/>
        </a:defRPr>
      </a:lvl7pPr>
      <a:lvl8pPr marL="1371600" algn="ctr" rtl="0" fontAlgn="base">
        <a:spcBef>
          <a:spcPct val="0"/>
        </a:spcBef>
        <a:spcAft>
          <a:spcPct val="0"/>
        </a:spcAft>
        <a:defRPr sz="4400">
          <a:solidFill>
            <a:srgbClr val="F7D47D"/>
          </a:solidFill>
          <a:effectLst>
            <a:outerShdw blurRad="38100" dist="38100" dir="2700000" algn="tl">
              <a:srgbClr val="000000"/>
            </a:outerShdw>
          </a:effectLst>
          <a:latin typeface="Arial" charset="0"/>
          <a:ea typeface="ＭＳ Ｐゴシック" charset="0"/>
        </a:defRPr>
      </a:lvl8pPr>
      <a:lvl9pPr marL="1828800" algn="ctr" rtl="0" fontAlgn="base">
        <a:spcBef>
          <a:spcPct val="0"/>
        </a:spcBef>
        <a:spcAft>
          <a:spcPct val="0"/>
        </a:spcAft>
        <a:defRPr sz="4400">
          <a:solidFill>
            <a:srgbClr val="F7D47D"/>
          </a:solidFill>
          <a:effectLst>
            <a:outerShdw blurRad="38100" dist="38100" dir="2700000" algn="tl">
              <a:srgbClr val="000000"/>
            </a:outerShdw>
          </a:effectLst>
          <a:latin typeface="Arial" charset="0"/>
          <a:ea typeface="ＭＳ Ｐゴシック" charset="0"/>
        </a:defRPr>
      </a:lvl9pPr>
    </p:titleStyle>
    <p:bodyStyle>
      <a:lvl1pPr marL="342900" indent="-342900" algn="l" rtl="0" eaLnBrk="0" fontAlgn="base" hangingPunct="0">
        <a:spcBef>
          <a:spcPct val="20000"/>
        </a:spcBef>
        <a:spcAft>
          <a:spcPct val="0"/>
        </a:spcAft>
        <a:buClr>
          <a:srgbClr val="DBB7A5"/>
        </a:buClr>
        <a:buFont typeface="Wingdings" charset="2"/>
        <a:buChar char="Ø"/>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lr>
          <a:srgbClr val="DBB7A5"/>
        </a:buClr>
        <a:buFont typeface="Wingdings" charset="2"/>
        <a:buChar char="Ø"/>
        <a:defRPr sz="2800">
          <a:solidFill>
            <a:schemeClr val="tx1"/>
          </a:solidFill>
          <a:latin typeface="+mn-lt"/>
          <a:ea typeface="+mn-ea"/>
        </a:defRPr>
      </a:lvl2pPr>
      <a:lvl3pPr marL="1143000" indent="-228600" algn="l" rtl="0" eaLnBrk="0" fontAlgn="base" hangingPunct="0">
        <a:spcBef>
          <a:spcPct val="20000"/>
        </a:spcBef>
        <a:spcAft>
          <a:spcPct val="0"/>
        </a:spcAft>
        <a:buClr>
          <a:srgbClr val="DBB7A5"/>
        </a:buClr>
        <a:buFont typeface="Wingdings" charset="2"/>
        <a:buChar char="Ø"/>
        <a:defRPr sz="2400">
          <a:solidFill>
            <a:schemeClr val="tx1"/>
          </a:solidFill>
          <a:latin typeface="+mn-lt"/>
          <a:ea typeface="+mn-ea"/>
        </a:defRPr>
      </a:lvl3pPr>
      <a:lvl4pPr marL="1600200" indent="-228600" algn="l" rtl="0" eaLnBrk="0" fontAlgn="base" hangingPunct="0">
        <a:spcBef>
          <a:spcPct val="20000"/>
        </a:spcBef>
        <a:spcAft>
          <a:spcPct val="0"/>
        </a:spcAft>
        <a:buClr>
          <a:srgbClr val="DBB7A5"/>
        </a:buClr>
        <a:buFont typeface="Wingdings" charset="2"/>
        <a:buChar char="Ø"/>
        <a:defRPr sz="2000">
          <a:solidFill>
            <a:schemeClr val="tx1"/>
          </a:solidFill>
          <a:latin typeface="+mn-lt"/>
          <a:ea typeface="+mn-ea"/>
        </a:defRPr>
      </a:lvl4pPr>
      <a:lvl5pPr marL="2057400" indent="-228600" algn="l" rtl="0" eaLnBrk="0" fontAlgn="base" hangingPunct="0">
        <a:spcBef>
          <a:spcPct val="20000"/>
        </a:spcBef>
        <a:spcAft>
          <a:spcPct val="0"/>
        </a:spcAft>
        <a:buClr>
          <a:srgbClr val="DBB7A5"/>
        </a:buClr>
        <a:buFont typeface="Wingdings" charset="2"/>
        <a:buChar char="Ø"/>
        <a:defRPr sz="2000">
          <a:solidFill>
            <a:schemeClr val="tx1"/>
          </a:solidFill>
          <a:latin typeface="+mn-lt"/>
          <a:ea typeface="+mn-ea"/>
        </a:defRPr>
      </a:lvl5pPr>
      <a:lvl6pPr marL="2514600" indent="-228600" algn="l" rtl="0" fontAlgn="base">
        <a:spcBef>
          <a:spcPct val="20000"/>
        </a:spcBef>
        <a:spcAft>
          <a:spcPct val="0"/>
        </a:spcAft>
        <a:buClr>
          <a:srgbClr val="DBB7A5"/>
        </a:buClr>
        <a:buFont typeface="Wingdings" charset="0"/>
        <a:buChar char="Ø"/>
        <a:defRPr sz="2000">
          <a:solidFill>
            <a:schemeClr val="tx1"/>
          </a:solidFill>
          <a:latin typeface="+mn-lt"/>
          <a:ea typeface="+mn-ea"/>
        </a:defRPr>
      </a:lvl6pPr>
      <a:lvl7pPr marL="2971800" indent="-228600" algn="l" rtl="0" fontAlgn="base">
        <a:spcBef>
          <a:spcPct val="20000"/>
        </a:spcBef>
        <a:spcAft>
          <a:spcPct val="0"/>
        </a:spcAft>
        <a:buClr>
          <a:srgbClr val="DBB7A5"/>
        </a:buClr>
        <a:buFont typeface="Wingdings" charset="0"/>
        <a:buChar char="Ø"/>
        <a:defRPr sz="2000">
          <a:solidFill>
            <a:schemeClr val="tx1"/>
          </a:solidFill>
          <a:latin typeface="+mn-lt"/>
          <a:ea typeface="+mn-ea"/>
        </a:defRPr>
      </a:lvl7pPr>
      <a:lvl8pPr marL="3429000" indent="-228600" algn="l" rtl="0" fontAlgn="base">
        <a:spcBef>
          <a:spcPct val="20000"/>
        </a:spcBef>
        <a:spcAft>
          <a:spcPct val="0"/>
        </a:spcAft>
        <a:buClr>
          <a:srgbClr val="DBB7A5"/>
        </a:buClr>
        <a:buFont typeface="Wingdings" charset="0"/>
        <a:buChar char="Ø"/>
        <a:defRPr sz="2000">
          <a:solidFill>
            <a:schemeClr val="tx1"/>
          </a:solidFill>
          <a:latin typeface="+mn-lt"/>
          <a:ea typeface="+mn-ea"/>
        </a:defRPr>
      </a:lvl8pPr>
      <a:lvl9pPr marL="3886200" indent="-228600" algn="l" rtl="0" fontAlgn="base">
        <a:spcBef>
          <a:spcPct val="20000"/>
        </a:spcBef>
        <a:spcAft>
          <a:spcPct val="0"/>
        </a:spcAft>
        <a:buClr>
          <a:srgbClr val="DBB7A5"/>
        </a:buClr>
        <a:buFont typeface="Wingdings" charset="0"/>
        <a:buChar char="Ø"/>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11.tiff"/></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14.tiff"/></Relationships>
</file>

<file path=ppt/slides/_rels/slide2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15.tiff"/></Relationships>
</file>

<file path=ppt/slides/_rels/slide2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3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18.jpeg"/></Relationships>
</file>

<file path=ppt/slides/_rels/slide3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19.jpeg"/></Relationships>
</file>

<file path=ppt/slides/_rels/slide3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subTitle" idx="1"/>
          </p:nvPr>
        </p:nvSpPr>
        <p:spPr>
          <a:xfrm>
            <a:off x="479618" y="2243773"/>
            <a:ext cx="4668446" cy="1822450"/>
          </a:xfrm>
        </p:spPr>
        <p:txBody>
          <a:bodyPr/>
          <a:lstStyle/>
          <a:p>
            <a:pPr eaLnBrk="1" hangingPunct="1">
              <a:spcBef>
                <a:spcPts val="0"/>
              </a:spcBef>
              <a:buFont typeface="Wingdings" charset="0"/>
              <a:buNone/>
              <a:defRPr/>
            </a:pPr>
            <a:r>
              <a:rPr lang="fr-CA" sz="2800" b="1" dirty="0" smtClean="0">
                <a:solidFill>
                  <a:srgbClr val="FF0066"/>
                </a:solidFill>
                <a:latin typeface="Avenir Next" charset="0"/>
                <a:ea typeface="Avenir Next" charset="0"/>
                <a:cs typeface="Avenir Next" charset="0"/>
              </a:rPr>
              <a:t>GUÉRIR LES BLESSURES</a:t>
            </a:r>
          </a:p>
          <a:p>
            <a:pPr eaLnBrk="1" hangingPunct="1">
              <a:spcBef>
                <a:spcPts val="0"/>
              </a:spcBef>
              <a:buFont typeface="Wingdings" charset="0"/>
              <a:buNone/>
              <a:defRPr/>
            </a:pPr>
            <a:r>
              <a:rPr lang="fr-CA" sz="2800" dirty="0" smtClean="0">
                <a:solidFill>
                  <a:srgbClr val="FF0066"/>
                </a:solidFill>
                <a:latin typeface="Avenir Next" charset="0"/>
                <a:ea typeface="Avenir Next" charset="0"/>
                <a:cs typeface="Avenir Next" charset="0"/>
              </a:rPr>
              <a:t>DE LA VIOLENCE PSYCHOLOGIQUE</a:t>
            </a:r>
          </a:p>
        </p:txBody>
      </p:sp>
      <p:sp>
        <p:nvSpPr>
          <p:cNvPr id="2" name="Retângulo 1"/>
          <p:cNvSpPr/>
          <p:nvPr/>
        </p:nvSpPr>
        <p:spPr>
          <a:xfrm>
            <a:off x="479618" y="1474332"/>
            <a:ext cx="5427191" cy="600164"/>
          </a:xfrm>
          <a:prstGeom prst="rect">
            <a:avLst/>
          </a:prstGeom>
        </p:spPr>
        <p:txBody>
          <a:bodyPr wrap="none">
            <a:spAutoFit/>
          </a:bodyPr>
          <a:lstStyle/>
          <a:p>
            <a:r>
              <a:rPr lang="fr-CA" sz="3200" b="1" dirty="0" smtClean="0">
                <a:solidFill>
                  <a:srgbClr val="D01A40"/>
                </a:solidFill>
                <a:latin typeface="Avenir Book" charset="0"/>
                <a:ea typeface="Avenir Book" charset="0"/>
                <a:cs typeface="Avenir Book" charset="0"/>
              </a:rPr>
              <a:t>L’AMOUR PROTECTEUR :</a:t>
            </a:r>
            <a:endParaRPr lang="fr-CA" sz="3200" b="1" dirty="0">
              <a:solidFill>
                <a:srgbClr val="D01A40"/>
              </a:solidFill>
              <a:latin typeface="Avenir Book" charset="0"/>
              <a:ea typeface="Avenir Book" charset="0"/>
              <a:cs typeface="Avenir Book" charset="0"/>
            </a:endParaRPr>
          </a:p>
        </p:txBody>
      </p:sp>
      <p:sp>
        <p:nvSpPr>
          <p:cNvPr id="3" name="Retângulo 2"/>
          <p:cNvSpPr/>
          <p:nvPr/>
        </p:nvSpPr>
        <p:spPr>
          <a:xfrm>
            <a:off x="479618" y="3589831"/>
            <a:ext cx="4572000" cy="307777"/>
          </a:xfrm>
          <a:prstGeom prst="rect">
            <a:avLst/>
          </a:prstGeom>
        </p:spPr>
        <p:txBody>
          <a:bodyPr>
            <a:spAutoFit/>
          </a:bodyPr>
          <a:lstStyle/>
          <a:p>
            <a:pPr algn="ctr" eaLnBrk="1" hangingPunct="1">
              <a:spcBef>
                <a:spcPts val="0"/>
              </a:spcBef>
              <a:buFont typeface="Wingdings" charset="0"/>
              <a:buNone/>
              <a:defRPr/>
            </a:pPr>
            <a:r>
              <a:rPr lang="en-GB" sz="1400" dirty="0" smtClean="0">
                <a:solidFill>
                  <a:srgbClr val="D01A40"/>
                </a:solidFill>
                <a:latin typeface="Avenir Book" charset="0"/>
                <a:ea typeface="Avenir Book" charset="0"/>
                <a:cs typeface="Avenir Book" charset="0"/>
              </a:rPr>
              <a:t>PAR DR LINDA MEI LIN KOH</a:t>
            </a:r>
          </a:p>
        </p:txBody>
      </p:sp>
      <p:pic>
        <p:nvPicPr>
          <p:cNvPr id="5" name="Picture 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267778" y="6260326"/>
            <a:ext cx="390331" cy="289193"/>
          </a:xfrm>
          <a:prstGeom prst="rect">
            <a:avLst/>
          </a:prstGeom>
        </p:spPr>
      </p:pic>
      <p:sp>
        <p:nvSpPr>
          <p:cNvPr id="4" name="TextBox 3"/>
          <p:cNvSpPr txBox="1"/>
          <p:nvPr/>
        </p:nvSpPr>
        <p:spPr>
          <a:xfrm>
            <a:off x="6297190" y="6341566"/>
            <a:ext cx="2141933" cy="307777"/>
          </a:xfrm>
          <a:prstGeom prst="rect">
            <a:avLst/>
          </a:prstGeom>
          <a:noFill/>
        </p:spPr>
        <p:txBody>
          <a:bodyPr wrap="none" rtlCol="0">
            <a:spAutoFit/>
          </a:bodyPr>
          <a:lstStyle/>
          <a:p>
            <a:pPr algn="ctr"/>
            <a:r>
              <a:rPr lang="en-US" sz="700" dirty="0" smtClean="0">
                <a:solidFill>
                  <a:schemeClr val="bg1"/>
                </a:solidFill>
                <a:latin typeface="Avenir Book" charset="0"/>
                <a:ea typeface="Avenir Book" charset="0"/>
                <a:cs typeface="Avenir Book" charset="0"/>
              </a:rPr>
              <a:t>CONFÉRENCE GÉNÉRALE</a:t>
            </a:r>
          </a:p>
          <a:p>
            <a:pPr algn="ctr"/>
            <a:r>
              <a:rPr lang="en-US" sz="700" dirty="0" smtClean="0">
                <a:solidFill>
                  <a:schemeClr val="bg1"/>
                </a:solidFill>
                <a:latin typeface="Avenir Book" charset="0"/>
                <a:ea typeface="Avenir Book" charset="0"/>
                <a:cs typeface="Avenir Book" charset="0"/>
              </a:rPr>
              <a:t>DÉPARTEMENT DU MINISTÈRE DES FEMMES</a:t>
            </a:r>
            <a:endParaRPr lang="en-US" sz="700" dirty="0">
              <a:solidFill>
                <a:schemeClr val="bg1"/>
              </a:solidFill>
              <a:latin typeface="Avenir Book" charset="0"/>
              <a:ea typeface="Avenir Book" charset="0"/>
              <a:cs typeface="Avenir Book" charset="0"/>
            </a:endParaRPr>
          </a:p>
        </p:txBody>
      </p:sp>
      <p:pic>
        <p:nvPicPr>
          <p:cNvPr id="8" name="Picture 7"/>
          <p:cNvPicPr/>
          <p:nvPr/>
        </p:nvPicPr>
        <p:blipFill>
          <a:blip r:embed="rId5" cstate="email">
            <a:extLst>
              <a:ext uri="{28A0092B-C50C-407E-A947-70E740481C1C}">
                <a14:useLocalDpi xmlns:a14="http://schemas.microsoft.com/office/drawing/2010/main"/>
              </a:ext>
            </a:extLst>
          </a:blip>
          <a:stretch>
            <a:fillRect/>
          </a:stretch>
        </p:blipFill>
        <p:spPr>
          <a:xfrm>
            <a:off x="1981673" y="3982247"/>
            <a:ext cx="1664335" cy="445135"/>
          </a:xfrm>
          <a:prstGeom prst="rect">
            <a:avLst/>
          </a:prstGeom>
        </p:spPr>
      </p:pic>
    </p:spTree>
  </p:cSld>
  <p:clrMapOvr>
    <a:masterClrMapping/>
  </p:clrMapOvr>
  <p:transition spd="slow">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125413" y="260648"/>
            <a:ext cx="8839200" cy="1676400"/>
          </a:xfrm>
        </p:spPr>
        <p:txBody>
          <a:bodyPr/>
          <a:lstStyle/>
          <a:p>
            <a:pPr algn="r" eaLnBrk="1" hangingPunct="1">
              <a:defRPr/>
            </a:pPr>
            <a:r>
              <a:rPr lang="fr-CA" altLang="en-US" sz="3600" dirty="0" smtClean="0">
                <a:effectLst/>
                <a:latin typeface="Avenir Book" charset="0"/>
                <a:ea typeface="Avenir Book" charset="0"/>
                <a:cs typeface="Avenir Book" charset="0"/>
              </a:rPr>
              <a:t>QU’EST-CE QUE LA VIOLENCE PSYCHOLOGIQUE?</a:t>
            </a:r>
            <a:endParaRPr lang="fr-CA" altLang="en-US" sz="3600" dirty="0">
              <a:effectLst/>
              <a:latin typeface="Avenir Book" charset="0"/>
              <a:ea typeface="Avenir Book" charset="0"/>
              <a:cs typeface="Avenir Book" charset="0"/>
            </a:endParaRPr>
          </a:p>
        </p:txBody>
      </p:sp>
      <p:sp>
        <p:nvSpPr>
          <p:cNvPr id="133123" name="Rectangle 3"/>
          <p:cNvSpPr>
            <a:spLocks noGrp="1" noChangeArrowheads="1"/>
          </p:cNvSpPr>
          <p:nvPr>
            <p:ph type="body" idx="1"/>
          </p:nvPr>
        </p:nvSpPr>
        <p:spPr>
          <a:xfrm>
            <a:off x="395536" y="2708920"/>
            <a:ext cx="8569077" cy="3312368"/>
          </a:xfrm>
        </p:spPr>
        <p:txBody>
          <a:bodyPr/>
          <a:lstStyle/>
          <a:p>
            <a:pPr eaLnBrk="1" hangingPunct="1">
              <a:buFont typeface="Arial" panose="020B0604020202020204" pitchFamily="34" charset="0"/>
              <a:buChar char="•"/>
              <a:defRPr/>
            </a:pPr>
            <a:r>
              <a:rPr lang="fr-CA" sz="2800" dirty="0" smtClean="0">
                <a:latin typeface="Calibri" panose="020F0502020204030204" pitchFamily="34" charset="0"/>
                <a:ea typeface="Calibri" charset="0"/>
                <a:cs typeface="Calibri" panose="020F0502020204030204" pitchFamily="34" charset="0"/>
              </a:rPr>
              <a:t>On peut aussi parler de « mauvais traitements » psychologiques.</a:t>
            </a:r>
          </a:p>
          <a:p>
            <a:pPr eaLnBrk="1" hangingPunct="1">
              <a:buFont typeface="Arial" panose="020B0604020202020204" pitchFamily="34" charset="0"/>
              <a:buChar char="•"/>
              <a:defRPr/>
            </a:pPr>
            <a:r>
              <a:rPr lang="fr-CA" sz="2800" dirty="0" smtClean="0">
                <a:latin typeface="Calibri" panose="020F0502020204030204" pitchFamily="34" charset="0"/>
                <a:cs typeface="Calibri" panose="020F0502020204030204" pitchFamily="34" charset="0"/>
              </a:rPr>
              <a:t>Des </a:t>
            </a:r>
            <a:r>
              <a:rPr lang="fr-CA" sz="2800" dirty="0">
                <a:latin typeface="Calibri" panose="020F0502020204030204" pitchFamily="34" charset="0"/>
                <a:cs typeface="Calibri" panose="020F0502020204030204" pitchFamily="34" charset="0"/>
              </a:rPr>
              <a:t>coups qui ne laissent aucune marque visible, comme les ecchymoses des sévices corporels</a:t>
            </a:r>
            <a:r>
              <a:rPr lang="fr-CA" sz="2800" dirty="0" smtClean="0">
                <a:latin typeface="Calibri" panose="020F0502020204030204" pitchFamily="34" charset="0"/>
                <a:ea typeface="Calibri" charset="0"/>
                <a:cs typeface="Calibri" panose="020F0502020204030204" pitchFamily="34" charset="0"/>
              </a:rPr>
              <a:t>.</a:t>
            </a:r>
          </a:p>
          <a:p>
            <a:pPr eaLnBrk="1" hangingPunct="1">
              <a:buFont typeface="Arial" panose="020B0604020202020204" pitchFamily="34" charset="0"/>
              <a:buChar char="•"/>
              <a:defRPr/>
            </a:pPr>
            <a:r>
              <a:rPr lang="fr-CA" sz="2800" dirty="0">
                <a:latin typeface="Calibri" panose="020F0502020204030204" pitchFamily="34" charset="0"/>
                <a:cs typeface="Calibri" panose="020F0502020204030204" pitchFamily="34" charset="0"/>
              </a:rPr>
              <a:t>L</a:t>
            </a:r>
            <a:r>
              <a:rPr lang="fr-CA" sz="2800" dirty="0" smtClean="0">
                <a:latin typeface="Calibri" panose="020F0502020204030204" pitchFamily="34" charset="0"/>
                <a:cs typeface="Calibri" panose="020F0502020204030204" pitchFamily="34" charset="0"/>
              </a:rPr>
              <a:t>’agresseur </a:t>
            </a:r>
            <a:r>
              <a:rPr lang="fr-CA" sz="2800" dirty="0">
                <a:latin typeface="Calibri" panose="020F0502020204030204" pitchFamily="34" charset="0"/>
                <a:cs typeface="Calibri" panose="020F0502020204030204" pitchFamily="34" charset="0"/>
              </a:rPr>
              <a:t>utilise l’intimidation, l’humiliation, l’isolement et la peur pour miner l’estime de soi et la santé mentale de sa victime</a:t>
            </a:r>
            <a:r>
              <a:rPr lang="fr-CA" sz="2800" dirty="0" smtClean="0">
                <a:latin typeface="Calibri" panose="020F0502020204030204" pitchFamily="34" charset="0"/>
                <a:ea typeface="Calibri" charset="0"/>
                <a:cs typeface="Calibri" panose="020F0502020204030204" pitchFamily="34" charset="0"/>
              </a:rPr>
              <a:t>.</a:t>
            </a:r>
            <a:endParaRPr lang="fr-CA" sz="2800" dirty="0" smtClean="0">
              <a:latin typeface="Calibri" panose="020F0502020204030204" pitchFamily="34" charset="0"/>
              <a:ea typeface="Calibri" charset="0"/>
              <a:cs typeface="Calibri" panose="020F0502020204030204" pitchFamily="34" charset="0"/>
            </a:endParaRP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3123">
                                            <p:txEl>
                                              <p:pRg st="0" end="0"/>
                                            </p:txEl>
                                          </p:spTgt>
                                        </p:tgtEl>
                                        <p:attrNameLst>
                                          <p:attrName>style.visibility</p:attrName>
                                        </p:attrNameLst>
                                      </p:cBhvr>
                                      <p:to>
                                        <p:strVal val="visible"/>
                                      </p:to>
                                    </p:set>
                                    <p:animEffect transition="in" filter="dissolve">
                                      <p:cBhvr>
                                        <p:cTn id="7" dur="500"/>
                                        <p:tgtEl>
                                          <p:spTgt spid="1331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3123">
                                            <p:txEl>
                                              <p:pRg st="1" end="1"/>
                                            </p:txEl>
                                          </p:spTgt>
                                        </p:tgtEl>
                                        <p:attrNameLst>
                                          <p:attrName>style.visibility</p:attrName>
                                        </p:attrNameLst>
                                      </p:cBhvr>
                                      <p:to>
                                        <p:strVal val="visible"/>
                                      </p:to>
                                    </p:set>
                                    <p:animEffect transition="in" filter="dissolve">
                                      <p:cBhvr>
                                        <p:cTn id="12" dur="500"/>
                                        <p:tgtEl>
                                          <p:spTgt spid="1331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3123">
                                            <p:txEl>
                                              <p:pRg st="2" end="2"/>
                                            </p:txEl>
                                          </p:spTgt>
                                        </p:tgtEl>
                                        <p:attrNameLst>
                                          <p:attrName>style.visibility</p:attrName>
                                        </p:attrNameLst>
                                      </p:cBhvr>
                                      <p:to>
                                        <p:strVal val="visible"/>
                                      </p:to>
                                    </p:set>
                                    <p:animEffect transition="in" filter="dissolve">
                                      <p:cBhvr>
                                        <p:cTn id="17" dur="500"/>
                                        <p:tgtEl>
                                          <p:spTgt spid="1331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3"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34146" name="Rectangle 1026"/>
          <p:cNvSpPr>
            <a:spLocks noGrp="1" noChangeArrowheads="1"/>
          </p:cNvSpPr>
          <p:nvPr>
            <p:ph type="title"/>
          </p:nvPr>
        </p:nvSpPr>
        <p:spPr>
          <a:xfrm>
            <a:off x="1979712" y="548680"/>
            <a:ext cx="7056784" cy="1368152"/>
          </a:xfrm>
        </p:spPr>
        <p:txBody>
          <a:bodyPr/>
          <a:lstStyle/>
          <a:p>
            <a:pPr algn="r" eaLnBrk="1" hangingPunct="1">
              <a:defRPr/>
            </a:pPr>
            <a:r>
              <a:rPr lang="en-GB" altLang="en-US" sz="3600" dirty="0" smtClean="0">
                <a:effectLst/>
                <a:latin typeface="Avenir Book" charset="0"/>
                <a:ea typeface="Avenir Book" charset="0"/>
                <a:cs typeface="Avenir Book" charset="0"/>
              </a:rPr>
              <a:t>QUE COMPREND LA VIOLENCE PSYCHOLOGIQUE?</a:t>
            </a:r>
            <a:endParaRPr lang="en-GB" altLang="en-US" sz="3600" dirty="0">
              <a:effectLst/>
              <a:latin typeface="Avenir Book" charset="0"/>
              <a:ea typeface="Avenir Book" charset="0"/>
              <a:cs typeface="Avenir Book" charset="0"/>
            </a:endParaRPr>
          </a:p>
        </p:txBody>
      </p:sp>
      <p:sp>
        <p:nvSpPr>
          <p:cNvPr id="134147" name="Rectangle 1027"/>
          <p:cNvSpPr>
            <a:spLocks noGrp="1" noChangeArrowheads="1"/>
          </p:cNvSpPr>
          <p:nvPr>
            <p:ph type="body" idx="1"/>
          </p:nvPr>
        </p:nvSpPr>
        <p:spPr>
          <a:xfrm>
            <a:off x="239182" y="2061270"/>
            <a:ext cx="8581290" cy="4752106"/>
          </a:xfrm>
          <a:effectLst>
            <a:outerShdw blurRad="63500" dist="17961" dir="2700000" algn="ctr" rotWithShape="0">
              <a:srgbClr val="F7D47D">
                <a:alpha val="74997"/>
              </a:srgbClr>
            </a:outerShdw>
          </a:effectLst>
        </p:spPr>
        <p:txBody>
          <a:bodyPr/>
          <a:lstStyle/>
          <a:p>
            <a:pPr lvl="1" eaLnBrk="1" hangingPunct="1">
              <a:buFont typeface="Arial" panose="020B0604020202020204" pitchFamily="34" charset="0"/>
              <a:buChar char="•"/>
              <a:defRPr/>
            </a:pPr>
            <a:r>
              <a:rPr lang="fr-CA" dirty="0" smtClean="0">
                <a:latin typeface="Calibri" charset="0"/>
                <a:ea typeface="Calibri" charset="0"/>
                <a:cs typeface="Calibri" charset="0"/>
              </a:rPr>
              <a:t>Le fait d’ignorer l’enfant</a:t>
            </a:r>
          </a:p>
          <a:p>
            <a:pPr lvl="1" eaLnBrk="1" hangingPunct="1">
              <a:buFont typeface="Arial" panose="020B0604020202020204" pitchFamily="34" charset="0"/>
              <a:buChar char="•"/>
              <a:defRPr/>
            </a:pPr>
            <a:r>
              <a:rPr lang="fr-CA" dirty="0" smtClean="0">
                <a:latin typeface="Calibri" charset="0"/>
                <a:ea typeface="Calibri" charset="0"/>
                <a:cs typeface="Calibri" charset="0"/>
              </a:rPr>
              <a:t>Le rejet</a:t>
            </a:r>
          </a:p>
          <a:p>
            <a:pPr lvl="1" eaLnBrk="1" hangingPunct="1">
              <a:buFont typeface="Arial" panose="020B0604020202020204" pitchFamily="34" charset="0"/>
              <a:buChar char="•"/>
              <a:defRPr/>
            </a:pPr>
            <a:r>
              <a:rPr lang="fr-CA" dirty="0" smtClean="0">
                <a:latin typeface="Calibri" charset="0"/>
                <a:ea typeface="Calibri" charset="0"/>
                <a:cs typeface="Calibri" charset="0"/>
              </a:rPr>
              <a:t>L’isolement : il ne peut jouer avec d’autres enfants</a:t>
            </a:r>
          </a:p>
          <a:p>
            <a:pPr lvl="1" eaLnBrk="1" hangingPunct="1">
              <a:buFont typeface="Arial" panose="020B0604020202020204" pitchFamily="34" charset="0"/>
              <a:buChar char="•"/>
              <a:defRPr/>
            </a:pPr>
            <a:r>
              <a:rPr lang="fr-CA" dirty="0" smtClean="0">
                <a:latin typeface="Calibri" charset="0"/>
                <a:ea typeface="Calibri" charset="0"/>
                <a:cs typeface="Calibri" charset="0"/>
              </a:rPr>
              <a:t>L’agression verbale, ex. « Tu n’es bon à rien »</a:t>
            </a:r>
          </a:p>
          <a:p>
            <a:pPr lvl="1" eaLnBrk="1" hangingPunct="1">
              <a:buFont typeface="Arial" panose="020B0604020202020204" pitchFamily="34" charset="0"/>
              <a:buChar char="•"/>
              <a:defRPr/>
            </a:pPr>
            <a:r>
              <a:rPr lang="fr-CA" dirty="0" smtClean="0">
                <a:latin typeface="Calibri" charset="0"/>
                <a:ea typeface="Calibri" charset="0"/>
                <a:cs typeface="Calibri" charset="0"/>
              </a:rPr>
              <a:t>La terreur  </a:t>
            </a:r>
          </a:p>
          <a:p>
            <a:pPr lvl="1" eaLnBrk="1" hangingPunct="1">
              <a:buFont typeface="Arial" panose="020B0604020202020204" pitchFamily="34" charset="0"/>
              <a:buChar char="•"/>
              <a:defRPr/>
            </a:pPr>
            <a:r>
              <a:rPr lang="fr-CA" dirty="0" smtClean="0">
                <a:latin typeface="Calibri" charset="0"/>
                <a:ea typeface="Calibri" charset="0"/>
                <a:cs typeface="Calibri" charset="0"/>
              </a:rPr>
              <a:t>La négligence : le priver de nourriture ou de soins   médicaux</a:t>
            </a:r>
          </a:p>
          <a:p>
            <a:pPr lvl="1" eaLnBrk="1" hangingPunct="1">
              <a:buFont typeface="Arial" panose="020B0604020202020204" pitchFamily="34" charset="0"/>
              <a:buChar char="•"/>
              <a:defRPr/>
            </a:pPr>
            <a:r>
              <a:rPr lang="fr-CA" dirty="0" smtClean="0">
                <a:latin typeface="Calibri" charset="0"/>
                <a:ea typeface="Calibri" charset="0"/>
                <a:cs typeface="Calibri" charset="0"/>
              </a:rPr>
              <a:t>L’humiliation : « Tu es inutile »</a:t>
            </a:r>
          </a:p>
          <a:p>
            <a:pPr lvl="1" eaLnBrk="1" hangingPunct="1">
              <a:buFont typeface="Arial" panose="020B0604020202020204" pitchFamily="34" charset="0"/>
              <a:buChar char="•"/>
              <a:defRPr/>
            </a:pPr>
            <a:r>
              <a:rPr lang="fr-CA" dirty="0" smtClean="0">
                <a:latin typeface="Calibri" charset="0"/>
                <a:ea typeface="Calibri" charset="0"/>
                <a:cs typeface="Calibri" charset="0"/>
              </a:rPr>
              <a:t>L’intimidation </a:t>
            </a:r>
          </a:p>
          <a:p>
            <a:pPr lvl="1" eaLnBrk="1" hangingPunct="1">
              <a:buFont typeface="Arial" panose="020B0604020202020204" pitchFamily="34" charset="0"/>
              <a:buChar char="•"/>
              <a:defRPr/>
            </a:pPr>
            <a:endParaRPr lang="en-GB" dirty="0" smtClean="0">
              <a:latin typeface="Calibri" charset="0"/>
              <a:ea typeface="Calibri" charset="0"/>
              <a:cs typeface="Calibri" charset="0"/>
            </a:endParaRPr>
          </a:p>
        </p:txBody>
      </p:sp>
    </p:spTree>
  </p:cSld>
  <p:clrMapOvr>
    <a:masterClrMapping/>
  </p:clrMapOvr>
  <p:transition spd="slow">
    <p:strips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4147">
                                            <p:txEl>
                                              <p:pRg st="0" end="0"/>
                                            </p:txEl>
                                          </p:spTgt>
                                        </p:tgtEl>
                                        <p:attrNameLst>
                                          <p:attrName>style.visibility</p:attrName>
                                        </p:attrNameLst>
                                      </p:cBhvr>
                                      <p:to>
                                        <p:strVal val="visible"/>
                                      </p:to>
                                    </p:set>
                                    <p:animEffect transition="in" filter="dissolve">
                                      <p:cBhvr>
                                        <p:cTn id="7" dur="500"/>
                                        <p:tgtEl>
                                          <p:spTgt spid="1341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4147">
                                            <p:txEl>
                                              <p:pRg st="1" end="1"/>
                                            </p:txEl>
                                          </p:spTgt>
                                        </p:tgtEl>
                                        <p:attrNameLst>
                                          <p:attrName>style.visibility</p:attrName>
                                        </p:attrNameLst>
                                      </p:cBhvr>
                                      <p:to>
                                        <p:strVal val="visible"/>
                                      </p:to>
                                    </p:set>
                                    <p:animEffect transition="in" filter="dissolve">
                                      <p:cBhvr>
                                        <p:cTn id="12" dur="500"/>
                                        <p:tgtEl>
                                          <p:spTgt spid="1341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4147">
                                            <p:txEl>
                                              <p:pRg st="2" end="2"/>
                                            </p:txEl>
                                          </p:spTgt>
                                        </p:tgtEl>
                                        <p:attrNameLst>
                                          <p:attrName>style.visibility</p:attrName>
                                        </p:attrNameLst>
                                      </p:cBhvr>
                                      <p:to>
                                        <p:strVal val="visible"/>
                                      </p:to>
                                    </p:set>
                                    <p:animEffect transition="in" filter="dissolve">
                                      <p:cBhvr>
                                        <p:cTn id="17" dur="500"/>
                                        <p:tgtEl>
                                          <p:spTgt spid="13414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34147">
                                            <p:txEl>
                                              <p:pRg st="3" end="3"/>
                                            </p:txEl>
                                          </p:spTgt>
                                        </p:tgtEl>
                                        <p:attrNameLst>
                                          <p:attrName>style.visibility</p:attrName>
                                        </p:attrNameLst>
                                      </p:cBhvr>
                                      <p:to>
                                        <p:strVal val="visible"/>
                                      </p:to>
                                    </p:set>
                                    <p:animEffect transition="in" filter="dissolve">
                                      <p:cBhvr>
                                        <p:cTn id="22" dur="500"/>
                                        <p:tgtEl>
                                          <p:spTgt spid="13414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34147">
                                            <p:txEl>
                                              <p:pRg st="4" end="4"/>
                                            </p:txEl>
                                          </p:spTgt>
                                        </p:tgtEl>
                                        <p:attrNameLst>
                                          <p:attrName>style.visibility</p:attrName>
                                        </p:attrNameLst>
                                      </p:cBhvr>
                                      <p:to>
                                        <p:strVal val="visible"/>
                                      </p:to>
                                    </p:set>
                                    <p:animEffect transition="in" filter="dissolve">
                                      <p:cBhvr>
                                        <p:cTn id="27" dur="500"/>
                                        <p:tgtEl>
                                          <p:spTgt spid="13414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34147">
                                            <p:txEl>
                                              <p:pRg st="5" end="5"/>
                                            </p:txEl>
                                          </p:spTgt>
                                        </p:tgtEl>
                                        <p:attrNameLst>
                                          <p:attrName>style.visibility</p:attrName>
                                        </p:attrNameLst>
                                      </p:cBhvr>
                                      <p:to>
                                        <p:strVal val="visible"/>
                                      </p:to>
                                    </p:set>
                                    <p:animEffect transition="in" filter="dissolve">
                                      <p:cBhvr>
                                        <p:cTn id="32" dur="500"/>
                                        <p:tgtEl>
                                          <p:spTgt spid="13414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34147">
                                            <p:txEl>
                                              <p:pRg st="6" end="6"/>
                                            </p:txEl>
                                          </p:spTgt>
                                        </p:tgtEl>
                                        <p:attrNameLst>
                                          <p:attrName>style.visibility</p:attrName>
                                        </p:attrNameLst>
                                      </p:cBhvr>
                                      <p:to>
                                        <p:strVal val="visible"/>
                                      </p:to>
                                    </p:set>
                                    <p:animEffect transition="in" filter="dissolve">
                                      <p:cBhvr>
                                        <p:cTn id="37" dur="500"/>
                                        <p:tgtEl>
                                          <p:spTgt spid="134147">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34147">
                                            <p:txEl>
                                              <p:pRg st="7" end="7"/>
                                            </p:txEl>
                                          </p:spTgt>
                                        </p:tgtEl>
                                        <p:attrNameLst>
                                          <p:attrName>style.visibility</p:attrName>
                                        </p:attrNameLst>
                                      </p:cBhvr>
                                      <p:to>
                                        <p:strVal val="visible"/>
                                      </p:to>
                                    </p:set>
                                    <p:animEffect transition="in" filter="dissolve">
                                      <p:cBhvr>
                                        <p:cTn id="42" dur="500"/>
                                        <p:tgtEl>
                                          <p:spTgt spid="13414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7" grpId="0" build="p" bldLvl="2"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2420888"/>
            <a:ext cx="7848872" cy="3024336"/>
          </a:xfrm>
        </p:spPr>
        <p:txBody>
          <a:bodyPr/>
          <a:lstStyle/>
          <a:p>
            <a:pPr marL="0" indent="0" algn="ctr" eaLnBrk="1" fontAlgn="auto" hangingPunct="1">
              <a:spcBef>
                <a:spcPts val="0"/>
              </a:spcBef>
              <a:spcAft>
                <a:spcPts val="0"/>
              </a:spcAft>
              <a:buClrTx/>
              <a:buNone/>
              <a:defRPr/>
            </a:pPr>
            <a:r>
              <a:rPr lang="fr-CA" sz="3600" dirty="0">
                <a:latin typeface="Calibri" panose="020F0502020204030204" pitchFamily="34" charset="0"/>
                <a:cs typeface="Calibri" panose="020F0502020204030204" pitchFamily="34" charset="0"/>
              </a:rPr>
              <a:t>« Il est difficile de croire à la fidélité de Dieu lorsque nous ne vivons que de la violence dans notre vie. »</a:t>
            </a:r>
            <a:endParaRPr lang="en-US" sz="3600" dirty="0">
              <a:latin typeface="Calibri" panose="020F0502020204030204" pitchFamily="34" charset="0"/>
              <a:ea typeface="Calibri" charset="0"/>
              <a:cs typeface="Calibri" panose="020F0502020204030204" pitchFamily="34" charset="0"/>
            </a:endParaRPr>
          </a:p>
          <a:p>
            <a:pPr marL="0" indent="0" algn="ctr" eaLnBrk="1" fontAlgn="auto" hangingPunct="1">
              <a:spcBef>
                <a:spcPts val="0"/>
              </a:spcBef>
              <a:spcAft>
                <a:spcPts val="0"/>
              </a:spcAft>
              <a:buClrTx/>
              <a:buFontTx/>
              <a:buNone/>
              <a:defRPr/>
            </a:pPr>
            <a:endParaRPr lang="en-US" sz="2400" dirty="0" smtClean="0">
              <a:latin typeface="Calibri" charset="0"/>
              <a:ea typeface="Calibri" charset="0"/>
              <a:cs typeface="Calibri" charset="0"/>
            </a:endParaRPr>
          </a:p>
          <a:p>
            <a:pPr marL="0" indent="0" algn="ctr" eaLnBrk="1" fontAlgn="auto" hangingPunct="1">
              <a:spcBef>
                <a:spcPts val="0"/>
              </a:spcBef>
              <a:spcAft>
                <a:spcPts val="0"/>
              </a:spcAft>
              <a:buClrTx/>
              <a:buFontTx/>
              <a:buNone/>
              <a:defRPr/>
            </a:pPr>
            <a:r>
              <a:rPr lang="fr-CA" sz="2400" dirty="0" smtClean="0">
                <a:latin typeface="Calibri" charset="0"/>
                <a:ea typeface="Calibri" charset="0"/>
                <a:cs typeface="Calibri" charset="0"/>
              </a:rPr>
              <a:t>Dr Tim Clinton</a:t>
            </a:r>
          </a:p>
          <a:p>
            <a:pPr marL="0" indent="0" algn="ctr" eaLnBrk="1" fontAlgn="auto" hangingPunct="1">
              <a:spcBef>
                <a:spcPts val="0"/>
              </a:spcBef>
              <a:spcAft>
                <a:spcPts val="0"/>
              </a:spcAft>
              <a:buClrTx/>
              <a:buFontTx/>
              <a:buNone/>
              <a:defRPr/>
            </a:pPr>
            <a:r>
              <a:rPr lang="fr-CA" sz="2400" dirty="0" smtClean="0">
                <a:latin typeface="Calibri" charset="0"/>
                <a:ea typeface="Calibri" charset="0"/>
                <a:cs typeface="Calibri" charset="0"/>
              </a:rPr>
              <a:t>Président de l’</a:t>
            </a:r>
            <a:r>
              <a:rPr lang="en-US" sz="2400" i="1" dirty="0" smtClean="0">
                <a:latin typeface="Calibri" charset="0"/>
                <a:ea typeface="Calibri" charset="0"/>
                <a:cs typeface="Calibri" charset="0"/>
              </a:rPr>
              <a:t>American </a:t>
            </a:r>
            <a:r>
              <a:rPr lang="en-US" sz="2400" i="1" dirty="0">
                <a:latin typeface="Calibri" charset="0"/>
                <a:ea typeface="Calibri" charset="0"/>
                <a:cs typeface="Calibri" charset="0"/>
              </a:rPr>
              <a:t>Association of Christian Counselors</a:t>
            </a:r>
          </a:p>
        </p:txBody>
      </p:sp>
    </p:spTree>
  </p:cSld>
  <p:clrMapOvr>
    <a:masterClrMapping/>
  </p:clrMapOvr>
  <p:transition spd="slow">
    <p:split orient="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a:xfrm>
            <a:off x="1348680" y="638200"/>
            <a:ext cx="7543800" cy="990600"/>
          </a:xfrm>
        </p:spPr>
        <p:txBody>
          <a:bodyPr/>
          <a:lstStyle/>
          <a:p>
            <a:pPr algn="r" eaLnBrk="1" hangingPunct="1">
              <a:defRPr/>
            </a:pPr>
            <a:r>
              <a:rPr lang="fr-CA" altLang="en-US" sz="4000" dirty="0" smtClean="0">
                <a:effectLst/>
                <a:latin typeface="Avenir Book" charset="0"/>
                <a:ea typeface="Avenir Book" charset="0"/>
                <a:cs typeface="Avenir Book" charset="0"/>
              </a:rPr>
              <a:t>SIGNES POSSIBLES DE VIOLENCE PSYCHOLOGIQUE</a:t>
            </a:r>
            <a:endParaRPr lang="fr-CA" altLang="en-US" sz="4000" dirty="0">
              <a:effectLst/>
              <a:latin typeface="Avenir Book" charset="0"/>
              <a:ea typeface="Avenir Book" charset="0"/>
              <a:cs typeface="Avenir Book" charset="0"/>
            </a:endParaRPr>
          </a:p>
        </p:txBody>
      </p:sp>
      <p:sp>
        <p:nvSpPr>
          <p:cNvPr id="144387" name="Rectangle 3"/>
          <p:cNvSpPr>
            <a:spLocks noGrp="1" noChangeArrowheads="1"/>
          </p:cNvSpPr>
          <p:nvPr>
            <p:ph type="body" idx="1"/>
          </p:nvPr>
        </p:nvSpPr>
        <p:spPr>
          <a:xfrm>
            <a:off x="0" y="2348880"/>
            <a:ext cx="8860904" cy="3992508"/>
          </a:xfrm>
        </p:spPr>
        <p:txBody>
          <a:bodyPr/>
          <a:lstStyle/>
          <a:p>
            <a:pPr lvl="0">
              <a:buFont typeface="Arial" panose="020B0604020202020204" pitchFamily="34" charset="0"/>
              <a:buChar char="•"/>
            </a:pPr>
            <a:r>
              <a:rPr lang="fr-CA" sz="2800" dirty="0">
                <a:latin typeface="Calibri" panose="020F0502020204030204" pitchFamily="34" charset="0"/>
                <a:cs typeface="Calibri" panose="020F0502020204030204" pitchFamily="34" charset="0"/>
              </a:rPr>
              <a:t>Craintes inhabituelles (de certaines personnes, d’entrer à la maison, etc.)</a:t>
            </a:r>
            <a:endParaRPr lang="en-CA" sz="2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fr-CA" sz="2800" dirty="0">
                <a:latin typeface="Calibri" panose="020F0502020204030204" pitchFamily="34" charset="0"/>
                <a:cs typeface="Calibri" panose="020F0502020204030204" pitchFamily="34" charset="0"/>
              </a:rPr>
              <a:t>Comportement agressif ou </a:t>
            </a:r>
            <a:r>
              <a:rPr lang="fr-CA" sz="2800" dirty="0" smtClean="0">
                <a:latin typeface="Calibri" panose="020F0502020204030204" pitchFamily="34" charset="0"/>
                <a:cs typeface="Calibri" panose="020F0502020204030204" pitchFamily="34" charset="0"/>
              </a:rPr>
              <a:t>retrait</a:t>
            </a:r>
            <a:endParaRPr lang="en-CA" sz="2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fr-CA" sz="2800" dirty="0">
                <a:latin typeface="Calibri" panose="020F0502020204030204" pitchFamily="34" charset="0"/>
                <a:cs typeface="Calibri" panose="020F0502020204030204" pitchFamily="34" charset="0"/>
              </a:rPr>
              <a:t>Grand besoin d’attention (relations inappropriées avec les adultes ou les pairs)</a:t>
            </a:r>
            <a:endParaRPr lang="en-CA" sz="2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fr-CA" sz="2800" dirty="0">
                <a:latin typeface="Calibri" panose="020F0502020204030204" pitchFamily="34" charset="0"/>
                <a:cs typeface="Calibri" panose="020F0502020204030204" pitchFamily="34" charset="0"/>
              </a:rPr>
              <a:t>Manque de concentration</a:t>
            </a:r>
            <a:endParaRPr lang="en-CA" sz="2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fr-CA" sz="2800" dirty="0">
                <a:latin typeface="Calibri" panose="020F0502020204030204" pitchFamily="34" charset="0"/>
                <a:cs typeface="Calibri" panose="020F0502020204030204" pitchFamily="34" charset="0"/>
              </a:rPr>
              <a:t>Retards fréquents et absences nombreuses de l’école</a:t>
            </a:r>
            <a:endParaRPr lang="en-CA" sz="2800" dirty="0">
              <a:latin typeface="Calibri" panose="020F0502020204030204" pitchFamily="34" charset="0"/>
              <a:cs typeface="Calibri" panose="020F0502020204030204" pitchFamily="34" charset="0"/>
            </a:endParaRPr>
          </a:p>
          <a:p>
            <a:pPr>
              <a:buFont typeface="Arial" panose="020B0604020202020204" pitchFamily="34" charset="0"/>
              <a:buChar char="•"/>
            </a:pPr>
            <a:r>
              <a:rPr lang="fr-CA" sz="2800" dirty="0">
                <a:latin typeface="Calibri" panose="020F0502020204030204" pitchFamily="34" charset="0"/>
                <a:cs typeface="Calibri" panose="020F0502020204030204" pitchFamily="34" charset="0"/>
              </a:rPr>
              <a:t>Baisse soudaine du rendement scolaire</a:t>
            </a:r>
            <a:endParaRPr lang="en-GB" sz="2800" dirty="0" smtClean="0">
              <a:latin typeface="Calibri" panose="020F0502020204030204" pitchFamily="34" charset="0"/>
              <a:ea typeface="Calibri" charset="0"/>
              <a:cs typeface="Calibri" panose="020F0502020204030204"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44387">
                                            <p:txEl>
                                              <p:pRg st="0" end="0"/>
                                            </p:txEl>
                                          </p:spTgt>
                                        </p:tgtEl>
                                        <p:attrNameLst>
                                          <p:attrName>style.visibility</p:attrName>
                                        </p:attrNameLst>
                                      </p:cBhvr>
                                      <p:to>
                                        <p:strVal val="visible"/>
                                      </p:to>
                                    </p:set>
                                    <p:animEffect transition="in" filter="dissolve">
                                      <p:cBhvr>
                                        <p:cTn id="7" dur="500"/>
                                        <p:tgtEl>
                                          <p:spTgt spid="1443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44387">
                                            <p:txEl>
                                              <p:pRg st="1" end="1"/>
                                            </p:txEl>
                                          </p:spTgt>
                                        </p:tgtEl>
                                        <p:attrNameLst>
                                          <p:attrName>style.visibility</p:attrName>
                                        </p:attrNameLst>
                                      </p:cBhvr>
                                      <p:to>
                                        <p:strVal val="visible"/>
                                      </p:to>
                                    </p:set>
                                    <p:animEffect transition="in" filter="dissolve">
                                      <p:cBhvr>
                                        <p:cTn id="12" dur="500"/>
                                        <p:tgtEl>
                                          <p:spTgt spid="1443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44387">
                                            <p:txEl>
                                              <p:pRg st="2" end="2"/>
                                            </p:txEl>
                                          </p:spTgt>
                                        </p:tgtEl>
                                        <p:attrNameLst>
                                          <p:attrName>style.visibility</p:attrName>
                                        </p:attrNameLst>
                                      </p:cBhvr>
                                      <p:to>
                                        <p:strVal val="visible"/>
                                      </p:to>
                                    </p:set>
                                    <p:animEffect transition="in" filter="dissolve">
                                      <p:cBhvr>
                                        <p:cTn id="17" dur="500"/>
                                        <p:tgtEl>
                                          <p:spTgt spid="1443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44387">
                                            <p:txEl>
                                              <p:pRg st="3" end="3"/>
                                            </p:txEl>
                                          </p:spTgt>
                                        </p:tgtEl>
                                        <p:attrNameLst>
                                          <p:attrName>style.visibility</p:attrName>
                                        </p:attrNameLst>
                                      </p:cBhvr>
                                      <p:to>
                                        <p:strVal val="visible"/>
                                      </p:to>
                                    </p:set>
                                    <p:animEffect transition="in" filter="dissolve">
                                      <p:cBhvr>
                                        <p:cTn id="22" dur="500"/>
                                        <p:tgtEl>
                                          <p:spTgt spid="1443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7" grpId="0" build="p" bldLvl="2"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1706062" y="714400"/>
            <a:ext cx="7273925" cy="914400"/>
          </a:xfrm>
        </p:spPr>
        <p:txBody>
          <a:bodyPr/>
          <a:lstStyle/>
          <a:p>
            <a:pPr algn="r" eaLnBrk="1" hangingPunct="1">
              <a:defRPr/>
            </a:pPr>
            <a:r>
              <a:rPr lang="en-GB" altLang="en-US" sz="4000" dirty="0" smtClean="0">
                <a:effectLst/>
                <a:latin typeface="Avenir Book" charset="0"/>
                <a:ea typeface="Avenir Book" charset="0"/>
                <a:cs typeface="Avenir Book" charset="0"/>
              </a:rPr>
              <a:t>SIGNES POSSIBLES DE NÉGLIGENCE</a:t>
            </a:r>
            <a:endParaRPr lang="en-GB" altLang="en-US" sz="4000" dirty="0">
              <a:effectLst/>
              <a:latin typeface="Avenir Book" charset="0"/>
              <a:ea typeface="Avenir Book" charset="0"/>
              <a:cs typeface="Avenir Book" charset="0"/>
            </a:endParaRPr>
          </a:p>
        </p:txBody>
      </p:sp>
      <p:sp>
        <p:nvSpPr>
          <p:cNvPr id="145411" name="Rectangle 3"/>
          <p:cNvSpPr>
            <a:spLocks noGrp="1" noChangeArrowheads="1"/>
          </p:cNvSpPr>
          <p:nvPr>
            <p:ph type="body" idx="1"/>
          </p:nvPr>
        </p:nvSpPr>
        <p:spPr>
          <a:xfrm>
            <a:off x="-36512" y="2348880"/>
            <a:ext cx="8928992" cy="4176464"/>
          </a:xfrm>
        </p:spPr>
        <p:txBody>
          <a:bodyPr/>
          <a:lstStyle/>
          <a:p>
            <a:pPr lvl="1" eaLnBrk="1" hangingPunct="1">
              <a:buFont typeface="Arial" panose="020B0604020202020204" pitchFamily="34" charset="0"/>
              <a:buChar char="•"/>
              <a:defRPr/>
            </a:pPr>
            <a:r>
              <a:rPr lang="fr-CA" dirty="0" smtClean="0">
                <a:latin typeface="Calibri" charset="0"/>
                <a:ea typeface="Calibri" charset="0"/>
                <a:cs typeface="Calibri" charset="0"/>
              </a:rPr>
              <a:t>Apparence d’un manque de soins et d’être malheureux</a:t>
            </a:r>
          </a:p>
          <a:p>
            <a:pPr lvl="1" eaLnBrk="1" hangingPunct="1">
              <a:buFont typeface="Arial" panose="020B0604020202020204" pitchFamily="34" charset="0"/>
              <a:buChar char="•"/>
              <a:defRPr/>
            </a:pPr>
            <a:r>
              <a:rPr lang="fr-CA" dirty="0" smtClean="0">
                <a:latin typeface="Calibri" charset="0"/>
                <a:ea typeface="Calibri" charset="0"/>
                <a:cs typeface="Calibri" charset="0"/>
              </a:rPr>
              <a:t>Apparence très sales et mal soignée (chez les jeunes enfants négligés ou maltraités)</a:t>
            </a:r>
          </a:p>
          <a:p>
            <a:pPr lvl="1" eaLnBrk="1" hangingPunct="1">
              <a:buFont typeface="Arial" panose="020B0604020202020204" pitchFamily="34" charset="0"/>
              <a:buChar char="•"/>
              <a:defRPr/>
            </a:pPr>
            <a:r>
              <a:rPr lang="fr-CA" dirty="0" smtClean="0">
                <a:latin typeface="Calibri" charset="0"/>
                <a:ea typeface="Calibri" charset="0"/>
                <a:cs typeface="Calibri" charset="0"/>
              </a:rPr>
              <a:t>Faim, supplication pour de la nourriture, vol</a:t>
            </a:r>
          </a:p>
          <a:p>
            <a:pPr lvl="1" eaLnBrk="1" hangingPunct="1">
              <a:buFont typeface="Arial" panose="020B0604020202020204" pitchFamily="34" charset="0"/>
              <a:buChar char="•"/>
              <a:defRPr/>
            </a:pPr>
            <a:r>
              <a:rPr lang="fr-CA" dirty="0" smtClean="0">
                <a:latin typeface="Calibri" charset="0"/>
                <a:ea typeface="Calibri" charset="0"/>
                <a:cs typeface="Calibri" charset="0"/>
              </a:rPr>
              <a:t>Vêtements en mauvaise condition ou peu adaptés à la température</a:t>
            </a:r>
          </a:p>
          <a:p>
            <a:pPr lvl="1" eaLnBrk="1" hangingPunct="1">
              <a:buFont typeface="Arial" panose="020B0604020202020204" pitchFamily="34" charset="0"/>
              <a:buChar char="•"/>
              <a:defRPr/>
            </a:pPr>
            <a:r>
              <a:rPr lang="fr-CA" dirty="0" smtClean="0">
                <a:latin typeface="Calibri" charset="0"/>
                <a:ea typeface="Calibri" charset="0"/>
                <a:cs typeface="Calibri" charset="0"/>
              </a:rPr>
              <a:t>Troubles de santé persistants ou blessures</a:t>
            </a:r>
          </a:p>
          <a:p>
            <a:pPr eaLnBrk="1" hangingPunct="1">
              <a:buFont typeface="Arial" panose="020B0604020202020204" pitchFamily="34" charset="0"/>
              <a:buChar char="•"/>
              <a:defRPr/>
            </a:pPr>
            <a:endParaRPr lang="fr-CA" dirty="0" smtClean="0">
              <a:latin typeface="Calibri" charset="0"/>
              <a:ea typeface="Calibri" charset="0"/>
              <a:cs typeface="Calibri"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45411">
                                            <p:txEl>
                                              <p:pRg st="0" end="0"/>
                                            </p:txEl>
                                          </p:spTgt>
                                        </p:tgtEl>
                                        <p:attrNameLst>
                                          <p:attrName>style.visibility</p:attrName>
                                        </p:attrNameLst>
                                      </p:cBhvr>
                                      <p:to>
                                        <p:strVal val="visible"/>
                                      </p:to>
                                    </p:set>
                                    <p:animEffect transition="in" filter="dissolve">
                                      <p:cBhvr>
                                        <p:cTn id="7" dur="500"/>
                                        <p:tgtEl>
                                          <p:spTgt spid="1454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45411">
                                            <p:txEl>
                                              <p:pRg st="1" end="1"/>
                                            </p:txEl>
                                          </p:spTgt>
                                        </p:tgtEl>
                                        <p:attrNameLst>
                                          <p:attrName>style.visibility</p:attrName>
                                        </p:attrNameLst>
                                      </p:cBhvr>
                                      <p:to>
                                        <p:strVal val="visible"/>
                                      </p:to>
                                    </p:set>
                                    <p:animEffect transition="in" filter="dissolve">
                                      <p:cBhvr>
                                        <p:cTn id="12" dur="500"/>
                                        <p:tgtEl>
                                          <p:spTgt spid="1454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45411">
                                            <p:txEl>
                                              <p:pRg st="2" end="2"/>
                                            </p:txEl>
                                          </p:spTgt>
                                        </p:tgtEl>
                                        <p:attrNameLst>
                                          <p:attrName>style.visibility</p:attrName>
                                        </p:attrNameLst>
                                      </p:cBhvr>
                                      <p:to>
                                        <p:strVal val="visible"/>
                                      </p:to>
                                    </p:set>
                                    <p:animEffect transition="in" filter="dissolve">
                                      <p:cBhvr>
                                        <p:cTn id="17" dur="500"/>
                                        <p:tgtEl>
                                          <p:spTgt spid="14541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45411">
                                            <p:txEl>
                                              <p:pRg st="3" end="3"/>
                                            </p:txEl>
                                          </p:spTgt>
                                        </p:tgtEl>
                                        <p:attrNameLst>
                                          <p:attrName>style.visibility</p:attrName>
                                        </p:attrNameLst>
                                      </p:cBhvr>
                                      <p:to>
                                        <p:strVal val="visible"/>
                                      </p:to>
                                    </p:set>
                                    <p:animEffect transition="in" filter="dissolve">
                                      <p:cBhvr>
                                        <p:cTn id="22" dur="500"/>
                                        <p:tgtEl>
                                          <p:spTgt spid="14541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45411">
                                            <p:txEl>
                                              <p:pRg st="4" end="4"/>
                                            </p:txEl>
                                          </p:spTgt>
                                        </p:tgtEl>
                                        <p:attrNameLst>
                                          <p:attrName>style.visibility</p:attrName>
                                        </p:attrNameLst>
                                      </p:cBhvr>
                                      <p:to>
                                        <p:strVal val="visible"/>
                                      </p:to>
                                    </p:set>
                                    <p:animEffect transition="in" filter="dissolve">
                                      <p:cBhvr>
                                        <p:cTn id="27" dur="500"/>
                                        <p:tgtEl>
                                          <p:spTgt spid="1454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11" grpId="0" build="p" bldLvl="2"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35170" name="Rectangle 1026"/>
          <p:cNvSpPr>
            <a:spLocks noGrp="1" noChangeArrowheads="1"/>
          </p:cNvSpPr>
          <p:nvPr>
            <p:ph type="title"/>
          </p:nvPr>
        </p:nvSpPr>
        <p:spPr>
          <a:xfrm>
            <a:off x="2182688" y="757064"/>
            <a:ext cx="6781800" cy="1447800"/>
          </a:xfrm>
        </p:spPr>
        <p:txBody>
          <a:bodyPr/>
          <a:lstStyle/>
          <a:p>
            <a:pPr algn="r" eaLnBrk="1" hangingPunct="1">
              <a:defRPr/>
            </a:pPr>
            <a:r>
              <a:rPr lang="en-GB" altLang="en-US" sz="4000" dirty="0" smtClean="0">
                <a:effectLst/>
                <a:latin typeface="Avenir Book" charset="0"/>
                <a:ea typeface="Avenir Book" charset="0"/>
                <a:cs typeface="Avenir Book" charset="0"/>
              </a:rPr>
              <a:t>POURQUOI?</a:t>
            </a:r>
            <a:endParaRPr lang="en-GB" altLang="en-US" sz="4000" dirty="0">
              <a:effectLst/>
              <a:latin typeface="Avenir Book" charset="0"/>
              <a:ea typeface="Avenir Book" charset="0"/>
              <a:cs typeface="Avenir Book" charset="0"/>
            </a:endParaRPr>
          </a:p>
        </p:txBody>
      </p:sp>
      <p:sp>
        <p:nvSpPr>
          <p:cNvPr id="135171" name="Rectangle 1027"/>
          <p:cNvSpPr>
            <a:spLocks noGrp="1" noChangeArrowheads="1"/>
          </p:cNvSpPr>
          <p:nvPr>
            <p:ph type="body" idx="1"/>
          </p:nvPr>
        </p:nvSpPr>
        <p:spPr>
          <a:xfrm>
            <a:off x="595313" y="2564904"/>
            <a:ext cx="8310215" cy="3657600"/>
          </a:xfrm>
          <a:effectLst>
            <a:outerShdw blurRad="63500" dist="35921" dir="2700000" algn="ctr" rotWithShape="0">
              <a:srgbClr val="F7D47D">
                <a:alpha val="74997"/>
              </a:srgbClr>
            </a:outerShdw>
          </a:effectLst>
        </p:spPr>
        <p:txBody>
          <a:bodyPr/>
          <a:lstStyle/>
          <a:p>
            <a:pPr eaLnBrk="1" hangingPunct="1">
              <a:buFont typeface="Arial" panose="020B0604020202020204" pitchFamily="34" charset="0"/>
              <a:buChar char="•"/>
              <a:defRPr/>
            </a:pPr>
            <a:r>
              <a:rPr lang="fr-CA" sz="2800" dirty="0" smtClean="0">
                <a:latin typeface="Calibri" charset="0"/>
                <a:ea typeface="Calibri" charset="0"/>
                <a:cs typeface="Calibri" charset="0"/>
              </a:rPr>
              <a:t>Le stress</a:t>
            </a:r>
          </a:p>
          <a:p>
            <a:pPr eaLnBrk="1" hangingPunct="1">
              <a:buFont typeface="Arial" panose="020B0604020202020204" pitchFamily="34" charset="0"/>
              <a:buChar char="•"/>
              <a:defRPr/>
            </a:pPr>
            <a:r>
              <a:rPr lang="fr-CA" sz="2800" dirty="0" smtClean="0">
                <a:latin typeface="Calibri" charset="0"/>
                <a:ea typeface="Calibri" charset="0"/>
                <a:cs typeface="Calibri" charset="0"/>
              </a:rPr>
              <a:t>La colère</a:t>
            </a:r>
          </a:p>
          <a:p>
            <a:pPr eaLnBrk="1" hangingPunct="1">
              <a:buFont typeface="Arial" panose="020B0604020202020204" pitchFamily="34" charset="0"/>
              <a:buChar char="•"/>
              <a:defRPr/>
            </a:pPr>
            <a:r>
              <a:rPr lang="fr-CA" sz="2800" dirty="0" smtClean="0">
                <a:latin typeface="Calibri" charset="0"/>
                <a:ea typeface="Calibri" charset="0"/>
                <a:cs typeface="Calibri" charset="0"/>
              </a:rPr>
              <a:t>Le manque d’habiletés parentales</a:t>
            </a:r>
          </a:p>
          <a:p>
            <a:pPr eaLnBrk="1" hangingPunct="1">
              <a:buFont typeface="Arial" panose="020B0604020202020204" pitchFamily="34" charset="0"/>
              <a:buChar char="•"/>
              <a:defRPr/>
            </a:pPr>
            <a:r>
              <a:rPr lang="fr-CA" sz="2800" dirty="0" smtClean="0">
                <a:latin typeface="Calibri" charset="0"/>
                <a:ea typeface="Calibri" charset="0"/>
                <a:cs typeface="Calibri" charset="0"/>
              </a:rPr>
              <a:t>L’isolement</a:t>
            </a:r>
          </a:p>
          <a:p>
            <a:pPr eaLnBrk="1" hangingPunct="1">
              <a:buFont typeface="Arial" panose="020B0604020202020204" pitchFamily="34" charset="0"/>
              <a:buChar char="•"/>
              <a:defRPr/>
            </a:pPr>
            <a:r>
              <a:rPr lang="fr-CA" sz="2800" dirty="0" smtClean="0">
                <a:latin typeface="Calibri" charset="0"/>
                <a:ea typeface="Calibri" charset="0"/>
                <a:cs typeface="Calibri" charset="0"/>
              </a:rPr>
              <a:t>Les attentes inappropriées envers les enfants</a:t>
            </a:r>
          </a:p>
          <a:p>
            <a:pPr eaLnBrk="1" hangingPunct="1">
              <a:buFont typeface="Arial" panose="020B0604020202020204" pitchFamily="34" charset="0"/>
              <a:buChar char="•"/>
              <a:defRPr/>
            </a:pPr>
            <a:r>
              <a:rPr lang="fr-CA" sz="2800" dirty="0" smtClean="0">
                <a:latin typeface="Calibri" charset="0"/>
                <a:ea typeface="Calibri" charset="0"/>
                <a:cs typeface="Calibri" charset="0"/>
              </a:rPr>
              <a:t>Le désir de contrôle et de pouvoir de la part de l’homme de la maison</a:t>
            </a:r>
          </a:p>
          <a:p>
            <a:pPr eaLnBrk="1" hangingPunct="1">
              <a:buFont typeface="Arial" panose="020B0604020202020204" pitchFamily="34" charset="0"/>
              <a:buChar char="•"/>
              <a:defRPr/>
            </a:pPr>
            <a:endParaRPr lang="en-GB" sz="2800" dirty="0" smtClean="0">
              <a:latin typeface="Calibri" charset="0"/>
              <a:ea typeface="Calibri" charset="0"/>
              <a:cs typeface="Calibri" charset="0"/>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35171">
                                            <p:txEl>
                                              <p:pRg st="0" end="0"/>
                                            </p:txEl>
                                          </p:spTgt>
                                        </p:tgtEl>
                                        <p:attrNameLst>
                                          <p:attrName>style.visibility</p:attrName>
                                        </p:attrNameLst>
                                      </p:cBhvr>
                                      <p:to>
                                        <p:strVal val="visible"/>
                                      </p:to>
                                    </p:set>
                                    <p:animEffect transition="in" filter="barn(inVertical)">
                                      <p:cBhvr>
                                        <p:cTn id="7" dur="500"/>
                                        <p:tgtEl>
                                          <p:spTgt spid="135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35171">
                                            <p:txEl>
                                              <p:pRg st="1" end="1"/>
                                            </p:txEl>
                                          </p:spTgt>
                                        </p:tgtEl>
                                        <p:attrNameLst>
                                          <p:attrName>style.visibility</p:attrName>
                                        </p:attrNameLst>
                                      </p:cBhvr>
                                      <p:to>
                                        <p:strVal val="visible"/>
                                      </p:to>
                                    </p:set>
                                    <p:animEffect transition="in" filter="barn(inVertical)">
                                      <p:cBhvr>
                                        <p:cTn id="12" dur="500"/>
                                        <p:tgtEl>
                                          <p:spTgt spid="1351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35171">
                                            <p:txEl>
                                              <p:pRg st="2" end="2"/>
                                            </p:txEl>
                                          </p:spTgt>
                                        </p:tgtEl>
                                        <p:attrNameLst>
                                          <p:attrName>style.visibility</p:attrName>
                                        </p:attrNameLst>
                                      </p:cBhvr>
                                      <p:to>
                                        <p:strVal val="visible"/>
                                      </p:to>
                                    </p:set>
                                    <p:animEffect transition="in" filter="barn(inVertical)">
                                      <p:cBhvr>
                                        <p:cTn id="17" dur="500"/>
                                        <p:tgtEl>
                                          <p:spTgt spid="13517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35171">
                                            <p:txEl>
                                              <p:pRg st="3" end="3"/>
                                            </p:txEl>
                                          </p:spTgt>
                                        </p:tgtEl>
                                        <p:attrNameLst>
                                          <p:attrName>style.visibility</p:attrName>
                                        </p:attrNameLst>
                                      </p:cBhvr>
                                      <p:to>
                                        <p:strVal val="visible"/>
                                      </p:to>
                                    </p:set>
                                    <p:animEffect transition="in" filter="barn(inVertical)">
                                      <p:cBhvr>
                                        <p:cTn id="22" dur="500"/>
                                        <p:tgtEl>
                                          <p:spTgt spid="13517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35171">
                                            <p:txEl>
                                              <p:pRg st="4" end="4"/>
                                            </p:txEl>
                                          </p:spTgt>
                                        </p:tgtEl>
                                        <p:attrNameLst>
                                          <p:attrName>style.visibility</p:attrName>
                                        </p:attrNameLst>
                                      </p:cBhvr>
                                      <p:to>
                                        <p:strVal val="visible"/>
                                      </p:to>
                                    </p:set>
                                    <p:animEffect transition="in" filter="barn(inVertical)">
                                      <p:cBhvr>
                                        <p:cTn id="27" dur="500"/>
                                        <p:tgtEl>
                                          <p:spTgt spid="13517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35171">
                                            <p:txEl>
                                              <p:pRg st="5" end="5"/>
                                            </p:txEl>
                                          </p:spTgt>
                                        </p:tgtEl>
                                        <p:attrNameLst>
                                          <p:attrName>style.visibility</p:attrName>
                                        </p:attrNameLst>
                                      </p:cBhvr>
                                      <p:to>
                                        <p:strVal val="visible"/>
                                      </p:to>
                                    </p:set>
                                    <p:animEffect transition="in" filter="barn(inVertical)">
                                      <p:cBhvr>
                                        <p:cTn id="32" dur="500"/>
                                        <p:tgtEl>
                                          <p:spTgt spid="13517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1"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36194" name="Rectangle 1026"/>
          <p:cNvSpPr>
            <a:spLocks noGrp="1" noChangeArrowheads="1"/>
          </p:cNvSpPr>
          <p:nvPr>
            <p:ph type="title"/>
          </p:nvPr>
        </p:nvSpPr>
        <p:spPr>
          <a:xfrm>
            <a:off x="574104" y="685056"/>
            <a:ext cx="8534400" cy="1447800"/>
          </a:xfrm>
        </p:spPr>
        <p:txBody>
          <a:bodyPr/>
          <a:lstStyle/>
          <a:p>
            <a:pPr algn="r" eaLnBrk="1" hangingPunct="1">
              <a:defRPr/>
            </a:pPr>
            <a:r>
              <a:rPr lang="en-GB" altLang="en-US" sz="4000" dirty="0" smtClean="0">
                <a:effectLst/>
                <a:latin typeface="Avenir Book" charset="0"/>
                <a:ea typeface="Avenir Book" charset="0"/>
                <a:cs typeface="Avenir Book" charset="0"/>
              </a:rPr>
              <a:t>UNE PERSPECTIVE BIBLIQUE</a:t>
            </a:r>
            <a:endParaRPr lang="en-GB" altLang="en-US" sz="4000" dirty="0">
              <a:effectLst/>
              <a:latin typeface="Avenir Book" charset="0"/>
              <a:ea typeface="Avenir Book" charset="0"/>
              <a:cs typeface="Avenir Book" charset="0"/>
            </a:endParaRPr>
          </a:p>
        </p:txBody>
      </p:sp>
      <p:sp>
        <p:nvSpPr>
          <p:cNvPr id="136195" name="Rectangle 1027"/>
          <p:cNvSpPr>
            <a:spLocks noGrp="1" noChangeArrowheads="1"/>
          </p:cNvSpPr>
          <p:nvPr>
            <p:ph type="body" idx="1"/>
          </p:nvPr>
        </p:nvSpPr>
        <p:spPr>
          <a:xfrm>
            <a:off x="3491880" y="2472680"/>
            <a:ext cx="5400600" cy="4268688"/>
          </a:xfrm>
        </p:spPr>
        <p:txBody>
          <a:bodyPr/>
          <a:lstStyle/>
          <a:p>
            <a:pPr algn="ctr" eaLnBrk="1" hangingPunct="1">
              <a:buNone/>
              <a:defRPr/>
            </a:pPr>
            <a:r>
              <a:rPr lang="en-GB" altLang="en-US" dirty="0">
                <a:latin typeface="Calibri" charset="0"/>
                <a:ea typeface="Calibri" charset="0"/>
                <a:cs typeface="Calibri" charset="0"/>
              </a:rPr>
              <a:t>	</a:t>
            </a:r>
            <a:r>
              <a:rPr lang="fr-CA" dirty="0" smtClean="0">
                <a:latin typeface="Calibri" panose="020F0502020204030204" pitchFamily="34" charset="0"/>
                <a:cs typeface="Calibri" panose="020F0502020204030204" pitchFamily="34" charset="0"/>
              </a:rPr>
              <a:t>« Ne fréquente pas l’homme colère, Ne va pas avec l’homme violent, De peur que tu ne t’habitues à ses sentiers, Et qu’ils ne deviennent un piège pour ton âme. »</a:t>
            </a:r>
            <a:r>
              <a:rPr lang="fr-CA" altLang="en-US" dirty="0" smtClean="0">
                <a:latin typeface="Calibri" panose="020F0502020204030204" pitchFamily="34" charset="0"/>
                <a:ea typeface="Calibri" charset="0"/>
                <a:cs typeface="Calibri" panose="020F0502020204030204" pitchFamily="34" charset="0"/>
              </a:rPr>
              <a:t> </a:t>
            </a:r>
          </a:p>
          <a:p>
            <a:pPr algn="ctr" eaLnBrk="1" hangingPunct="1">
              <a:buFont typeface="Wingdings" charset="2"/>
              <a:buNone/>
              <a:defRPr/>
            </a:pPr>
            <a:r>
              <a:rPr lang="fr-CA" altLang="en-US" sz="2800" dirty="0" smtClean="0">
                <a:latin typeface="Calibri" charset="0"/>
                <a:ea typeface="Calibri" charset="0"/>
                <a:cs typeface="Calibri" charset="0"/>
              </a:rPr>
              <a:t>(</a:t>
            </a:r>
            <a:r>
              <a:rPr lang="fr-CA" altLang="en-US" sz="2800" i="1" dirty="0" smtClean="0">
                <a:latin typeface="Calibri" charset="0"/>
                <a:ea typeface="Calibri" charset="0"/>
                <a:cs typeface="Calibri" charset="0"/>
              </a:rPr>
              <a:t>Proverbes 22:24, 25</a:t>
            </a:r>
            <a:r>
              <a:rPr lang="fr-CA" altLang="en-US" sz="2800" dirty="0" smtClean="0">
                <a:latin typeface="Calibri" charset="0"/>
                <a:ea typeface="Calibri" charset="0"/>
                <a:cs typeface="Calibri" charset="0"/>
              </a:rPr>
              <a:t>).</a:t>
            </a:r>
            <a:endParaRPr lang="fr-CA" altLang="en-US" sz="2800" dirty="0">
              <a:latin typeface="Calibri" charset="0"/>
              <a:ea typeface="Calibri" charset="0"/>
              <a:cs typeface="Calibri" charset="0"/>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36194"/>
                                        </p:tgtEl>
                                        <p:attrNameLst>
                                          <p:attrName>style.visibility</p:attrName>
                                        </p:attrNameLst>
                                      </p:cBhvr>
                                      <p:to>
                                        <p:strVal val="visible"/>
                                      </p:to>
                                    </p:set>
                                    <p:animEffect transition="in" filter="dissolve">
                                      <p:cBhvr>
                                        <p:cTn id="7" dur="500"/>
                                        <p:tgtEl>
                                          <p:spTgt spid="1361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6195">
                                            <p:txEl>
                                              <p:pRg st="0" end="0"/>
                                            </p:txEl>
                                          </p:spTgt>
                                        </p:tgtEl>
                                        <p:attrNameLst>
                                          <p:attrName>style.visibility</p:attrName>
                                        </p:attrNameLst>
                                      </p:cBhvr>
                                      <p:to>
                                        <p:strVal val="visible"/>
                                      </p:to>
                                    </p:set>
                                    <p:animEffect transition="in" filter="dissolve">
                                      <p:cBhvr>
                                        <p:cTn id="12" dur="500"/>
                                        <p:tgtEl>
                                          <p:spTgt spid="13619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6195">
                                            <p:txEl>
                                              <p:pRg st="1" end="1"/>
                                            </p:txEl>
                                          </p:spTgt>
                                        </p:tgtEl>
                                        <p:attrNameLst>
                                          <p:attrName>style.visibility</p:attrName>
                                        </p:attrNameLst>
                                      </p:cBhvr>
                                      <p:to>
                                        <p:strVal val="visible"/>
                                      </p:to>
                                    </p:set>
                                    <p:animEffect transition="in" filter="dissolve">
                                      <p:cBhvr>
                                        <p:cTn id="17" dur="500"/>
                                        <p:tgtEl>
                                          <p:spTgt spid="13619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4" grpId="0" autoUpdateAnimBg="0"/>
      <p:bldP spid="136195"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699792" y="548680"/>
            <a:ext cx="6324600" cy="1143000"/>
          </a:xfrm>
        </p:spPr>
        <p:txBody>
          <a:bodyPr/>
          <a:lstStyle/>
          <a:p>
            <a:pPr algn="r" eaLnBrk="1" hangingPunct="1">
              <a:defRPr/>
            </a:pPr>
            <a:r>
              <a:rPr lang="en-GB" altLang="en-US" sz="4000" dirty="0" smtClean="0">
                <a:effectLst/>
                <a:latin typeface="Avenir Book" charset="0"/>
                <a:ea typeface="Avenir Book" charset="0"/>
                <a:cs typeface="Avenir Book" charset="0"/>
              </a:rPr>
              <a:t>QU’EST-CE QUE LA COLÈRE?</a:t>
            </a:r>
            <a:endParaRPr lang="en-GB" altLang="en-US" sz="4000" dirty="0">
              <a:effectLst/>
              <a:latin typeface="Avenir Book" charset="0"/>
              <a:ea typeface="Avenir Book" charset="0"/>
              <a:cs typeface="Avenir Book" charset="0"/>
            </a:endParaRPr>
          </a:p>
        </p:txBody>
      </p:sp>
      <p:sp>
        <p:nvSpPr>
          <p:cNvPr id="12291" name="Rectangle 3"/>
          <p:cNvSpPr>
            <a:spLocks noGrp="1" noChangeArrowheads="1"/>
          </p:cNvSpPr>
          <p:nvPr>
            <p:ph type="body" idx="1"/>
          </p:nvPr>
        </p:nvSpPr>
        <p:spPr>
          <a:xfrm>
            <a:off x="323528" y="2492896"/>
            <a:ext cx="8459759" cy="3857600"/>
          </a:xfrm>
        </p:spPr>
        <p:txBody>
          <a:bodyPr/>
          <a:lstStyle/>
          <a:p>
            <a:pPr eaLnBrk="1" hangingPunct="1">
              <a:buSzPct val="130000"/>
              <a:buFont typeface="Arial" panose="020B0604020202020204" pitchFamily="34" charset="0"/>
              <a:buChar char="•"/>
              <a:defRPr/>
            </a:pPr>
            <a:r>
              <a:rPr lang="fr-CA" altLang="en-US" dirty="0" smtClean="0">
                <a:latin typeface="Calibri" charset="0"/>
                <a:ea typeface="Calibri" charset="0"/>
                <a:cs typeface="Calibri" charset="0"/>
              </a:rPr>
              <a:t>La colère est une partie intégrante de la gamme d’émotions que Dieu nous a donnée.</a:t>
            </a:r>
          </a:p>
          <a:p>
            <a:pPr eaLnBrk="1" hangingPunct="1">
              <a:buSzPct val="130000"/>
              <a:buFont typeface="Arial" panose="020B0604020202020204" pitchFamily="34" charset="0"/>
              <a:buChar char="•"/>
              <a:defRPr/>
            </a:pPr>
            <a:r>
              <a:rPr lang="fr-CA" dirty="0" smtClean="0">
                <a:latin typeface="Calibri" charset="0"/>
                <a:ea typeface="Calibri" charset="0"/>
                <a:cs typeface="Calibri" charset="0"/>
              </a:rPr>
              <a:t>Nos capacités de ressentir les émotions ont été transformées par le péché. </a:t>
            </a:r>
            <a:endParaRPr lang="fr-CA" altLang="en-US" dirty="0" smtClean="0">
              <a:latin typeface="Calibri" charset="0"/>
              <a:ea typeface="Calibri" charset="0"/>
              <a:cs typeface="Calibri" charset="0"/>
            </a:endParaRPr>
          </a:p>
          <a:p>
            <a:pPr eaLnBrk="1" hangingPunct="1">
              <a:buSzPct val="130000"/>
              <a:buFont typeface="Arial" panose="020B0604020202020204" pitchFamily="34" charset="0"/>
              <a:buChar char="•"/>
              <a:defRPr/>
            </a:pPr>
            <a:r>
              <a:rPr lang="fr-CA" dirty="0" smtClean="0">
                <a:latin typeface="Calibri" charset="0"/>
                <a:ea typeface="Calibri" charset="0"/>
                <a:cs typeface="Calibri" charset="0"/>
              </a:rPr>
              <a:t>L’Évangile vise justement à restaurer et à guérir les émotions de manière à ce qu’elles servent à ce pour quoi Dieu nous les a données.  </a:t>
            </a:r>
            <a:endParaRPr lang="fr-CA" altLang="en-US" dirty="0" smtClean="0">
              <a:latin typeface="Calibri" charset="0"/>
              <a:ea typeface="Calibri" charset="0"/>
              <a:cs typeface="Calibri" charset="0"/>
            </a:endParaRP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wipe(up)">
                                      <p:cBhvr>
                                        <p:cTn id="7" dur="500"/>
                                        <p:tgtEl>
                                          <p:spTgt spid="122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2291">
                                            <p:txEl>
                                              <p:pRg st="0" end="0"/>
                                            </p:txEl>
                                          </p:spTgt>
                                        </p:tgtEl>
                                        <p:attrNameLst>
                                          <p:attrName>style.visibility</p:attrName>
                                        </p:attrNameLst>
                                      </p:cBhvr>
                                      <p:to>
                                        <p:strVal val="visible"/>
                                      </p:to>
                                    </p:set>
                                    <p:animEffect transition="in" filter="wipe(up)">
                                      <p:cBhvr>
                                        <p:cTn id="12" dur="500"/>
                                        <p:tgtEl>
                                          <p:spTgt spid="1229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2291">
                                            <p:txEl>
                                              <p:pRg st="1" end="1"/>
                                            </p:txEl>
                                          </p:spTgt>
                                        </p:tgtEl>
                                        <p:attrNameLst>
                                          <p:attrName>style.visibility</p:attrName>
                                        </p:attrNameLst>
                                      </p:cBhvr>
                                      <p:to>
                                        <p:strVal val="visible"/>
                                      </p:to>
                                    </p:set>
                                    <p:animEffect transition="in" filter="wipe(up)">
                                      <p:cBhvr>
                                        <p:cTn id="17" dur="500"/>
                                        <p:tgtEl>
                                          <p:spTgt spid="1229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2291">
                                            <p:txEl>
                                              <p:pRg st="2" end="2"/>
                                            </p:txEl>
                                          </p:spTgt>
                                        </p:tgtEl>
                                        <p:attrNameLst>
                                          <p:attrName>style.visibility</p:attrName>
                                        </p:attrNameLst>
                                      </p:cBhvr>
                                      <p:to>
                                        <p:strVal val="visible"/>
                                      </p:to>
                                    </p:set>
                                    <p:animEffect transition="in" filter="wipe(up)">
                                      <p:cBhvr>
                                        <p:cTn id="22" dur="500"/>
                                        <p:tgtEl>
                                          <p:spTgt spid="122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autoUpdateAnimBg="0"/>
      <p:bldP spid="12291" grpId="0" build="p" bldLvl="2"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62820" name="Rectangle 4"/>
          <p:cNvSpPr>
            <a:spLocks noGrp="1" noChangeArrowheads="1"/>
          </p:cNvSpPr>
          <p:nvPr>
            <p:ph type="title"/>
          </p:nvPr>
        </p:nvSpPr>
        <p:spPr>
          <a:xfrm>
            <a:off x="1600200" y="308248"/>
            <a:ext cx="7543800" cy="1752600"/>
          </a:xfrm>
        </p:spPr>
        <p:txBody>
          <a:bodyPr/>
          <a:lstStyle/>
          <a:p>
            <a:pPr algn="r" eaLnBrk="1" hangingPunct="1">
              <a:defRPr/>
            </a:pPr>
            <a:r>
              <a:rPr lang="en-GB" altLang="en-US" sz="4000" dirty="0" smtClean="0">
                <a:effectLst/>
                <a:latin typeface="Avenir Book" charset="0"/>
                <a:ea typeface="Avenir Book" charset="0"/>
                <a:cs typeface="Avenir Book" charset="0"/>
              </a:rPr>
              <a:t>INCITATION DE L’APÔTRE PAUL</a:t>
            </a:r>
            <a:endParaRPr lang="en-GB" altLang="en-US" sz="4000" dirty="0">
              <a:effectLst/>
              <a:latin typeface="Avenir Book" charset="0"/>
              <a:ea typeface="Avenir Book" charset="0"/>
              <a:cs typeface="Avenir Book" charset="0"/>
            </a:endParaRPr>
          </a:p>
        </p:txBody>
      </p:sp>
      <p:sp>
        <p:nvSpPr>
          <p:cNvPr id="162821" name="Rectangle 5"/>
          <p:cNvSpPr>
            <a:spLocks noGrp="1" noChangeArrowheads="1"/>
          </p:cNvSpPr>
          <p:nvPr>
            <p:ph type="body" idx="1"/>
          </p:nvPr>
        </p:nvSpPr>
        <p:spPr>
          <a:xfrm>
            <a:off x="3419872" y="2060848"/>
            <a:ext cx="5616624" cy="4653136"/>
          </a:xfrm>
        </p:spPr>
        <p:txBody>
          <a:bodyPr/>
          <a:lstStyle/>
          <a:p>
            <a:pPr algn="ctr" eaLnBrk="1" hangingPunct="1">
              <a:buNone/>
              <a:defRPr/>
            </a:pPr>
            <a:r>
              <a:rPr lang="fr-CA" sz="2700" dirty="0">
                <a:latin typeface="Calibri" panose="020F0502020204030204" pitchFamily="34" charset="0"/>
                <a:cs typeface="Calibri" panose="020F0502020204030204" pitchFamily="34" charset="0"/>
              </a:rPr>
              <a:t>« Que toute amertume, toute animosité, toute colère, toute clameur, toute calomnie, et toute espèce de méchanceté, disparaissent du milieu de vous. Soyez bons les uns envers les autres, compatissants, vous pardonnant réciproquement, comme Dieu vous a pardonné en Christ. »</a:t>
            </a:r>
            <a:r>
              <a:rPr lang="en-GB" altLang="en-US" sz="2700" dirty="0" smtClean="0">
                <a:latin typeface="Calibri" charset="0"/>
                <a:ea typeface="Calibri" charset="0"/>
                <a:cs typeface="Calibri" charset="0"/>
              </a:rPr>
              <a:t>  </a:t>
            </a:r>
            <a:endParaRPr lang="en-GB" altLang="en-US" sz="2700" dirty="0" smtClean="0">
              <a:latin typeface="Calibri" charset="0"/>
              <a:ea typeface="Calibri" charset="0"/>
              <a:cs typeface="Calibri" charset="0"/>
            </a:endParaRPr>
          </a:p>
          <a:p>
            <a:pPr algn="ctr" eaLnBrk="1" hangingPunct="1">
              <a:buFont typeface="Wingdings" charset="2"/>
              <a:buNone/>
              <a:defRPr/>
            </a:pPr>
            <a:r>
              <a:rPr lang="fr-CA" altLang="en-US" sz="2500" dirty="0" smtClean="0">
                <a:latin typeface="Calibri" charset="0"/>
                <a:ea typeface="Calibri" charset="0"/>
                <a:cs typeface="Calibri" charset="0"/>
              </a:rPr>
              <a:t>(</a:t>
            </a:r>
            <a:r>
              <a:rPr lang="fr-CA" altLang="en-US" sz="2500" i="1" dirty="0" smtClean="0">
                <a:latin typeface="Calibri" charset="0"/>
                <a:ea typeface="Calibri" charset="0"/>
                <a:cs typeface="Calibri" charset="0"/>
              </a:rPr>
              <a:t>Éphésiens 4:31, 32</a:t>
            </a:r>
            <a:r>
              <a:rPr lang="fr-CA" altLang="en-US" sz="2500" dirty="0" smtClean="0">
                <a:latin typeface="Calibri" charset="0"/>
                <a:ea typeface="Calibri" charset="0"/>
                <a:cs typeface="Calibri" charset="0"/>
              </a:rPr>
              <a:t>)</a:t>
            </a:r>
            <a:endParaRPr lang="fr-CA" altLang="en-US" sz="2500" dirty="0">
              <a:latin typeface="Calibri" charset="0"/>
              <a:ea typeface="Calibri" charset="0"/>
              <a:cs typeface="Calibri" charset="0"/>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62820"/>
                                        </p:tgtEl>
                                        <p:attrNameLst>
                                          <p:attrName>style.visibility</p:attrName>
                                        </p:attrNameLst>
                                      </p:cBhvr>
                                      <p:to>
                                        <p:strVal val="visible"/>
                                      </p:to>
                                    </p:set>
                                    <p:animEffect transition="in" filter="wipe(up)">
                                      <p:cBhvr>
                                        <p:cTn id="7" dur="500"/>
                                        <p:tgtEl>
                                          <p:spTgt spid="16282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62821">
                                            <p:txEl>
                                              <p:pRg st="0" end="0"/>
                                            </p:txEl>
                                          </p:spTgt>
                                        </p:tgtEl>
                                        <p:attrNameLst>
                                          <p:attrName>style.visibility</p:attrName>
                                        </p:attrNameLst>
                                      </p:cBhvr>
                                      <p:to>
                                        <p:strVal val="visible"/>
                                      </p:to>
                                    </p:set>
                                    <p:animEffect transition="in" filter="wipe(up)">
                                      <p:cBhvr>
                                        <p:cTn id="12" dur="500"/>
                                        <p:tgtEl>
                                          <p:spTgt spid="16282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62821">
                                            <p:txEl>
                                              <p:pRg st="1" end="1"/>
                                            </p:txEl>
                                          </p:spTgt>
                                        </p:tgtEl>
                                        <p:attrNameLst>
                                          <p:attrName>style.visibility</p:attrName>
                                        </p:attrNameLst>
                                      </p:cBhvr>
                                      <p:to>
                                        <p:strVal val="visible"/>
                                      </p:to>
                                    </p:set>
                                    <p:animEffect transition="in" filter="wipe(up)">
                                      <p:cBhvr>
                                        <p:cTn id="17" dur="500"/>
                                        <p:tgtEl>
                                          <p:spTgt spid="16282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20" grpId="0" autoUpdateAnimBg="0"/>
      <p:bldP spid="162821"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80899" name="Rectangle 1027"/>
          <p:cNvSpPr>
            <a:spLocks noGrp="1" noChangeArrowheads="1"/>
          </p:cNvSpPr>
          <p:nvPr>
            <p:ph type="body" idx="1"/>
          </p:nvPr>
        </p:nvSpPr>
        <p:spPr>
          <a:xfrm>
            <a:off x="179512" y="2098594"/>
            <a:ext cx="7128792" cy="4642774"/>
          </a:xfrm>
        </p:spPr>
        <p:txBody>
          <a:bodyPr/>
          <a:lstStyle/>
          <a:p>
            <a:pPr algn="ctr" eaLnBrk="1" hangingPunct="1">
              <a:buClr>
                <a:srgbClr val="17F7F2"/>
              </a:buClr>
              <a:buSzPct val="130000"/>
              <a:buNone/>
              <a:defRPr/>
            </a:pPr>
            <a:r>
              <a:rPr lang="fr-CA" sz="2400" dirty="0" smtClean="0">
                <a:latin typeface="Calibri" panose="020F0502020204030204" pitchFamily="34" charset="0"/>
                <a:cs typeface="Calibri" panose="020F0502020204030204" pitchFamily="34" charset="0"/>
              </a:rPr>
              <a:t>« Il est vrai qu’il existe une indignation légitime même chez les disciples du Christ.</a:t>
            </a:r>
            <a:r>
              <a:rPr lang="fr-CA" sz="2400" i="1" dirty="0" smtClean="0">
                <a:latin typeface="Calibri" panose="020F0502020204030204" pitchFamily="34" charset="0"/>
                <a:cs typeface="Calibri" panose="020F0502020204030204" pitchFamily="34" charset="0"/>
              </a:rPr>
              <a:t> </a:t>
            </a:r>
            <a:r>
              <a:rPr lang="fr-CA" sz="2400" dirty="0" smtClean="0">
                <a:latin typeface="Calibri" panose="020F0502020204030204" pitchFamily="34" charset="0"/>
                <a:cs typeface="Calibri" panose="020F0502020204030204" pitchFamily="34" charset="0"/>
              </a:rPr>
              <a:t>On est saisi d’une juste colère, qui n’est pas un péché, mais le fruit d’une conscience sensible, quand on voit Dieu déshonoré ou son service discrédité, ou l’innocent opprimé. Mais ceux qui cultivent la colère ou le ressentiment chaque fois qu’ils se jugent offensés, ouvrent leurs cœurs à Satan. Il faut que l’amertume et l’animosité soient bannies de l’âme qui veut vivre en harmonie avec le ciel. » </a:t>
            </a:r>
          </a:p>
          <a:p>
            <a:pPr algn="ctr" eaLnBrk="1" hangingPunct="1">
              <a:buClr>
                <a:srgbClr val="17F7F2"/>
              </a:buClr>
              <a:buSzPct val="130000"/>
              <a:buNone/>
              <a:defRPr/>
            </a:pPr>
            <a:r>
              <a:rPr lang="fr-CA" altLang="en-US" sz="2000" i="1" dirty="0" smtClean="0">
                <a:latin typeface="Calibri" charset="0"/>
                <a:ea typeface="Calibri" charset="0"/>
                <a:cs typeface="Calibri" charset="0"/>
              </a:rPr>
              <a:t>Jésus-Christ</a:t>
            </a:r>
            <a:r>
              <a:rPr lang="fr-CA" altLang="en-US" sz="2000" dirty="0" smtClean="0">
                <a:latin typeface="Calibri" charset="0"/>
                <a:ea typeface="Calibri" charset="0"/>
                <a:cs typeface="Calibri" charset="0"/>
              </a:rPr>
              <a:t>, p. 299</a:t>
            </a:r>
            <a:endParaRPr lang="fr-CA" altLang="en-US" sz="2000" dirty="0">
              <a:latin typeface="Calibri" charset="0"/>
              <a:ea typeface="Calibri" charset="0"/>
              <a:cs typeface="Calibri" charset="0"/>
            </a:endParaRPr>
          </a:p>
        </p:txBody>
      </p:sp>
    </p:spTree>
  </p:cSld>
  <p:clrMapOvr>
    <a:masterClrMapping/>
  </p:clrMapOvr>
  <p:transition spd="slow">
    <p:check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194206" y="661256"/>
            <a:ext cx="8915400" cy="1143000"/>
          </a:xfrm>
        </p:spPr>
        <p:txBody>
          <a:bodyPr/>
          <a:lstStyle/>
          <a:p>
            <a:pPr algn="r" eaLnBrk="1" hangingPunct="1">
              <a:defRPr/>
            </a:pPr>
            <a:r>
              <a:rPr lang="en-GB" altLang="en-US" sz="3600" dirty="0" smtClean="0">
                <a:effectLst/>
                <a:latin typeface="Avenir Book" charset="0"/>
                <a:ea typeface="Avenir Book" charset="0"/>
                <a:cs typeface="Avenir Book" charset="0"/>
              </a:rPr>
              <a:t>QUE DIEU DÉSIRE-T-IL </a:t>
            </a:r>
            <a:br>
              <a:rPr lang="en-GB" altLang="en-US" sz="3600" dirty="0" smtClean="0">
                <a:effectLst/>
                <a:latin typeface="Avenir Book" charset="0"/>
                <a:ea typeface="Avenir Book" charset="0"/>
                <a:cs typeface="Avenir Book" charset="0"/>
              </a:rPr>
            </a:br>
            <a:r>
              <a:rPr lang="en-GB" altLang="en-US" sz="3600" dirty="0" smtClean="0">
                <a:effectLst/>
                <a:latin typeface="Avenir Book" charset="0"/>
                <a:ea typeface="Avenir Book" charset="0"/>
                <a:cs typeface="Avenir Book" charset="0"/>
              </a:rPr>
              <a:t>POUR NOS FOYERS?</a:t>
            </a:r>
            <a:endParaRPr lang="en-GB" altLang="en-US" sz="3600" dirty="0">
              <a:effectLst/>
              <a:latin typeface="Avenir Book" charset="0"/>
              <a:ea typeface="Avenir Book" charset="0"/>
              <a:cs typeface="Avenir Book" charset="0"/>
            </a:endParaRPr>
          </a:p>
        </p:txBody>
      </p:sp>
      <p:sp>
        <p:nvSpPr>
          <p:cNvPr id="76803" name="Rectangle 3"/>
          <p:cNvSpPr>
            <a:spLocks noGrp="1" noChangeArrowheads="1"/>
          </p:cNvSpPr>
          <p:nvPr>
            <p:ph type="body" idx="1"/>
          </p:nvPr>
        </p:nvSpPr>
        <p:spPr>
          <a:xfrm>
            <a:off x="1763688" y="2132856"/>
            <a:ext cx="5894325" cy="1943472"/>
          </a:xfrm>
        </p:spPr>
        <p:txBody>
          <a:bodyPr/>
          <a:lstStyle/>
          <a:p>
            <a:pPr eaLnBrk="1" hangingPunct="1">
              <a:buFont typeface="Arial" charset="0"/>
              <a:buChar char="•"/>
              <a:defRPr/>
            </a:pPr>
            <a:r>
              <a:rPr lang="fr-CA" sz="2800" dirty="0" smtClean="0">
                <a:latin typeface="Calibri" charset="0"/>
                <a:ea typeface="Calibri" charset="0"/>
                <a:cs typeface="Calibri" charset="0"/>
              </a:rPr>
              <a:t>Un petit coin de paradis sur la terre</a:t>
            </a:r>
          </a:p>
          <a:p>
            <a:pPr eaLnBrk="1" hangingPunct="1">
              <a:buFont typeface="Arial" charset="0"/>
              <a:buChar char="•"/>
              <a:defRPr/>
            </a:pPr>
            <a:r>
              <a:rPr lang="fr-CA" sz="2800" dirty="0" smtClean="0">
                <a:latin typeface="Calibri" charset="0"/>
                <a:ea typeface="Calibri" charset="0"/>
                <a:cs typeface="Calibri" charset="0"/>
              </a:rPr>
              <a:t>Des gestes d’amour, de gentillesse et d’attention entre les membres de la famille</a:t>
            </a:r>
            <a:endParaRPr lang="fr-CA" sz="2000" dirty="0" smtClean="0">
              <a:latin typeface="Calibri" charset="0"/>
              <a:ea typeface="Calibri" charset="0"/>
              <a:cs typeface="Calibri" charset="0"/>
            </a:endParaRPr>
          </a:p>
        </p:txBody>
      </p:sp>
      <p:pic>
        <p:nvPicPr>
          <p:cNvPr id="2" name="Imagem 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155154" y="3933056"/>
            <a:ext cx="6840760" cy="2599488"/>
          </a:xfrm>
          <a:prstGeom prst="rect">
            <a:avLst/>
          </a:prstGeom>
        </p:spPr>
      </p:pic>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6803">
                                            <p:txEl>
                                              <p:pRg st="0" end="0"/>
                                            </p:txEl>
                                          </p:spTgt>
                                        </p:tgtEl>
                                        <p:attrNameLst>
                                          <p:attrName>style.visibility</p:attrName>
                                        </p:attrNameLst>
                                      </p:cBhvr>
                                      <p:to>
                                        <p:strVal val="visible"/>
                                      </p:to>
                                    </p:set>
                                    <p:animEffect transition="in" filter="barn(inVertical)">
                                      <p:cBhvr>
                                        <p:cTn id="7" dur="500"/>
                                        <p:tgtEl>
                                          <p:spTgt spid="768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6803">
                                            <p:txEl>
                                              <p:pRg st="1" end="1"/>
                                            </p:txEl>
                                          </p:spTgt>
                                        </p:tgtEl>
                                        <p:attrNameLst>
                                          <p:attrName>style.visibility</p:attrName>
                                        </p:attrNameLst>
                                      </p:cBhvr>
                                      <p:to>
                                        <p:strVal val="visible"/>
                                      </p:to>
                                    </p:set>
                                    <p:animEffect transition="in" filter="barn(inVertical)">
                                      <p:cBhvr>
                                        <p:cTn id="12" dur="500"/>
                                        <p:tgtEl>
                                          <p:spTgt spid="768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3"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1259632" y="404664"/>
            <a:ext cx="7776864" cy="1143000"/>
          </a:xfrm>
        </p:spPr>
        <p:txBody>
          <a:bodyPr/>
          <a:lstStyle/>
          <a:p>
            <a:pPr algn="r" eaLnBrk="1" hangingPunct="1">
              <a:defRPr/>
            </a:pPr>
            <a:r>
              <a:rPr lang="en-GB" altLang="en-US" sz="3600" dirty="0" smtClean="0">
                <a:effectLst/>
                <a:latin typeface="Avenir Book" charset="0"/>
                <a:ea typeface="Avenir Book" charset="0"/>
                <a:cs typeface="Avenir Book" charset="0"/>
              </a:rPr>
              <a:t>EFFETS DE LA VIOLENCE PSYCHOLOGIQUE EN PLUS DE LA COLÈRE</a:t>
            </a:r>
            <a:endParaRPr lang="en-GB" altLang="en-US" sz="3600" dirty="0">
              <a:effectLst/>
              <a:latin typeface="Avenir Book" charset="0"/>
              <a:ea typeface="Avenir Book" charset="0"/>
              <a:cs typeface="Avenir Book" charset="0"/>
            </a:endParaRPr>
          </a:p>
        </p:txBody>
      </p:sp>
      <p:sp>
        <p:nvSpPr>
          <p:cNvPr id="82947" name="Rectangle 3"/>
          <p:cNvSpPr>
            <a:spLocks noGrp="1" noChangeArrowheads="1"/>
          </p:cNvSpPr>
          <p:nvPr>
            <p:ph type="body" idx="1"/>
          </p:nvPr>
        </p:nvSpPr>
        <p:spPr>
          <a:xfrm>
            <a:off x="323529" y="2708920"/>
            <a:ext cx="5040559" cy="3240360"/>
          </a:xfrm>
        </p:spPr>
        <p:txBody>
          <a:bodyPr/>
          <a:lstStyle/>
          <a:p>
            <a:pPr eaLnBrk="1" hangingPunct="1">
              <a:buFont typeface="Arial" panose="020B0604020202020204" pitchFamily="34" charset="0"/>
              <a:buChar char="•"/>
              <a:defRPr/>
            </a:pPr>
            <a:r>
              <a:rPr lang="fr-CA" sz="2800" dirty="0" smtClean="0">
                <a:latin typeface="Calibri" charset="0"/>
                <a:ea typeface="Calibri" charset="0"/>
                <a:cs typeface="Calibri" charset="0"/>
              </a:rPr>
              <a:t>Destruction de la confiance </a:t>
            </a:r>
          </a:p>
          <a:p>
            <a:pPr eaLnBrk="1" hangingPunct="1">
              <a:buFont typeface="Arial" panose="020B0604020202020204" pitchFamily="34" charset="0"/>
              <a:buChar char="•"/>
              <a:defRPr/>
            </a:pPr>
            <a:r>
              <a:rPr lang="fr-CA" sz="2800" dirty="0" smtClean="0">
                <a:latin typeface="Calibri" charset="0"/>
                <a:ea typeface="Calibri" charset="0"/>
                <a:cs typeface="Calibri" charset="0"/>
              </a:rPr>
              <a:t>Perturbation de l’estime de soi de l’enfant ou du (de la) partenaire</a:t>
            </a:r>
          </a:p>
          <a:p>
            <a:pPr eaLnBrk="1" hangingPunct="1">
              <a:buFont typeface="Arial" panose="020B0604020202020204" pitchFamily="34" charset="0"/>
              <a:buChar char="•"/>
              <a:defRPr/>
            </a:pPr>
            <a:r>
              <a:rPr lang="fr-CA" sz="2800" dirty="0" smtClean="0">
                <a:latin typeface="Calibri" charset="0"/>
                <a:ea typeface="Calibri" charset="0"/>
                <a:cs typeface="Calibri" charset="0"/>
              </a:rPr>
              <a:t>Conséquences qui perdurent, comme des comportements destructeurs, de l’abus de substances, du retrait, etc. </a:t>
            </a:r>
            <a:endParaRPr lang="fr-CA" sz="2000" dirty="0" smtClean="0">
              <a:latin typeface="Calibri" charset="0"/>
              <a:ea typeface="Calibri" charset="0"/>
              <a:cs typeface="Calibri" charset="0"/>
            </a:endParaRPr>
          </a:p>
        </p:txBody>
      </p:sp>
      <p:pic>
        <p:nvPicPr>
          <p:cNvPr id="2" name="Imagem 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803971" y="1844824"/>
            <a:ext cx="3340029" cy="5013176"/>
          </a:xfrm>
          <a:prstGeom prst="rect">
            <a:avLst/>
          </a:prstGeom>
        </p:spPr>
      </p:pic>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2947">
                                            <p:txEl>
                                              <p:pRg st="0" end="0"/>
                                            </p:txEl>
                                          </p:spTgt>
                                        </p:tgtEl>
                                        <p:attrNameLst>
                                          <p:attrName>style.visibility</p:attrName>
                                        </p:attrNameLst>
                                      </p:cBhvr>
                                      <p:to>
                                        <p:strVal val="visible"/>
                                      </p:to>
                                    </p:set>
                                    <p:anim calcmode="lin" valueType="num">
                                      <p:cBhvr>
                                        <p:cTn id="7" dur="1000" fill="hold"/>
                                        <p:tgtEl>
                                          <p:spTgt spid="82947">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2947">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2947">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82947">
                                            <p:txEl>
                                              <p:pRg st="1" end="1"/>
                                            </p:txEl>
                                          </p:spTgt>
                                        </p:tgtEl>
                                        <p:attrNameLst>
                                          <p:attrName>style.visibility</p:attrName>
                                        </p:attrNameLst>
                                      </p:cBhvr>
                                      <p:to>
                                        <p:strVal val="visible"/>
                                      </p:to>
                                    </p:set>
                                    <p:anim calcmode="lin" valueType="num">
                                      <p:cBhvr>
                                        <p:cTn id="14" dur="1000" fill="hold"/>
                                        <p:tgtEl>
                                          <p:spTgt spid="82947">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82947">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82947">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82947">
                                            <p:txEl>
                                              <p:pRg st="2" end="2"/>
                                            </p:txEl>
                                          </p:spTgt>
                                        </p:tgtEl>
                                        <p:attrNameLst>
                                          <p:attrName>style.visibility</p:attrName>
                                        </p:attrNameLst>
                                      </p:cBhvr>
                                      <p:to>
                                        <p:strVal val="visible"/>
                                      </p:to>
                                    </p:set>
                                    <p:anim calcmode="lin" valueType="num">
                                      <p:cBhvr>
                                        <p:cTn id="21" dur="1000" fill="hold"/>
                                        <p:tgtEl>
                                          <p:spTgt spid="82947">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82947">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829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7"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971600" y="845840"/>
            <a:ext cx="7988301" cy="1143000"/>
          </a:xfrm>
        </p:spPr>
        <p:txBody>
          <a:bodyPr/>
          <a:lstStyle/>
          <a:p>
            <a:pPr algn="r" eaLnBrk="1" hangingPunct="1">
              <a:defRPr/>
            </a:pPr>
            <a:r>
              <a:rPr lang="en-GB" altLang="en-US" sz="3600" dirty="0" smtClean="0">
                <a:effectLst/>
                <a:latin typeface="Avenir Book" charset="0"/>
                <a:ea typeface="Avenir Book" charset="0"/>
                <a:cs typeface="Avenir Book" charset="0"/>
              </a:rPr>
              <a:t>CONSEILS D’ELLEN WHITE</a:t>
            </a:r>
            <a:endParaRPr lang="en-GB" altLang="en-US" sz="3600" dirty="0">
              <a:effectLst/>
              <a:latin typeface="Avenir Book" charset="0"/>
              <a:ea typeface="Avenir Book" charset="0"/>
              <a:cs typeface="Avenir Book" charset="0"/>
            </a:endParaRPr>
          </a:p>
        </p:txBody>
      </p:sp>
      <p:pic>
        <p:nvPicPr>
          <p:cNvPr id="2" name="Picture 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95537" y="312588"/>
            <a:ext cx="1353566" cy="153223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83971" name="Rectangle 3"/>
          <p:cNvSpPr>
            <a:spLocks noGrp="1" noChangeArrowheads="1"/>
          </p:cNvSpPr>
          <p:nvPr>
            <p:ph type="body" idx="1"/>
          </p:nvPr>
        </p:nvSpPr>
        <p:spPr>
          <a:xfrm>
            <a:off x="251521" y="2279905"/>
            <a:ext cx="8708380" cy="4677487"/>
          </a:xfrm>
        </p:spPr>
        <p:txBody>
          <a:bodyPr/>
          <a:lstStyle/>
          <a:p>
            <a:pPr marL="0" indent="0" algn="ctr" eaLnBrk="1" hangingPunct="1">
              <a:spcBef>
                <a:spcPct val="0"/>
              </a:spcBef>
              <a:buClrTx/>
              <a:buNone/>
              <a:defRPr/>
            </a:pPr>
            <a:r>
              <a:rPr lang="fr-CA" sz="2400" dirty="0">
                <a:latin typeface="Calibri" panose="020F0502020204030204" pitchFamily="34" charset="0"/>
                <a:cs typeface="Calibri" panose="020F0502020204030204" pitchFamily="34" charset="0"/>
              </a:rPr>
              <a:t>« </a:t>
            </a:r>
            <a:r>
              <a:rPr lang="fr-CA" sz="2400" dirty="0" smtClean="0">
                <a:latin typeface="Calibri" panose="020F0502020204030204" pitchFamily="34" charset="0"/>
                <a:cs typeface="Calibri" panose="020F0502020204030204" pitchFamily="34" charset="0"/>
              </a:rPr>
              <a:t>Les </a:t>
            </a:r>
            <a:r>
              <a:rPr lang="fr-CA" sz="2400" dirty="0">
                <a:latin typeface="Calibri" panose="020F0502020204030204" pitchFamily="34" charset="0"/>
                <a:cs typeface="Calibri" panose="020F0502020204030204" pitchFamily="34" charset="0"/>
              </a:rPr>
              <a:t>paroles méchantes sont à doubles tranchants, affectant davantage celui qui les prononce que celui qui les </a:t>
            </a:r>
            <a:r>
              <a:rPr lang="fr-CA" sz="2400" dirty="0" smtClean="0">
                <a:latin typeface="Calibri" panose="020F0502020204030204" pitchFamily="34" charset="0"/>
                <a:cs typeface="Calibri" panose="020F0502020204030204" pitchFamily="34" charset="0"/>
              </a:rPr>
              <a:t>entend.</a:t>
            </a:r>
            <a:r>
              <a:rPr lang="fr-CA" sz="2400" dirty="0">
                <a:latin typeface="Calibri" panose="020F0502020204030204" pitchFamily="34" charset="0"/>
                <a:cs typeface="Calibri" panose="020F0502020204030204" pitchFamily="34" charset="0"/>
              </a:rPr>
              <a:t> </a:t>
            </a:r>
            <a:r>
              <a:rPr lang="fr-CA" sz="2400" dirty="0" smtClean="0">
                <a:latin typeface="Calibri" panose="020F0502020204030204" pitchFamily="34" charset="0"/>
                <a:cs typeface="Calibri" panose="020F0502020204030204" pitchFamily="34" charset="0"/>
              </a:rPr>
              <a:t>»</a:t>
            </a:r>
          </a:p>
          <a:p>
            <a:pPr marL="0" indent="0" algn="ctr" eaLnBrk="1" hangingPunct="1">
              <a:spcBef>
                <a:spcPct val="0"/>
              </a:spcBef>
              <a:buClrTx/>
              <a:buNone/>
              <a:defRPr/>
            </a:pPr>
            <a:r>
              <a:rPr lang="en-US" altLang="en-US" sz="2400" dirty="0" smtClean="0">
                <a:latin typeface="Calibri" panose="020F0502020204030204" pitchFamily="34" charset="0"/>
                <a:ea typeface="Calibri" charset="0"/>
                <a:cs typeface="Calibri" panose="020F0502020204030204" pitchFamily="34" charset="0"/>
              </a:rPr>
              <a:t>(</a:t>
            </a:r>
            <a:r>
              <a:rPr lang="en-US" altLang="en-US" sz="2400" i="1" dirty="0" smtClean="0">
                <a:latin typeface="Calibri" panose="020F0502020204030204" pitchFamily="34" charset="0"/>
                <a:ea typeface="Calibri" charset="0"/>
                <a:cs typeface="Calibri" panose="020F0502020204030204" pitchFamily="34" charset="0"/>
              </a:rPr>
              <a:t>Testimonies for the Church</a:t>
            </a:r>
            <a:r>
              <a:rPr lang="en-US" altLang="en-US" sz="2400" dirty="0" smtClean="0">
                <a:latin typeface="Calibri" panose="020F0502020204030204" pitchFamily="34" charset="0"/>
                <a:ea typeface="Calibri" charset="0"/>
                <a:cs typeface="Calibri" panose="020F0502020204030204" pitchFamily="34" charset="0"/>
              </a:rPr>
              <a:t>, vol. </a:t>
            </a:r>
            <a:r>
              <a:rPr lang="en-US" altLang="en-US" sz="2400" dirty="0">
                <a:latin typeface="Calibri" panose="020F0502020204030204" pitchFamily="34" charset="0"/>
                <a:ea typeface="Calibri" charset="0"/>
                <a:cs typeface="Calibri" panose="020F0502020204030204" pitchFamily="34" charset="0"/>
              </a:rPr>
              <a:t>5, p.176)</a:t>
            </a:r>
          </a:p>
          <a:p>
            <a:pPr marL="0" indent="0" algn="ctr" eaLnBrk="1" hangingPunct="1">
              <a:spcBef>
                <a:spcPct val="0"/>
              </a:spcBef>
              <a:buClrTx/>
              <a:buFont typeface="Wingdings" charset="2"/>
              <a:buNone/>
              <a:defRPr/>
            </a:pPr>
            <a:endParaRPr lang="en-US" altLang="en-US" sz="2400" dirty="0">
              <a:latin typeface="Calibri" panose="020F0502020204030204" pitchFamily="34" charset="0"/>
              <a:ea typeface="Calibri" charset="0"/>
              <a:cs typeface="Calibri" panose="020F0502020204030204" pitchFamily="34" charset="0"/>
            </a:endParaRPr>
          </a:p>
          <a:p>
            <a:pPr marL="0" indent="0" algn="ctr" eaLnBrk="1" hangingPunct="1">
              <a:spcBef>
                <a:spcPct val="0"/>
              </a:spcBef>
              <a:buClrTx/>
              <a:buNone/>
              <a:defRPr/>
            </a:pPr>
            <a:r>
              <a:rPr lang="fr-CA" sz="2400" dirty="0">
                <a:latin typeface="Calibri" panose="020F0502020204030204" pitchFamily="34" charset="0"/>
                <a:cs typeface="Calibri" panose="020F0502020204030204" pitchFamily="34" charset="0"/>
              </a:rPr>
              <a:t>« Les paroles dures prononcées dans la colère ne viennent pas du </a:t>
            </a:r>
            <a:r>
              <a:rPr lang="fr-CA" sz="2400" dirty="0" smtClean="0">
                <a:latin typeface="Calibri" panose="020F0502020204030204" pitchFamily="34" charset="0"/>
                <a:cs typeface="Calibri" panose="020F0502020204030204" pitchFamily="34" charset="0"/>
              </a:rPr>
              <a:t>ciel.</a:t>
            </a:r>
            <a:r>
              <a:rPr lang="fr-CA" sz="2400" dirty="0">
                <a:latin typeface="Calibri" panose="020F0502020204030204" pitchFamily="34" charset="0"/>
                <a:cs typeface="Calibri" panose="020F0502020204030204" pitchFamily="34" charset="0"/>
              </a:rPr>
              <a:t> </a:t>
            </a:r>
            <a:r>
              <a:rPr lang="fr-CA" sz="2400" dirty="0" smtClean="0">
                <a:latin typeface="Calibri" panose="020F0502020204030204" pitchFamily="34" charset="0"/>
                <a:cs typeface="Calibri" panose="020F0502020204030204" pitchFamily="34" charset="0"/>
              </a:rPr>
              <a:t>»</a:t>
            </a:r>
          </a:p>
          <a:p>
            <a:pPr marL="0" indent="0" algn="ctr" eaLnBrk="1" hangingPunct="1">
              <a:spcBef>
                <a:spcPct val="0"/>
              </a:spcBef>
              <a:buClrTx/>
              <a:buNone/>
              <a:defRPr/>
            </a:pPr>
            <a:r>
              <a:rPr lang="en-US" altLang="en-US" sz="2400" dirty="0" smtClean="0">
                <a:latin typeface="Calibri" panose="020F0502020204030204" pitchFamily="34" charset="0"/>
                <a:ea typeface="Calibri" charset="0"/>
                <a:cs typeface="Calibri" panose="020F0502020204030204" pitchFamily="34" charset="0"/>
              </a:rPr>
              <a:t>(</a:t>
            </a:r>
            <a:r>
              <a:rPr lang="en-US" altLang="en-US" sz="2400" i="1" dirty="0">
                <a:latin typeface="Calibri" panose="020F0502020204030204" pitchFamily="34" charset="0"/>
                <a:ea typeface="Calibri" charset="0"/>
                <a:cs typeface="Calibri" panose="020F0502020204030204" pitchFamily="34" charset="0"/>
              </a:rPr>
              <a:t>Child Guidance</a:t>
            </a:r>
            <a:r>
              <a:rPr lang="en-US" altLang="en-US" sz="2400" dirty="0">
                <a:latin typeface="Calibri" panose="020F0502020204030204" pitchFamily="34" charset="0"/>
                <a:ea typeface="Calibri" charset="0"/>
                <a:cs typeface="Calibri" panose="020F0502020204030204" pitchFamily="34" charset="0"/>
              </a:rPr>
              <a:t>, p. </a:t>
            </a:r>
            <a:r>
              <a:rPr lang="en-US" altLang="en-US" sz="2400" dirty="0" smtClean="0">
                <a:latin typeface="Calibri" panose="020F0502020204030204" pitchFamily="34" charset="0"/>
                <a:ea typeface="Calibri" charset="0"/>
                <a:cs typeface="Calibri" panose="020F0502020204030204" pitchFamily="34" charset="0"/>
              </a:rPr>
              <a:t>246)</a:t>
            </a:r>
            <a:endParaRPr lang="en-US" altLang="en-US" sz="2400" dirty="0">
              <a:latin typeface="Calibri" panose="020F0502020204030204" pitchFamily="34" charset="0"/>
              <a:ea typeface="Calibri" charset="0"/>
              <a:cs typeface="Calibri" panose="020F0502020204030204" pitchFamily="34" charset="0"/>
            </a:endParaRPr>
          </a:p>
          <a:p>
            <a:pPr marL="0" indent="0" algn="ctr" eaLnBrk="1" hangingPunct="1">
              <a:spcBef>
                <a:spcPct val="0"/>
              </a:spcBef>
              <a:buClrTx/>
              <a:buFont typeface="Wingdings" charset="2"/>
              <a:buNone/>
              <a:defRPr/>
            </a:pPr>
            <a:endParaRPr lang="en-US" altLang="en-US" sz="2400" dirty="0">
              <a:latin typeface="Calibri" charset="0"/>
              <a:ea typeface="Calibri" charset="0"/>
              <a:cs typeface="Calibri" charset="0"/>
            </a:endParaRPr>
          </a:p>
          <a:p>
            <a:pPr marL="0" indent="0" algn="ctr" eaLnBrk="1" hangingPunct="1">
              <a:spcBef>
                <a:spcPct val="0"/>
              </a:spcBef>
              <a:buClrTx/>
              <a:buNone/>
              <a:defRPr/>
            </a:pPr>
            <a:r>
              <a:rPr lang="fr-CA" sz="2400" dirty="0" smtClean="0">
                <a:latin typeface="Calibri" panose="020F0502020204030204" pitchFamily="34" charset="0"/>
                <a:cs typeface="Calibri" panose="020F0502020204030204" pitchFamily="34" charset="0"/>
              </a:rPr>
              <a:t>1 Pierre 3:1 enseigne </a:t>
            </a:r>
            <a:r>
              <a:rPr lang="fr-CA" sz="2400" dirty="0">
                <a:latin typeface="Calibri" panose="020F0502020204030204" pitchFamily="34" charset="0"/>
                <a:cs typeface="Calibri" panose="020F0502020204030204" pitchFamily="34" charset="0"/>
              </a:rPr>
              <a:t>aux femmes </a:t>
            </a:r>
            <a:r>
              <a:rPr lang="fr-CA" sz="2400" dirty="0" smtClean="0">
                <a:latin typeface="Calibri" panose="020F0502020204030204" pitchFamily="34" charset="0"/>
                <a:cs typeface="Calibri" panose="020F0502020204030204" pitchFamily="34" charset="0"/>
              </a:rPr>
              <a:t>à </a:t>
            </a:r>
            <a:r>
              <a:rPr lang="fr-CA" sz="2400" dirty="0">
                <a:latin typeface="Calibri" panose="020F0502020204030204" pitchFamily="34" charset="0"/>
                <a:cs typeface="Calibri" panose="020F0502020204030204" pitchFamily="34" charset="0"/>
              </a:rPr>
              <a:t>se soumettre à leur mari afin de les gagner à Christ par leur comportement. Il n’enseigne toutefois pas qu’elles doivent laisser leur mari les maltraiter verbalement ou physiquement.</a:t>
            </a:r>
            <a:r>
              <a:rPr lang="en-US" altLang="en-US" sz="2400" dirty="0" smtClean="0">
                <a:latin typeface="Calibri" panose="020F0502020204030204" pitchFamily="34" charset="0"/>
                <a:ea typeface="Calibri" charset="0"/>
                <a:cs typeface="Calibri" panose="020F0502020204030204" pitchFamily="34" charset="0"/>
              </a:rPr>
              <a:t>   </a:t>
            </a:r>
            <a:endParaRPr lang="en-GB" altLang="en-US" sz="2400" dirty="0">
              <a:latin typeface="Calibri" panose="020F0502020204030204" pitchFamily="34" charset="0"/>
              <a:ea typeface="Calibri" charset="0"/>
              <a:cs typeface="Calibri" panose="020F0502020204030204"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83970"/>
                                        </p:tgtEl>
                                        <p:attrNameLst>
                                          <p:attrName>style.visibility</p:attrName>
                                        </p:attrNameLst>
                                      </p:cBhvr>
                                      <p:to>
                                        <p:strVal val="visible"/>
                                      </p:to>
                                    </p:set>
                                    <p:animEffect transition="in" filter="wipe(up)">
                                      <p:cBhvr>
                                        <p:cTn id="7" dur="500"/>
                                        <p:tgtEl>
                                          <p:spTgt spid="8397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83971">
                                            <p:txEl>
                                              <p:pRg st="0" end="0"/>
                                            </p:txEl>
                                          </p:spTgt>
                                        </p:tgtEl>
                                        <p:attrNameLst>
                                          <p:attrName>style.visibility</p:attrName>
                                        </p:attrNameLst>
                                      </p:cBhvr>
                                      <p:to>
                                        <p:strVal val="visible"/>
                                      </p:to>
                                    </p:set>
                                    <p:animEffect transition="in" filter="wipe(up)">
                                      <p:cBhvr>
                                        <p:cTn id="12" dur="500"/>
                                        <p:tgtEl>
                                          <p:spTgt spid="8397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83971">
                                            <p:txEl>
                                              <p:pRg st="1" end="1"/>
                                            </p:txEl>
                                          </p:spTgt>
                                        </p:tgtEl>
                                        <p:attrNameLst>
                                          <p:attrName>style.visibility</p:attrName>
                                        </p:attrNameLst>
                                      </p:cBhvr>
                                      <p:to>
                                        <p:strVal val="visible"/>
                                      </p:to>
                                    </p:set>
                                    <p:animEffect transition="in" filter="wipe(up)">
                                      <p:cBhvr>
                                        <p:cTn id="17" dur="500"/>
                                        <p:tgtEl>
                                          <p:spTgt spid="8397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83971">
                                            <p:txEl>
                                              <p:pRg st="3" end="3"/>
                                            </p:txEl>
                                          </p:spTgt>
                                        </p:tgtEl>
                                        <p:attrNameLst>
                                          <p:attrName>style.visibility</p:attrName>
                                        </p:attrNameLst>
                                      </p:cBhvr>
                                      <p:to>
                                        <p:strVal val="visible"/>
                                      </p:to>
                                    </p:set>
                                    <p:animEffect transition="in" filter="wipe(up)">
                                      <p:cBhvr>
                                        <p:cTn id="22" dur="500"/>
                                        <p:tgtEl>
                                          <p:spTgt spid="8397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83971">
                                            <p:txEl>
                                              <p:pRg st="4" end="4"/>
                                            </p:txEl>
                                          </p:spTgt>
                                        </p:tgtEl>
                                        <p:attrNameLst>
                                          <p:attrName>style.visibility</p:attrName>
                                        </p:attrNameLst>
                                      </p:cBhvr>
                                      <p:to>
                                        <p:strVal val="visible"/>
                                      </p:to>
                                    </p:set>
                                    <p:animEffect transition="in" filter="wipe(up)">
                                      <p:cBhvr>
                                        <p:cTn id="27" dur="500"/>
                                        <p:tgtEl>
                                          <p:spTgt spid="8397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83971">
                                            <p:txEl>
                                              <p:pRg st="6" end="6"/>
                                            </p:txEl>
                                          </p:spTgt>
                                        </p:tgtEl>
                                        <p:attrNameLst>
                                          <p:attrName>style.visibility</p:attrName>
                                        </p:attrNameLst>
                                      </p:cBhvr>
                                      <p:to>
                                        <p:strVal val="visible"/>
                                      </p:to>
                                    </p:set>
                                    <p:animEffect transition="in" filter="wipe(up)">
                                      <p:cBhvr>
                                        <p:cTn id="32" dur="500"/>
                                        <p:tgtEl>
                                          <p:spTgt spid="8397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0" grpId="0" autoUpdateAnimBg="0"/>
      <p:bldP spid="83971" grpId="0" build="p" bldLvl="4"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251520" y="404664"/>
            <a:ext cx="8678614" cy="1728192"/>
          </a:xfrm>
        </p:spPr>
        <p:txBody>
          <a:bodyPr/>
          <a:lstStyle/>
          <a:p>
            <a:pPr algn="r" eaLnBrk="1" hangingPunct="1">
              <a:defRPr/>
            </a:pPr>
            <a:r>
              <a:rPr lang="en-GB" altLang="en-US" sz="3600" dirty="0" smtClean="0">
                <a:effectLst/>
                <a:latin typeface="Avenir Book" charset="0"/>
                <a:ea typeface="Avenir Book" charset="0"/>
                <a:cs typeface="Avenir Book" charset="0"/>
              </a:rPr>
              <a:t>QU’EST-CE QUE LA BIBLE RECOMMANDE?</a:t>
            </a:r>
            <a:endParaRPr lang="en-GB" altLang="en-US" sz="3600" dirty="0">
              <a:effectLst/>
              <a:latin typeface="Avenir Book" charset="0"/>
              <a:ea typeface="Avenir Book" charset="0"/>
              <a:cs typeface="Avenir Book" charset="0"/>
            </a:endParaRPr>
          </a:p>
        </p:txBody>
      </p:sp>
      <p:sp>
        <p:nvSpPr>
          <p:cNvPr id="7" name="Rectangle 3"/>
          <p:cNvSpPr txBox="1">
            <a:spLocks noChangeArrowheads="1"/>
          </p:cNvSpPr>
          <p:nvPr/>
        </p:nvSpPr>
        <p:spPr bwMode="auto">
          <a:xfrm>
            <a:off x="4609655" y="2546032"/>
            <a:ext cx="4320479" cy="3835296"/>
          </a:xfrm>
          <a:prstGeom prst="rect">
            <a:avLst/>
          </a:prstGeom>
          <a:noFill/>
          <a:ln>
            <a:noFill/>
          </a:ln>
          <a:effectLst>
            <a:outerShdw blurRad="63500" dist="29783" dir="1514402" algn="ctr" rotWithShape="0">
              <a:srgbClr val="F7D47D">
                <a:alpha val="74997"/>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DBB7A5"/>
              </a:buClr>
              <a:buFont typeface="Wingdings" charset="2"/>
              <a:buChar char="Ø"/>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lr>
                <a:srgbClr val="DBB7A5"/>
              </a:buClr>
              <a:buFont typeface="Wingdings" charset="2"/>
              <a:buChar char="Ø"/>
              <a:defRPr sz="2800">
                <a:solidFill>
                  <a:schemeClr val="tx1"/>
                </a:solidFill>
                <a:latin typeface="+mn-lt"/>
                <a:ea typeface="+mn-ea"/>
              </a:defRPr>
            </a:lvl2pPr>
            <a:lvl3pPr marL="1143000" indent="-228600" algn="l" rtl="0" eaLnBrk="0" fontAlgn="base" hangingPunct="0">
              <a:spcBef>
                <a:spcPct val="20000"/>
              </a:spcBef>
              <a:spcAft>
                <a:spcPct val="0"/>
              </a:spcAft>
              <a:buClr>
                <a:srgbClr val="DBB7A5"/>
              </a:buClr>
              <a:buFont typeface="Wingdings" charset="2"/>
              <a:buChar char="Ø"/>
              <a:defRPr sz="2400">
                <a:solidFill>
                  <a:schemeClr val="tx1"/>
                </a:solidFill>
                <a:latin typeface="+mn-lt"/>
                <a:ea typeface="+mn-ea"/>
              </a:defRPr>
            </a:lvl3pPr>
            <a:lvl4pPr marL="1600200" indent="-228600" algn="l" rtl="0" eaLnBrk="0" fontAlgn="base" hangingPunct="0">
              <a:spcBef>
                <a:spcPct val="20000"/>
              </a:spcBef>
              <a:spcAft>
                <a:spcPct val="0"/>
              </a:spcAft>
              <a:buClr>
                <a:srgbClr val="DBB7A5"/>
              </a:buClr>
              <a:buFont typeface="Wingdings" charset="2"/>
              <a:buChar char="Ø"/>
              <a:defRPr sz="2000">
                <a:solidFill>
                  <a:schemeClr val="tx1"/>
                </a:solidFill>
                <a:latin typeface="+mn-lt"/>
                <a:ea typeface="+mn-ea"/>
              </a:defRPr>
            </a:lvl4pPr>
            <a:lvl5pPr marL="2057400" indent="-228600" algn="l" rtl="0" eaLnBrk="0" fontAlgn="base" hangingPunct="0">
              <a:spcBef>
                <a:spcPct val="20000"/>
              </a:spcBef>
              <a:spcAft>
                <a:spcPct val="0"/>
              </a:spcAft>
              <a:buClr>
                <a:srgbClr val="DBB7A5"/>
              </a:buClr>
              <a:buFont typeface="Wingdings" charset="2"/>
              <a:buChar char="Ø"/>
              <a:defRPr sz="2000">
                <a:solidFill>
                  <a:schemeClr val="tx1"/>
                </a:solidFill>
                <a:latin typeface="+mn-lt"/>
                <a:ea typeface="+mn-ea"/>
              </a:defRPr>
            </a:lvl5pPr>
            <a:lvl6pPr marL="2514600" indent="-228600" algn="l" rtl="0" fontAlgn="base">
              <a:spcBef>
                <a:spcPct val="20000"/>
              </a:spcBef>
              <a:spcAft>
                <a:spcPct val="0"/>
              </a:spcAft>
              <a:buClr>
                <a:srgbClr val="DBB7A5"/>
              </a:buClr>
              <a:buFont typeface="Wingdings" charset="0"/>
              <a:buChar char="Ø"/>
              <a:defRPr sz="2000">
                <a:solidFill>
                  <a:schemeClr val="tx1"/>
                </a:solidFill>
                <a:latin typeface="+mn-lt"/>
                <a:ea typeface="+mn-ea"/>
              </a:defRPr>
            </a:lvl6pPr>
            <a:lvl7pPr marL="2971800" indent="-228600" algn="l" rtl="0" fontAlgn="base">
              <a:spcBef>
                <a:spcPct val="20000"/>
              </a:spcBef>
              <a:spcAft>
                <a:spcPct val="0"/>
              </a:spcAft>
              <a:buClr>
                <a:srgbClr val="DBB7A5"/>
              </a:buClr>
              <a:buFont typeface="Wingdings" charset="0"/>
              <a:buChar char="Ø"/>
              <a:defRPr sz="2000">
                <a:solidFill>
                  <a:schemeClr val="tx1"/>
                </a:solidFill>
                <a:latin typeface="+mn-lt"/>
                <a:ea typeface="+mn-ea"/>
              </a:defRPr>
            </a:lvl7pPr>
            <a:lvl8pPr marL="3429000" indent="-228600" algn="l" rtl="0" fontAlgn="base">
              <a:spcBef>
                <a:spcPct val="20000"/>
              </a:spcBef>
              <a:spcAft>
                <a:spcPct val="0"/>
              </a:spcAft>
              <a:buClr>
                <a:srgbClr val="DBB7A5"/>
              </a:buClr>
              <a:buFont typeface="Wingdings" charset="0"/>
              <a:buChar char="Ø"/>
              <a:defRPr sz="2000">
                <a:solidFill>
                  <a:schemeClr val="tx1"/>
                </a:solidFill>
                <a:latin typeface="+mn-lt"/>
                <a:ea typeface="+mn-ea"/>
              </a:defRPr>
            </a:lvl8pPr>
            <a:lvl9pPr marL="3886200" indent="-228600" algn="l" rtl="0" fontAlgn="base">
              <a:spcBef>
                <a:spcPct val="20000"/>
              </a:spcBef>
              <a:spcAft>
                <a:spcPct val="0"/>
              </a:spcAft>
              <a:buClr>
                <a:srgbClr val="DBB7A5"/>
              </a:buClr>
              <a:buFont typeface="Wingdings" charset="0"/>
              <a:buChar char="Ø"/>
              <a:defRPr sz="2000">
                <a:solidFill>
                  <a:schemeClr val="tx1"/>
                </a:solidFill>
                <a:latin typeface="+mn-lt"/>
                <a:ea typeface="+mn-ea"/>
              </a:defRPr>
            </a:lvl9pPr>
          </a:lstStyle>
          <a:p>
            <a:pPr eaLnBrk="1" hangingPunct="1">
              <a:buFont typeface="Arial" panose="020B0604020202020204" pitchFamily="34" charset="0"/>
              <a:buChar char="•"/>
              <a:defRPr/>
            </a:pPr>
            <a:r>
              <a:rPr lang="fr-CA" sz="2800" kern="0" dirty="0" smtClean="0">
                <a:latin typeface="Calibri" charset="0"/>
                <a:ea typeface="Calibri" charset="0"/>
                <a:cs typeface="Calibri" charset="0"/>
              </a:rPr>
              <a:t>Aimez-vous les uns les autres (Jean 15:12).</a:t>
            </a:r>
          </a:p>
          <a:p>
            <a:pPr eaLnBrk="1" hangingPunct="1">
              <a:buFont typeface="Arial" panose="020B0604020202020204" pitchFamily="34" charset="0"/>
              <a:buChar char="•"/>
              <a:defRPr/>
            </a:pPr>
            <a:r>
              <a:rPr lang="fr-CA" sz="2800" kern="0" dirty="0" smtClean="0">
                <a:latin typeface="Calibri" charset="0"/>
                <a:ea typeface="Calibri" charset="0"/>
                <a:cs typeface="Calibri" charset="0"/>
              </a:rPr>
              <a:t>Soyez les serviteurs les uns des autres (Galates 5:13).</a:t>
            </a:r>
          </a:p>
          <a:p>
            <a:pPr eaLnBrk="1" hangingPunct="1">
              <a:buFont typeface="Arial" panose="020B0604020202020204" pitchFamily="34" charset="0"/>
              <a:buChar char="•"/>
              <a:defRPr/>
            </a:pPr>
            <a:r>
              <a:rPr lang="fr-CA" sz="2800" kern="0" dirty="0" smtClean="0">
                <a:latin typeface="Calibri" charset="0"/>
                <a:ea typeface="Calibri" charset="0"/>
                <a:cs typeface="Calibri" charset="0"/>
              </a:rPr>
              <a:t>Usez de provenance l’un pour l’autre (Romains 12:10).</a:t>
            </a:r>
            <a:endParaRPr lang="fr-CA" sz="2000" kern="0" dirty="0" smtClean="0">
              <a:latin typeface="Calibri" charset="0"/>
              <a:ea typeface="Calibri" charset="0"/>
              <a:cs typeface="Calibri" charset="0"/>
            </a:endParaRPr>
          </a:p>
        </p:txBody>
      </p:sp>
      <p:pic>
        <p:nvPicPr>
          <p:cNvPr id="2" name="Imagem 1"/>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0" y="1867778"/>
            <a:ext cx="4355976" cy="5001532"/>
          </a:xfrm>
          <a:prstGeom prst="rect">
            <a:avLst/>
          </a:prstGeom>
        </p:spPr>
      </p:pic>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1000" fill="hold"/>
                                        <p:tgtEl>
                                          <p:spTgt spid="7">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7">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 calcmode="lin" valueType="num">
                                      <p:cBhvr>
                                        <p:cTn id="14" dur="1000" fill="hold"/>
                                        <p:tgtEl>
                                          <p:spTgt spid="7">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7">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 calcmode="lin" valueType="num">
                                      <p:cBhvr>
                                        <p:cTn id="21" dur="1000" fill="hold"/>
                                        <p:tgtEl>
                                          <p:spTgt spid="7">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7">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a:xfrm>
            <a:off x="285874" y="404664"/>
            <a:ext cx="8678614" cy="1728192"/>
          </a:xfrm>
        </p:spPr>
        <p:txBody>
          <a:bodyPr/>
          <a:lstStyle/>
          <a:p>
            <a:pPr algn="r" eaLnBrk="1" hangingPunct="1">
              <a:defRPr/>
            </a:pPr>
            <a:r>
              <a:rPr lang="en-GB" altLang="en-US" sz="3600" dirty="0">
                <a:effectLst/>
                <a:latin typeface="Avenir Book" charset="0"/>
                <a:ea typeface="Avenir Book" charset="0"/>
                <a:cs typeface="Avenir Book" charset="0"/>
              </a:rPr>
              <a:t>QU’EST-CE QUE LA BIBLE RECOMMANDE?</a:t>
            </a:r>
            <a:endParaRPr lang="en-GB" altLang="en-US" sz="3600" dirty="0">
              <a:effectLst/>
              <a:latin typeface="Avenir Book" charset="0"/>
              <a:ea typeface="Avenir Book" charset="0"/>
              <a:cs typeface="Avenir Book" charset="0"/>
            </a:endParaRPr>
          </a:p>
        </p:txBody>
      </p:sp>
      <p:sp>
        <p:nvSpPr>
          <p:cNvPr id="10" name="Rectangle 3"/>
          <p:cNvSpPr txBox="1">
            <a:spLocks noChangeArrowheads="1"/>
          </p:cNvSpPr>
          <p:nvPr/>
        </p:nvSpPr>
        <p:spPr bwMode="auto">
          <a:xfrm>
            <a:off x="539553" y="2185992"/>
            <a:ext cx="8424935" cy="2323128"/>
          </a:xfrm>
          <a:prstGeom prst="rect">
            <a:avLst/>
          </a:prstGeom>
          <a:noFill/>
          <a:ln>
            <a:noFill/>
          </a:ln>
          <a:effectLst>
            <a:outerShdw blurRad="63500" dist="29783" dir="1514402" algn="ctr" rotWithShape="0">
              <a:srgbClr val="F7D47D">
                <a:alpha val="74997"/>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DBB7A5"/>
              </a:buClr>
              <a:buFont typeface="Wingdings" charset="2"/>
              <a:buChar char="Ø"/>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lr>
                <a:srgbClr val="DBB7A5"/>
              </a:buClr>
              <a:buFont typeface="Wingdings" charset="2"/>
              <a:buChar char="Ø"/>
              <a:defRPr sz="2800">
                <a:solidFill>
                  <a:schemeClr val="tx1"/>
                </a:solidFill>
                <a:latin typeface="+mn-lt"/>
                <a:ea typeface="+mn-ea"/>
              </a:defRPr>
            </a:lvl2pPr>
            <a:lvl3pPr marL="1143000" indent="-228600" algn="l" rtl="0" eaLnBrk="0" fontAlgn="base" hangingPunct="0">
              <a:spcBef>
                <a:spcPct val="20000"/>
              </a:spcBef>
              <a:spcAft>
                <a:spcPct val="0"/>
              </a:spcAft>
              <a:buClr>
                <a:srgbClr val="DBB7A5"/>
              </a:buClr>
              <a:buFont typeface="Wingdings" charset="2"/>
              <a:buChar char="Ø"/>
              <a:defRPr sz="2400">
                <a:solidFill>
                  <a:schemeClr val="tx1"/>
                </a:solidFill>
                <a:latin typeface="+mn-lt"/>
                <a:ea typeface="+mn-ea"/>
              </a:defRPr>
            </a:lvl3pPr>
            <a:lvl4pPr marL="1600200" indent="-228600" algn="l" rtl="0" eaLnBrk="0" fontAlgn="base" hangingPunct="0">
              <a:spcBef>
                <a:spcPct val="20000"/>
              </a:spcBef>
              <a:spcAft>
                <a:spcPct val="0"/>
              </a:spcAft>
              <a:buClr>
                <a:srgbClr val="DBB7A5"/>
              </a:buClr>
              <a:buFont typeface="Wingdings" charset="2"/>
              <a:buChar char="Ø"/>
              <a:defRPr sz="2000">
                <a:solidFill>
                  <a:schemeClr val="tx1"/>
                </a:solidFill>
                <a:latin typeface="+mn-lt"/>
                <a:ea typeface="+mn-ea"/>
              </a:defRPr>
            </a:lvl4pPr>
            <a:lvl5pPr marL="2057400" indent="-228600" algn="l" rtl="0" eaLnBrk="0" fontAlgn="base" hangingPunct="0">
              <a:spcBef>
                <a:spcPct val="20000"/>
              </a:spcBef>
              <a:spcAft>
                <a:spcPct val="0"/>
              </a:spcAft>
              <a:buClr>
                <a:srgbClr val="DBB7A5"/>
              </a:buClr>
              <a:buFont typeface="Wingdings" charset="2"/>
              <a:buChar char="Ø"/>
              <a:defRPr sz="2000">
                <a:solidFill>
                  <a:schemeClr val="tx1"/>
                </a:solidFill>
                <a:latin typeface="+mn-lt"/>
                <a:ea typeface="+mn-ea"/>
              </a:defRPr>
            </a:lvl5pPr>
            <a:lvl6pPr marL="2514600" indent="-228600" algn="l" rtl="0" fontAlgn="base">
              <a:spcBef>
                <a:spcPct val="20000"/>
              </a:spcBef>
              <a:spcAft>
                <a:spcPct val="0"/>
              </a:spcAft>
              <a:buClr>
                <a:srgbClr val="DBB7A5"/>
              </a:buClr>
              <a:buFont typeface="Wingdings" charset="0"/>
              <a:buChar char="Ø"/>
              <a:defRPr sz="2000">
                <a:solidFill>
                  <a:schemeClr val="tx1"/>
                </a:solidFill>
                <a:latin typeface="+mn-lt"/>
                <a:ea typeface="+mn-ea"/>
              </a:defRPr>
            </a:lvl6pPr>
            <a:lvl7pPr marL="2971800" indent="-228600" algn="l" rtl="0" fontAlgn="base">
              <a:spcBef>
                <a:spcPct val="20000"/>
              </a:spcBef>
              <a:spcAft>
                <a:spcPct val="0"/>
              </a:spcAft>
              <a:buClr>
                <a:srgbClr val="DBB7A5"/>
              </a:buClr>
              <a:buFont typeface="Wingdings" charset="0"/>
              <a:buChar char="Ø"/>
              <a:defRPr sz="2000">
                <a:solidFill>
                  <a:schemeClr val="tx1"/>
                </a:solidFill>
                <a:latin typeface="+mn-lt"/>
                <a:ea typeface="+mn-ea"/>
              </a:defRPr>
            </a:lvl7pPr>
            <a:lvl8pPr marL="3429000" indent="-228600" algn="l" rtl="0" fontAlgn="base">
              <a:spcBef>
                <a:spcPct val="20000"/>
              </a:spcBef>
              <a:spcAft>
                <a:spcPct val="0"/>
              </a:spcAft>
              <a:buClr>
                <a:srgbClr val="DBB7A5"/>
              </a:buClr>
              <a:buFont typeface="Wingdings" charset="0"/>
              <a:buChar char="Ø"/>
              <a:defRPr sz="2000">
                <a:solidFill>
                  <a:schemeClr val="tx1"/>
                </a:solidFill>
                <a:latin typeface="+mn-lt"/>
                <a:ea typeface="+mn-ea"/>
              </a:defRPr>
            </a:lvl8pPr>
            <a:lvl9pPr marL="3886200" indent="-228600" algn="l" rtl="0" fontAlgn="base">
              <a:spcBef>
                <a:spcPct val="20000"/>
              </a:spcBef>
              <a:spcAft>
                <a:spcPct val="0"/>
              </a:spcAft>
              <a:buClr>
                <a:srgbClr val="DBB7A5"/>
              </a:buClr>
              <a:buFont typeface="Wingdings" charset="0"/>
              <a:buChar char="Ø"/>
              <a:defRPr sz="2000">
                <a:solidFill>
                  <a:schemeClr val="tx1"/>
                </a:solidFill>
                <a:latin typeface="+mn-lt"/>
                <a:ea typeface="+mn-ea"/>
              </a:defRPr>
            </a:lvl9pPr>
          </a:lstStyle>
          <a:p>
            <a:pPr eaLnBrk="1" hangingPunct="1">
              <a:buFont typeface="Arial" panose="020B0604020202020204" pitchFamily="34" charset="0"/>
              <a:buChar char="•"/>
              <a:defRPr/>
            </a:pPr>
            <a:r>
              <a:rPr lang="fr-CA" sz="2800" kern="0" dirty="0" smtClean="0">
                <a:latin typeface="Calibri" charset="0"/>
                <a:ea typeface="Calibri" charset="0"/>
                <a:cs typeface="Calibri" charset="0"/>
              </a:rPr>
              <a:t>Pardonnez-vous les uns les autres (Colossiens 3:13).</a:t>
            </a:r>
          </a:p>
          <a:p>
            <a:pPr eaLnBrk="1" hangingPunct="1">
              <a:buFont typeface="Arial" panose="020B0604020202020204" pitchFamily="34" charset="0"/>
              <a:buChar char="•"/>
              <a:defRPr/>
            </a:pPr>
            <a:r>
              <a:rPr lang="fr-CA" sz="2800" kern="0" dirty="0" smtClean="0">
                <a:latin typeface="Calibri" charset="0"/>
                <a:ea typeface="Calibri" charset="0"/>
                <a:cs typeface="Calibri" charset="0"/>
              </a:rPr>
              <a:t>Exhortez-vous et édifiez-vous les uns les autres (1 Thessaloniciens 5:11).</a:t>
            </a:r>
          </a:p>
          <a:p>
            <a:pPr eaLnBrk="1" hangingPunct="1">
              <a:buFont typeface="Arial" panose="020B0604020202020204" pitchFamily="34" charset="0"/>
              <a:buChar char="•"/>
              <a:defRPr/>
            </a:pPr>
            <a:r>
              <a:rPr lang="fr-CA" sz="2800" kern="0" dirty="0" smtClean="0">
                <a:latin typeface="Calibri" charset="0"/>
                <a:ea typeface="Calibri" charset="0"/>
                <a:cs typeface="Calibri" charset="0"/>
              </a:rPr>
              <a:t>Libérez les opprimés, travaillez à la justice</a:t>
            </a:r>
            <a:br>
              <a:rPr lang="fr-CA" sz="2800" kern="0" dirty="0" smtClean="0">
                <a:latin typeface="Calibri" charset="0"/>
                <a:ea typeface="Calibri" charset="0"/>
                <a:cs typeface="Calibri" charset="0"/>
              </a:rPr>
            </a:br>
            <a:r>
              <a:rPr lang="fr-CA" sz="2800" kern="0" dirty="0" smtClean="0">
                <a:latin typeface="Calibri" charset="0"/>
                <a:ea typeface="Calibri" charset="0"/>
                <a:cs typeface="Calibri" charset="0"/>
              </a:rPr>
              <a:t>(Ésaïe 58:9-12).</a:t>
            </a:r>
            <a:endParaRPr lang="fr-CA" sz="2000" kern="0" dirty="0" smtClean="0">
              <a:latin typeface="Calibri" charset="0"/>
              <a:ea typeface="Calibri" charset="0"/>
              <a:cs typeface="Calibri" charset="0"/>
            </a:endParaRPr>
          </a:p>
        </p:txBody>
      </p:sp>
      <p:pic>
        <p:nvPicPr>
          <p:cNvPr id="4" name="Imagem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932040" y="4149080"/>
            <a:ext cx="3779912" cy="2519941"/>
          </a:xfrm>
          <a:prstGeom prst="rect">
            <a:avLst/>
          </a:prstGeom>
          <a:ln w="76200">
            <a:solidFill>
              <a:srgbClr val="FFFFFF"/>
            </a:solidFill>
          </a:ln>
          <a:effectLst>
            <a:outerShdw blurRad="50800" dist="38100" dir="2700000" algn="tl" rotWithShape="0">
              <a:prstClr val="black">
                <a:alpha val="40000"/>
              </a:prstClr>
            </a:outerShdw>
          </a:effectLst>
        </p:spPr>
      </p:pic>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p:cTn id="7" dur="1000" fill="hold"/>
                                        <p:tgtEl>
                                          <p:spTgt spid="1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0">
                                            <p:txEl>
                                              <p:pRg st="1" end="1"/>
                                            </p:txEl>
                                          </p:spTgt>
                                        </p:tgtEl>
                                        <p:attrNameLst>
                                          <p:attrName>style.visibility</p:attrName>
                                        </p:attrNameLst>
                                      </p:cBhvr>
                                      <p:to>
                                        <p:strVal val="visible"/>
                                      </p:to>
                                    </p:set>
                                    <p:anim calcmode="lin" valueType="num">
                                      <p:cBhvr>
                                        <p:cTn id="14" dur="1000" fill="hold"/>
                                        <p:tgtEl>
                                          <p:spTgt spid="10">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0">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0">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0">
                                            <p:txEl>
                                              <p:pRg st="2" end="2"/>
                                            </p:txEl>
                                          </p:spTgt>
                                        </p:tgtEl>
                                        <p:attrNameLst>
                                          <p:attrName>style.visibility</p:attrName>
                                        </p:attrNameLst>
                                      </p:cBhvr>
                                      <p:to>
                                        <p:strVal val="visible"/>
                                      </p:to>
                                    </p:set>
                                    <p:anim calcmode="lin" valueType="num">
                                      <p:cBhvr>
                                        <p:cTn id="21" dur="1000" fill="hold"/>
                                        <p:tgtEl>
                                          <p:spTgt spid="10">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10">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619672" y="629816"/>
            <a:ext cx="7306270" cy="1143000"/>
          </a:xfrm>
        </p:spPr>
        <p:txBody>
          <a:bodyPr/>
          <a:lstStyle/>
          <a:p>
            <a:pPr algn="r" eaLnBrk="1" hangingPunct="1">
              <a:defRPr/>
            </a:pPr>
            <a:r>
              <a:rPr lang="en-GB" altLang="en-US" sz="3600" dirty="0" smtClean="0">
                <a:effectLst/>
                <a:latin typeface="Avenir Book" charset="0"/>
                <a:ea typeface="Avenir Book" charset="0"/>
                <a:cs typeface="Avenir Book" charset="0"/>
              </a:rPr>
              <a:t>COMMENT L’ÉGLISE DEVRAIT-ELLE RÉAGIR?</a:t>
            </a:r>
            <a:endParaRPr lang="en-GB" altLang="en-US" sz="3600" dirty="0">
              <a:effectLst/>
              <a:latin typeface="Avenir Book" charset="0"/>
              <a:ea typeface="Avenir Book" charset="0"/>
              <a:cs typeface="Avenir Book" charset="0"/>
            </a:endParaRPr>
          </a:p>
        </p:txBody>
      </p:sp>
      <p:sp>
        <p:nvSpPr>
          <p:cNvPr id="17411" name="Rectangle 3"/>
          <p:cNvSpPr>
            <a:spLocks noGrp="1" noChangeArrowheads="1"/>
          </p:cNvSpPr>
          <p:nvPr>
            <p:ph type="body" idx="1"/>
          </p:nvPr>
        </p:nvSpPr>
        <p:spPr>
          <a:xfrm>
            <a:off x="491134" y="2564904"/>
            <a:ext cx="8418834" cy="2952328"/>
          </a:xfrm>
        </p:spPr>
        <p:txBody>
          <a:bodyPr/>
          <a:lstStyle/>
          <a:p>
            <a:pPr eaLnBrk="1" hangingPunct="1">
              <a:buSzPct val="130000"/>
              <a:buFont typeface="Arial" panose="020B0604020202020204" pitchFamily="34" charset="0"/>
              <a:buChar char="•"/>
              <a:defRPr/>
            </a:pPr>
            <a:r>
              <a:rPr lang="fr-CA" altLang="en-US" sz="2800" dirty="0" smtClean="0">
                <a:latin typeface="Calibri" charset="0"/>
                <a:ea typeface="Calibri" charset="0"/>
                <a:cs typeface="Calibri" charset="0"/>
              </a:rPr>
              <a:t>Prêcher au sujet des relations saines.</a:t>
            </a:r>
          </a:p>
          <a:p>
            <a:pPr eaLnBrk="1" hangingPunct="1">
              <a:buSzPct val="130000"/>
              <a:buFont typeface="Arial" panose="020B0604020202020204" pitchFamily="34" charset="0"/>
              <a:buChar char="•"/>
              <a:defRPr/>
            </a:pPr>
            <a:r>
              <a:rPr lang="fr-CA" altLang="en-US" sz="2800" dirty="0" smtClean="0">
                <a:latin typeface="Calibri" charset="0"/>
                <a:ea typeface="Calibri" charset="0"/>
                <a:cs typeface="Calibri" charset="0"/>
              </a:rPr>
              <a:t>Se prononcer contre la violence et la maltraitance envers les enfants, les femmes et les personnes âgées.</a:t>
            </a:r>
          </a:p>
          <a:p>
            <a:pPr eaLnBrk="1" hangingPunct="1">
              <a:buSzPct val="130000"/>
              <a:buFont typeface="Arial" panose="020B0604020202020204" pitchFamily="34" charset="0"/>
              <a:buChar char="•"/>
              <a:defRPr/>
            </a:pPr>
            <a:r>
              <a:rPr lang="fr-CA" altLang="en-US" sz="2800" dirty="0" smtClean="0">
                <a:latin typeface="Calibri" charset="0"/>
                <a:ea typeface="Calibri" charset="0"/>
                <a:cs typeface="Calibri" charset="0"/>
              </a:rPr>
              <a:t>Offrir aux parents et aux familles des ateliers sur le développement de relations saines. </a:t>
            </a:r>
            <a:endParaRPr lang="fr-CA" altLang="en-US" sz="2800" dirty="0">
              <a:latin typeface="Calibri" charset="0"/>
              <a:ea typeface="Calibri" charset="0"/>
              <a:cs typeface="Calibri"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wipe(up)">
                                      <p:cBhvr>
                                        <p:cTn id="7" dur="500"/>
                                        <p:tgtEl>
                                          <p:spTgt spid="174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Effect transition="in" filter="wipe(up)">
                                      <p:cBhvr>
                                        <p:cTn id="12" dur="500"/>
                                        <p:tgtEl>
                                          <p:spTgt spid="174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7411">
                                            <p:txEl>
                                              <p:pRg st="2" end="2"/>
                                            </p:txEl>
                                          </p:spTgt>
                                        </p:tgtEl>
                                        <p:attrNameLst>
                                          <p:attrName>style.visibility</p:attrName>
                                        </p:attrNameLst>
                                      </p:cBhvr>
                                      <p:to>
                                        <p:strVal val="visible"/>
                                      </p:to>
                                    </p:set>
                                    <p:animEffect transition="in" filter="wipe(up)">
                                      <p:cBhvr>
                                        <p:cTn id="17" dur="500"/>
                                        <p:tgtEl>
                                          <p:spTgt spid="174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540568" y="692696"/>
            <a:ext cx="9525000" cy="1143000"/>
          </a:xfrm>
        </p:spPr>
        <p:txBody>
          <a:bodyPr/>
          <a:lstStyle/>
          <a:p>
            <a:pPr algn="r" eaLnBrk="1" hangingPunct="1">
              <a:defRPr/>
            </a:pPr>
            <a:r>
              <a:rPr lang="en-GB" altLang="en-US" sz="3600" dirty="0" smtClean="0">
                <a:effectLst/>
                <a:latin typeface="Avenir Book" charset="0"/>
                <a:ea typeface="Avenir Book" charset="0"/>
                <a:cs typeface="Avenir Book" charset="0"/>
              </a:rPr>
              <a:t>UNE RÉACTION APPROPRIÉE DE L’ÉGLISE</a:t>
            </a:r>
            <a:endParaRPr lang="en-GB" altLang="en-US" sz="3600" dirty="0">
              <a:effectLst/>
              <a:latin typeface="Avenir Book" charset="0"/>
              <a:ea typeface="Avenir Book" charset="0"/>
              <a:cs typeface="Avenir Book" charset="0"/>
            </a:endParaRPr>
          </a:p>
        </p:txBody>
      </p:sp>
      <p:sp>
        <p:nvSpPr>
          <p:cNvPr id="21507" name="Rectangle 3"/>
          <p:cNvSpPr>
            <a:spLocks noGrp="1" noChangeArrowheads="1"/>
          </p:cNvSpPr>
          <p:nvPr>
            <p:ph type="body" idx="1"/>
          </p:nvPr>
        </p:nvSpPr>
        <p:spPr>
          <a:xfrm>
            <a:off x="683568" y="2492896"/>
            <a:ext cx="7848550" cy="3888432"/>
          </a:xfrm>
        </p:spPr>
        <p:txBody>
          <a:bodyPr/>
          <a:lstStyle/>
          <a:p>
            <a:pPr eaLnBrk="1" hangingPunct="1">
              <a:buSzPct val="140000"/>
              <a:buFont typeface="Arial" panose="020B0604020202020204" pitchFamily="34" charset="0"/>
              <a:buChar char="•"/>
              <a:defRPr/>
            </a:pPr>
            <a:r>
              <a:rPr lang="fr-CA" sz="2800" dirty="0" smtClean="0">
                <a:latin typeface="Calibri" panose="020F0502020204030204" pitchFamily="34" charset="0"/>
                <a:cs typeface="Calibri" panose="020F0502020204030204" pitchFamily="34" charset="0"/>
              </a:rPr>
              <a:t>Aider les hommes à mieux comprendre leur rôle en leur offrant un enseignement équilibré d’Éphésiens 5:22-28</a:t>
            </a:r>
            <a:r>
              <a:rPr lang="fr-CA" sz="2800" dirty="0" smtClean="0">
                <a:latin typeface="Calibri" charset="0"/>
                <a:ea typeface="Calibri" charset="0"/>
                <a:cs typeface="Calibri" charset="0"/>
              </a:rPr>
              <a:t>.</a:t>
            </a:r>
          </a:p>
          <a:p>
            <a:pPr eaLnBrk="1" hangingPunct="1">
              <a:buSzPct val="140000"/>
              <a:buFont typeface="Arial" panose="020B0604020202020204" pitchFamily="34" charset="0"/>
              <a:buChar char="•"/>
              <a:defRPr/>
            </a:pPr>
            <a:endParaRPr lang="fr-CA" sz="2800" dirty="0" smtClean="0">
              <a:latin typeface="Calibri" charset="0"/>
              <a:ea typeface="Calibri" charset="0"/>
              <a:cs typeface="Calibri" charset="0"/>
            </a:endParaRPr>
          </a:p>
          <a:p>
            <a:pPr eaLnBrk="1" hangingPunct="1">
              <a:buSzPct val="140000"/>
              <a:buFont typeface="Arial" panose="020B0604020202020204" pitchFamily="34" charset="0"/>
              <a:buChar char="•"/>
              <a:defRPr/>
            </a:pPr>
            <a:r>
              <a:rPr lang="fr-CA" sz="2800" dirty="0" smtClean="0">
                <a:latin typeface="Calibri" charset="0"/>
                <a:ea typeface="Calibri" charset="0"/>
                <a:cs typeface="Calibri" charset="0"/>
              </a:rPr>
              <a:t>Offrir des </a:t>
            </a:r>
            <a:r>
              <a:rPr lang="fr-CA" sz="2800" dirty="0">
                <a:latin typeface="Calibri" charset="0"/>
                <a:ea typeface="Calibri" charset="0"/>
                <a:cs typeface="Calibri" charset="0"/>
              </a:rPr>
              <a:t>ateliers et du </a:t>
            </a:r>
            <a:r>
              <a:rPr lang="fr-CA" sz="2800" i="1" dirty="0">
                <a:latin typeface="Calibri" charset="0"/>
                <a:ea typeface="Calibri" charset="0"/>
                <a:cs typeface="Calibri" charset="0"/>
              </a:rPr>
              <a:t>counseling</a:t>
            </a:r>
            <a:r>
              <a:rPr lang="fr-CA" sz="2800" dirty="0">
                <a:latin typeface="Calibri" charset="0"/>
                <a:ea typeface="Calibri" charset="0"/>
                <a:cs typeface="Calibri" charset="0"/>
              </a:rPr>
              <a:t> sur </a:t>
            </a:r>
            <a:r>
              <a:rPr lang="fr-CA" sz="2800" dirty="0" smtClean="0">
                <a:latin typeface="Calibri" charset="0"/>
                <a:ea typeface="Calibri" charset="0"/>
                <a:cs typeface="Calibri" charset="0"/>
              </a:rPr>
              <a:t>le mariage et donner l’exemple en matière de relations amoureuses saines.</a:t>
            </a:r>
          </a:p>
          <a:p>
            <a:pPr eaLnBrk="1" hangingPunct="1">
              <a:buSzPct val="140000"/>
              <a:buFont typeface="Arial" panose="020B0604020202020204" pitchFamily="34" charset="0"/>
              <a:buChar char="•"/>
              <a:defRPr/>
            </a:pPr>
            <a:endParaRPr lang="en-GB" sz="2800" dirty="0" smtClean="0">
              <a:latin typeface="Calibri" charset="0"/>
              <a:ea typeface="Calibri" charset="0"/>
              <a:cs typeface="Calibri" charset="0"/>
            </a:endParaRP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wipe(up)">
                                      <p:cBhvr>
                                        <p:cTn id="7" dur="500"/>
                                        <p:tgtEl>
                                          <p:spTgt spid="215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1507">
                                            <p:txEl>
                                              <p:pRg st="2" end="2"/>
                                            </p:txEl>
                                          </p:spTgt>
                                        </p:tgtEl>
                                        <p:attrNameLst>
                                          <p:attrName>style.visibility</p:attrName>
                                        </p:attrNameLst>
                                      </p:cBhvr>
                                      <p:to>
                                        <p:strVal val="visible"/>
                                      </p:to>
                                    </p:set>
                                    <p:animEffect transition="in" filter="wipe(up)">
                                      <p:cBhvr>
                                        <p:cTn id="12" dur="500"/>
                                        <p:tgtEl>
                                          <p:spTgt spid="215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1507" name="Rectangle 3"/>
          <p:cNvSpPr>
            <a:spLocks noGrp="1" noChangeArrowheads="1"/>
          </p:cNvSpPr>
          <p:nvPr>
            <p:ph type="body" idx="1"/>
          </p:nvPr>
        </p:nvSpPr>
        <p:spPr>
          <a:xfrm>
            <a:off x="323528" y="2564904"/>
            <a:ext cx="5256584" cy="3711426"/>
          </a:xfrm>
        </p:spPr>
        <p:txBody>
          <a:bodyPr/>
          <a:lstStyle/>
          <a:p>
            <a:pPr eaLnBrk="1" hangingPunct="1">
              <a:buSzPct val="140000"/>
              <a:buFont typeface="Arial" panose="020B0604020202020204" pitchFamily="34" charset="0"/>
              <a:buChar char="•"/>
              <a:defRPr/>
            </a:pPr>
            <a:r>
              <a:rPr lang="fr-CA" sz="2400" dirty="0">
                <a:latin typeface="Calibri" panose="020F0502020204030204" pitchFamily="34" charset="0"/>
                <a:cs typeface="Calibri" panose="020F0502020204030204" pitchFamily="34" charset="0"/>
              </a:rPr>
              <a:t>Enseigner aux parents à maîtriser leur colère et leurs paroles lorsqu’ils disciplinent leurs enfants</a:t>
            </a:r>
            <a:r>
              <a:rPr lang="en-US" sz="2400" dirty="0" smtClean="0">
                <a:latin typeface="Calibri" panose="020F0502020204030204" pitchFamily="34" charset="0"/>
                <a:ea typeface="Calibri" charset="0"/>
                <a:cs typeface="Calibri" panose="020F0502020204030204" pitchFamily="34" charset="0"/>
              </a:rPr>
              <a:t>.</a:t>
            </a:r>
            <a:endParaRPr lang="en-US" sz="2400" dirty="0" smtClean="0">
              <a:latin typeface="Calibri" panose="020F0502020204030204" pitchFamily="34" charset="0"/>
              <a:ea typeface="Calibri" charset="0"/>
              <a:cs typeface="Calibri" panose="020F0502020204030204" pitchFamily="34" charset="0"/>
            </a:endParaRPr>
          </a:p>
          <a:p>
            <a:pPr eaLnBrk="1" hangingPunct="1">
              <a:buSzPct val="140000"/>
              <a:buFont typeface="Arial" panose="020B0604020202020204" pitchFamily="34" charset="0"/>
              <a:buChar char="•"/>
              <a:defRPr/>
            </a:pPr>
            <a:r>
              <a:rPr lang="fr-CA" sz="2400" dirty="0">
                <a:latin typeface="Calibri" panose="020F0502020204030204" pitchFamily="34" charset="0"/>
                <a:cs typeface="Calibri" panose="020F0502020204030204" pitchFamily="34" charset="0"/>
              </a:rPr>
              <a:t>Faire preuve de compassion envers les victimes de violence psychologique et encourager l’esprit de compassion au sein de l’église</a:t>
            </a:r>
            <a:r>
              <a:rPr lang="en-US" sz="2400" dirty="0" smtClean="0">
                <a:latin typeface="Calibri" panose="020F0502020204030204" pitchFamily="34" charset="0"/>
                <a:ea typeface="Calibri" charset="0"/>
                <a:cs typeface="Calibri" panose="020F0502020204030204" pitchFamily="34" charset="0"/>
              </a:rPr>
              <a:t>.</a:t>
            </a:r>
            <a:endParaRPr lang="en-US" sz="2400" dirty="0" smtClean="0">
              <a:latin typeface="Calibri" panose="020F0502020204030204" pitchFamily="34" charset="0"/>
              <a:ea typeface="Calibri" charset="0"/>
              <a:cs typeface="Calibri" panose="020F0502020204030204" pitchFamily="34" charset="0"/>
            </a:endParaRPr>
          </a:p>
          <a:p>
            <a:pPr eaLnBrk="1" hangingPunct="1">
              <a:buSzPct val="140000"/>
              <a:buFont typeface="Arial" panose="020B0604020202020204" pitchFamily="34" charset="0"/>
              <a:buChar char="•"/>
              <a:defRPr/>
            </a:pPr>
            <a:r>
              <a:rPr lang="fr-CA" sz="2400" dirty="0">
                <a:latin typeface="Calibri" panose="020F0502020204030204" pitchFamily="34" charset="0"/>
                <a:cs typeface="Calibri" panose="020F0502020204030204" pitchFamily="34" charset="0"/>
              </a:rPr>
              <a:t>Écouter l’histoire de la victime afin de comprendre la situation</a:t>
            </a:r>
            <a:r>
              <a:rPr lang="en-US" sz="2400" dirty="0" smtClean="0">
                <a:latin typeface="Calibri" panose="020F0502020204030204" pitchFamily="34" charset="0"/>
                <a:ea typeface="Calibri" charset="0"/>
                <a:cs typeface="Calibri" panose="020F0502020204030204" pitchFamily="34" charset="0"/>
              </a:rPr>
              <a:t>.</a:t>
            </a:r>
            <a:endParaRPr lang="en-US" sz="2400" dirty="0">
              <a:latin typeface="Calibri" panose="020F0502020204030204" pitchFamily="34" charset="0"/>
              <a:ea typeface="Calibri" charset="0"/>
              <a:cs typeface="Calibri" panose="020F0502020204030204" pitchFamily="34" charset="0"/>
            </a:endParaRPr>
          </a:p>
          <a:p>
            <a:pPr eaLnBrk="1" hangingPunct="1">
              <a:buSzPct val="140000"/>
              <a:buFont typeface="Arial" panose="020B0604020202020204" pitchFamily="34" charset="0"/>
              <a:buChar char="•"/>
              <a:defRPr/>
            </a:pPr>
            <a:endParaRPr lang="en-US" sz="2400" dirty="0">
              <a:latin typeface="Calibri" charset="0"/>
              <a:ea typeface="Calibri" charset="0"/>
              <a:cs typeface="Calibri" charset="0"/>
            </a:endParaRPr>
          </a:p>
          <a:p>
            <a:pPr eaLnBrk="1" hangingPunct="1">
              <a:buSzPct val="140000"/>
              <a:buFont typeface="Arial" panose="020B0604020202020204" pitchFamily="34" charset="0"/>
              <a:buChar char="•"/>
              <a:defRPr/>
            </a:pPr>
            <a:endParaRPr lang="en-GB" sz="2400" dirty="0" smtClean="0">
              <a:latin typeface="Calibri" charset="0"/>
              <a:ea typeface="Calibri" charset="0"/>
              <a:cs typeface="Calibri" charset="0"/>
            </a:endParaRPr>
          </a:p>
        </p:txBody>
      </p:sp>
      <p:sp>
        <p:nvSpPr>
          <p:cNvPr id="9" name="Rectangle 2"/>
          <p:cNvSpPr txBox="1">
            <a:spLocks noChangeArrowheads="1"/>
          </p:cNvSpPr>
          <p:nvPr/>
        </p:nvSpPr>
        <p:spPr bwMode="auto">
          <a:xfrm>
            <a:off x="-540568" y="629816"/>
            <a:ext cx="9525000" cy="1143000"/>
          </a:xfrm>
          <a:prstGeom prst="rect">
            <a:avLst/>
          </a:prstGeom>
          <a:noFill/>
          <a:ln>
            <a:noFill/>
          </a:ln>
          <a:effectLst>
            <a:outerShdw blurRad="63500" dist="46662" dir="2115817" algn="ctr" rotWithShape="0">
              <a:schemeClr val="tx1">
                <a:alpha val="74997"/>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rgbClr val="F7D47D"/>
                </a:solidFill>
                <a:effectLst>
                  <a:outerShdw blurRad="38100" dist="38100" dir="2700000" algn="tl">
                    <a:srgbClr val="000000"/>
                  </a:outerShdw>
                </a:effectLst>
                <a:latin typeface="+mj-lt"/>
                <a:ea typeface="+mj-ea"/>
                <a:cs typeface="ＭＳ Ｐゴシック" charset="0"/>
              </a:defRPr>
            </a:lvl1pPr>
            <a:lvl2pPr algn="ctr" rtl="0" eaLnBrk="0" fontAlgn="base" hangingPunct="0">
              <a:spcBef>
                <a:spcPct val="0"/>
              </a:spcBef>
              <a:spcAft>
                <a:spcPct val="0"/>
              </a:spcAft>
              <a:defRPr sz="4400">
                <a:solidFill>
                  <a:srgbClr val="F7D47D"/>
                </a:solidFill>
                <a:effectLst>
                  <a:outerShdw blurRad="38100" dist="38100" dir="2700000" algn="tl">
                    <a:srgbClr val="000000"/>
                  </a:outerShdw>
                </a:effectLst>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rgbClr val="F7D47D"/>
                </a:solidFill>
                <a:effectLst>
                  <a:outerShdw blurRad="38100" dist="38100" dir="2700000" algn="tl">
                    <a:srgbClr val="000000"/>
                  </a:outerShdw>
                </a:effectLst>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rgbClr val="F7D47D"/>
                </a:solidFill>
                <a:effectLst>
                  <a:outerShdw blurRad="38100" dist="38100" dir="2700000" algn="tl">
                    <a:srgbClr val="000000"/>
                  </a:outerShdw>
                </a:effectLst>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rgbClr val="F7D47D"/>
                </a:solidFill>
                <a:effectLst>
                  <a:outerShdw blurRad="38100" dist="38100" dir="2700000" algn="tl">
                    <a:srgbClr val="000000"/>
                  </a:outerShdw>
                </a:effectLst>
                <a:latin typeface="Arial" charset="0"/>
                <a:ea typeface="ＭＳ Ｐゴシック" charset="0"/>
                <a:cs typeface="ＭＳ Ｐゴシック" charset="0"/>
              </a:defRPr>
            </a:lvl5pPr>
            <a:lvl6pPr marL="457200" algn="ctr" rtl="0" fontAlgn="base">
              <a:spcBef>
                <a:spcPct val="0"/>
              </a:spcBef>
              <a:spcAft>
                <a:spcPct val="0"/>
              </a:spcAft>
              <a:defRPr sz="4400">
                <a:solidFill>
                  <a:srgbClr val="F7D47D"/>
                </a:solidFill>
                <a:effectLst>
                  <a:outerShdw blurRad="38100" dist="38100" dir="2700000" algn="tl">
                    <a:srgbClr val="000000"/>
                  </a:outerShdw>
                </a:effectLst>
                <a:latin typeface="Arial" charset="0"/>
                <a:ea typeface="ＭＳ Ｐゴシック" charset="0"/>
              </a:defRPr>
            </a:lvl6pPr>
            <a:lvl7pPr marL="914400" algn="ctr" rtl="0" fontAlgn="base">
              <a:spcBef>
                <a:spcPct val="0"/>
              </a:spcBef>
              <a:spcAft>
                <a:spcPct val="0"/>
              </a:spcAft>
              <a:defRPr sz="4400">
                <a:solidFill>
                  <a:srgbClr val="F7D47D"/>
                </a:solidFill>
                <a:effectLst>
                  <a:outerShdw blurRad="38100" dist="38100" dir="2700000" algn="tl">
                    <a:srgbClr val="000000"/>
                  </a:outerShdw>
                </a:effectLst>
                <a:latin typeface="Arial" charset="0"/>
                <a:ea typeface="ＭＳ Ｐゴシック" charset="0"/>
              </a:defRPr>
            </a:lvl7pPr>
            <a:lvl8pPr marL="1371600" algn="ctr" rtl="0" fontAlgn="base">
              <a:spcBef>
                <a:spcPct val="0"/>
              </a:spcBef>
              <a:spcAft>
                <a:spcPct val="0"/>
              </a:spcAft>
              <a:defRPr sz="4400">
                <a:solidFill>
                  <a:srgbClr val="F7D47D"/>
                </a:solidFill>
                <a:effectLst>
                  <a:outerShdw blurRad="38100" dist="38100" dir="2700000" algn="tl">
                    <a:srgbClr val="000000"/>
                  </a:outerShdw>
                </a:effectLst>
                <a:latin typeface="Arial" charset="0"/>
                <a:ea typeface="ＭＳ Ｐゴシック" charset="0"/>
              </a:defRPr>
            </a:lvl8pPr>
            <a:lvl9pPr marL="1828800" algn="ctr" rtl="0" fontAlgn="base">
              <a:spcBef>
                <a:spcPct val="0"/>
              </a:spcBef>
              <a:spcAft>
                <a:spcPct val="0"/>
              </a:spcAft>
              <a:defRPr sz="4400">
                <a:solidFill>
                  <a:srgbClr val="F7D47D"/>
                </a:solidFill>
                <a:effectLst>
                  <a:outerShdw blurRad="38100" dist="38100" dir="2700000" algn="tl">
                    <a:srgbClr val="000000"/>
                  </a:outerShdw>
                </a:effectLst>
                <a:latin typeface="Arial" charset="0"/>
                <a:ea typeface="ＭＳ Ｐゴシック" charset="0"/>
              </a:defRPr>
            </a:lvl9pPr>
          </a:lstStyle>
          <a:p>
            <a:pPr algn="r" eaLnBrk="1" hangingPunct="1">
              <a:defRPr/>
            </a:pPr>
            <a:r>
              <a:rPr lang="en-GB" altLang="en-US" sz="3600" dirty="0">
                <a:effectLst/>
                <a:latin typeface="Avenir Book" charset="0"/>
                <a:ea typeface="Avenir Book" charset="0"/>
                <a:cs typeface="Avenir Book" charset="0"/>
              </a:rPr>
              <a:t>UNE RÉACTION APPROPRIÉE DE L’ÉGLISE</a:t>
            </a:r>
            <a:endParaRPr lang="en-GB" altLang="en-US" sz="3600" kern="0" dirty="0">
              <a:effectLst/>
              <a:latin typeface="Avenir Book" charset="0"/>
              <a:ea typeface="Avenir Book" charset="0"/>
              <a:cs typeface="Avenir Book" charset="0"/>
            </a:endParaRPr>
          </a:p>
        </p:txBody>
      </p:sp>
      <p:pic>
        <p:nvPicPr>
          <p:cNvPr id="3" name="Picture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754352" y="1772816"/>
            <a:ext cx="3389648" cy="5085184"/>
          </a:xfrm>
          <a:prstGeom prst="rect">
            <a:avLst/>
          </a:prstGeom>
          <a:ln>
            <a:noFill/>
          </a:ln>
          <a:effectLst>
            <a:softEdge rad="112500"/>
          </a:effectLst>
        </p:spPr>
      </p:pic>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wipe(up)">
                                      <p:cBhvr>
                                        <p:cTn id="7" dur="500"/>
                                        <p:tgtEl>
                                          <p:spTgt spid="215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1507">
                                            <p:txEl>
                                              <p:pRg st="1" end="1"/>
                                            </p:txEl>
                                          </p:spTgt>
                                        </p:tgtEl>
                                        <p:attrNameLst>
                                          <p:attrName>style.visibility</p:attrName>
                                        </p:attrNameLst>
                                      </p:cBhvr>
                                      <p:to>
                                        <p:strVal val="visible"/>
                                      </p:to>
                                    </p:set>
                                    <p:animEffect transition="in" filter="wipe(up)">
                                      <p:cBhvr>
                                        <p:cTn id="12" dur="500"/>
                                        <p:tgtEl>
                                          <p:spTgt spid="2150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1507">
                                            <p:txEl>
                                              <p:pRg st="2" end="2"/>
                                            </p:txEl>
                                          </p:spTgt>
                                        </p:tgtEl>
                                        <p:attrNameLst>
                                          <p:attrName>style.visibility</p:attrName>
                                        </p:attrNameLst>
                                      </p:cBhvr>
                                      <p:to>
                                        <p:strVal val="visible"/>
                                      </p:to>
                                    </p:set>
                                    <p:animEffect transition="in" filter="wipe(up)">
                                      <p:cBhvr>
                                        <p:cTn id="17" dur="500"/>
                                        <p:tgtEl>
                                          <p:spTgt spid="215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12576" y="629816"/>
            <a:ext cx="9525001" cy="1143000"/>
          </a:xfrm>
        </p:spPr>
        <p:txBody>
          <a:bodyPr/>
          <a:lstStyle/>
          <a:p>
            <a:pPr algn="r" eaLnBrk="1" hangingPunct="1">
              <a:defRPr/>
            </a:pPr>
            <a:r>
              <a:rPr lang="en-GB" altLang="en-US" sz="4000" dirty="0">
                <a:effectLst/>
                <a:latin typeface="Avenir Book" charset="0"/>
                <a:ea typeface="Avenir Book" charset="0"/>
                <a:cs typeface="Avenir Book" charset="0"/>
              </a:rPr>
              <a:t>UNE RÉACTION APPROPRIÉE DE L’ÉGLISE</a:t>
            </a:r>
            <a:endParaRPr lang="en-GB" altLang="en-US" sz="4000" dirty="0">
              <a:effectLst/>
              <a:latin typeface="Avenir Book" charset="0"/>
              <a:ea typeface="Avenir Book" charset="0"/>
              <a:cs typeface="Avenir Book" charset="0"/>
            </a:endParaRPr>
          </a:p>
        </p:txBody>
      </p:sp>
      <p:sp>
        <p:nvSpPr>
          <p:cNvPr id="21507" name="Rectangle 3"/>
          <p:cNvSpPr>
            <a:spLocks noGrp="1" noChangeArrowheads="1"/>
          </p:cNvSpPr>
          <p:nvPr>
            <p:ph type="body" idx="1"/>
          </p:nvPr>
        </p:nvSpPr>
        <p:spPr>
          <a:xfrm>
            <a:off x="395536" y="2204865"/>
            <a:ext cx="5184576" cy="4032448"/>
          </a:xfrm>
        </p:spPr>
        <p:txBody>
          <a:bodyPr/>
          <a:lstStyle/>
          <a:p>
            <a:pPr eaLnBrk="1" hangingPunct="1">
              <a:buSzPct val="140000"/>
              <a:buFont typeface="Arial" panose="020B0604020202020204" pitchFamily="34" charset="0"/>
              <a:buChar char="•"/>
              <a:defRPr/>
            </a:pPr>
            <a:r>
              <a:rPr lang="fr-CA" sz="2400" dirty="0">
                <a:latin typeface="Calibri" panose="020F0502020204030204" pitchFamily="34" charset="0"/>
                <a:cs typeface="Calibri" panose="020F0502020204030204" pitchFamily="34" charset="0"/>
              </a:rPr>
              <a:t>Envoyer la victime et l’agresseur voir un thérapeute professionnel expérimenté en accompagnement au rétablissement de la maltraitance</a:t>
            </a:r>
            <a:r>
              <a:rPr lang="en-US" sz="2400" dirty="0" smtClean="0">
                <a:latin typeface="Calibri" panose="020F0502020204030204" pitchFamily="34" charset="0"/>
                <a:ea typeface="Calibri" charset="0"/>
                <a:cs typeface="Calibri" panose="020F0502020204030204" pitchFamily="34" charset="0"/>
              </a:rPr>
              <a:t>.</a:t>
            </a:r>
            <a:endParaRPr lang="en-US" sz="2400" dirty="0" smtClean="0">
              <a:latin typeface="Calibri" panose="020F0502020204030204" pitchFamily="34" charset="0"/>
              <a:ea typeface="Calibri" charset="0"/>
              <a:cs typeface="Calibri" panose="020F0502020204030204" pitchFamily="34" charset="0"/>
            </a:endParaRPr>
          </a:p>
          <a:p>
            <a:pPr eaLnBrk="1" hangingPunct="1">
              <a:buSzPct val="140000"/>
              <a:buFont typeface="Arial" panose="020B0604020202020204" pitchFamily="34" charset="0"/>
              <a:buChar char="•"/>
              <a:defRPr/>
            </a:pPr>
            <a:r>
              <a:rPr lang="fr-CA" sz="2400" dirty="0">
                <a:latin typeface="Calibri" panose="020F0502020204030204" pitchFamily="34" charset="0"/>
                <a:cs typeface="Calibri" panose="020F0502020204030204" pitchFamily="34" charset="0"/>
              </a:rPr>
              <a:t>Mettre les victimes en contact avec des groupes de soutien, des partenaires de prière, etc</a:t>
            </a:r>
            <a:r>
              <a:rPr lang="fr-CA" sz="2400" dirty="0" smtClean="0">
                <a:latin typeface="Calibri" panose="020F0502020204030204" pitchFamily="34" charset="0"/>
                <a:cs typeface="Calibri" panose="020F0502020204030204" pitchFamily="34" charset="0"/>
              </a:rPr>
              <a:t>.</a:t>
            </a:r>
          </a:p>
          <a:p>
            <a:pPr eaLnBrk="1" hangingPunct="1">
              <a:buSzPct val="140000"/>
              <a:buFont typeface="Arial" panose="020B0604020202020204" pitchFamily="34" charset="0"/>
              <a:buChar char="•"/>
              <a:defRPr/>
            </a:pPr>
            <a:r>
              <a:rPr lang="fr-CA" sz="2400" dirty="0">
                <a:latin typeface="Calibri" panose="020F0502020204030204" pitchFamily="34" charset="0"/>
                <a:cs typeface="Calibri" panose="020F0502020204030204" pitchFamily="34" charset="0"/>
              </a:rPr>
              <a:t>Offrir aux femmes et aux enfants en situation de crise un refuge sécuritaire</a:t>
            </a:r>
            <a:r>
              <a:rPr lang="en-US" sz="2400" dirty="0" smtClean="0">
                <a:latin typeface="Calibri" charset="0"/>
                <a:ea typeface="Calibri" charset="0"/>
                <a:cs typeface="Calibri" charset="0"/>
              </a:rPr>
              <a:t>.</a:t>
            </a:r>
            <a:endParaRPr lang="en-US" sz="2400" dirty="0">
              <a:latin typeface="Calibri" charset="0"/>
              <a:ea typeface="Calibri" charset="0"/>
              <a:cs typeface="Calibri" charset="0"/>
            </a:endParaRPr>
          </a:p>
          <a:p>
            <a:pPr eaLnBrk="1" hangingPunct="1">
              <a:buSzPct val="140000"/>
              <a:buFont typeface="Arial" panose="020B0604020202020204" pitchFamily="34" charset="0"/>
              <a:buChar char="•"/>
              <a:defRPr/>
            </a:pPr>
            <a:endParaRPr lang="en-US" sz="2400" dirty="0">
              <a:latin typeface="Calibri" charset="0"/>
              <a:ea typeface="Calibri" charset="0"/>
              <a:cs typeface="Calibri" charset="0"/>
            </a:endParaRPr>
          </a:p>
        </p:txBody>
      </p:sp>
      <p:pic>
        <p:nvPicPr>
          <p:cNvPr id="2" name="Picture 1"/>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5794628" y="1844824"/>
            <a:ext cx="3313876" cy="5013176"/>
          </a:xfrm>
          <a:prstGeom prst="rect">
            <a:avLst/>
          </a:prstGeom>
          <a:ln>
            <a:noFill/>
          </a:ln>
          <a:effectLst>
            <a:softEdge rad="112500"/>
          </a:effectLst>
        </p:spPr>
      </p:pic>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wipe(up)">
                                      <p:cBhvr>
                                        <p:cTn id="7" dur="500"/>
                                        <p:tgtEl>
                                          <p:spTgt spid="215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1507">
                                            <p:txEl>
                                              <p:pRg st="1" end="1"/>
                                            </p:txEl>
                                          </p:spTgt>
                                        </p:tgtEl>
                                        <p:attrNameLst>
                                          <p:attrName>style.visibility</p:attrName>
                                        </p:attrNameLst>
                                      </p:cBhvr>
                                      <p:to>
                                        <p:strVal val="visible"/>
                                      </p:to>
                                    </p:set>
                                    <p:animEffect transition="in" filter="wipe(up)">
                                      <p:cBhvr>
                                        <p:cTn id="12" dur="500"/>
                                        <p:tgtEl>
                                          <p:spTgt spid="215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1507">
                                            <p:txEl>
                                              <p:pRg st="2" end="2"/>
                                            </p:txEl>
                                          </p:spTgt>
                                        </p:tgtEl>
                                        <p:attrNameLst>
                                          <p:attrName>style.visibility</p:attrName>
                                        </p:attrNameLst>
                                      </p:cBhvr>
                                      <p:to>
                                        <p:strVal val="visible"/>
                                      </p:to>
                                    </p:set>
                                    <p:animEffect transition="in" filter="wipe(up)">
                                      <p:cBhvr>
                                        <p:cTn id="17" dur="500"/>
                                        <p:tgtEl>
                                          <p:spTgt spid="215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251520" y="116632"/>
            <a:ext cx="8712968" cy="1656184"/>
          </a:xfrm>
        </p:spPr>
        <p:txBody>
          <a:bodyPr/>
          <a:lstStyle/>
          <a:p>
            <a:pPr algn="r" eaLnBrk="1" hangingPunct="1">
              <a:defRPr/>
            </a:pPr>
            <a:r>
              <a:rPr lang="en-GB" altLang="en-US" sz="3600" dirty="0" smtClean="0">
                <a:effectLst/>
                <a:latin typeface="Avenir Book" charset="0"/>
                <a:ea typeface="Avenir Book" charset="0"/>
                <a:cs typeface="Avenir Book" charset="0"/>
              </a:rPr>
              <a:t>SI VOUS SOUPÇONNEZ OU CONNAISSEZ UN CAS DE VIOLENCE, AGISSEZ IMMÉDIATEMENT</a:t>
            </a:r>
            <a:endParaRPr lang="en-GB" altLang="en-US" sz="3600" dirty="0">
              <a:effectLst/>
              <a:latin typeface="Avenir Book" charset="0"/>
              <a:ea typeface="Avenir Book" charset="0"/>
              <a:cs typeface="Avenir Book" charset="0"/>
            </a:endParaRPr>
          </a:p>
        </p:txBody>
      </p:sp>
      <p:sp>
        <p:nvSpPr>
          <p:cNvPr id="38915" name="Rectangle 3"/>
          <p:cNvSpPr>
            <a:spLocks noGrp="1" noChangeArrowheads="1"/>
          </p:cNvSpPr>
          <p:nvPr>
            <p:ph type="body" idx="1"/>
          </p:nvPr>
        </p:nvSpPr>
        <p:spPr>
          <a:xfrm>
            <a:off x="3419872" y="2852936"/>
            <a:ext cx="5400600" cy="2590800"/>
          </a:xfrm>
        </p:spPr>
        <p:txBody>
          <a:bodyPr/>
          <a:lstStyle/>
          <a:p>
            <a:pPr algn="ctr" eaLnBrk="1" hangingPunct="1">
              <a:lnSpc>
                <a:spcPct val="150000"/>
              </a:lnSpc>
              <a:buFont typeface="Wingdings" charset="2"/>
              <a:buNone/>
              <a:defRPr/>
            </a:pPr>
            <a:r>
              <a:rPr lang="en-GB" altLang="en-US" sz="2800" dirty="0" smtClean="0">
                <a:latin typeface="Avenir Book" charset="0"/>
                <a:ea typeface="Avenir Book" charset="0"/>
                <a:cs typeface="Avenir Book" charset="0"/>
              </a:rPr>
              <a:t>	</a:t>
            </a:r>
            <a:r>
              <a:rPr lang="fr-CA" altLang="en-US" sz="2800" dirty="0" smtClean="0">
                <a:latin typeface="Avenir Book" charset="0"/>
                <a:ea typeface="Avenir Book" charset="0"/>
                <a:cs typeface="Avenir Book" charset="0"/>
              </a:rPr>
              <a:t>SI VOUS RECONNAISSEZ DES SIGNES DE VIOLENCE PSYCHOLOGIQUE, VOUS DEVEZ INVESTIGUER ET DÉCOUVRIR LA VÉRITÉ</a:t>
            </a:r>
            <a:r>
              <a:rPr lang="en-GB" altLang="ja-JP" sz="2800" dirty="0" smtClean="0">
                <a:latin typeface="Avenir Book" charset="0"/>
                <a:ea typeface="Avenir Book" charset="0"/>
                <a:cs typeface="Avenir Book" charset="0"/>
              </a:rPr>
              <a:t>. </a:t>
            </a:r>
            <a:endParaRPr lang="en-GB" altLang="en-US" sz="2800" dirty="0">
              <a:latin typeface="Avenir Book" charset="0"/>
              <a:ea typeface="Avenir Book" charset="0"/>
              <a:cs typeface="Avenir Book" charset="0"/>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8914"/>
                                        </p:tgtEl>
                                        <p:attrNameLst>
                                          <p:attrName>style.visibility</p:attrName>
                                        </p:attrNameLst>
                                      </p:cBhvr>
                                      <p:to>
                                        <p:strVal val="visible"/>
                                      </p:to>
                                    </p:set>
                                    <p:animEffect transition="in" filter="dissolve">
                                      <p:cBhvr>
                                        <p:cTn id="7" dur="500"/>
                                        <p:tgtEl>
                                          <p:spTgt spid="389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8915">
                                            <p:txEl>
                                              <p:pRg st="0" end="0"/>
                                            </p:txEl>
                                          </p:spTgt>
                                        </p:tgtEl>
                                        <p:attrNameLst>
                                          <p:attrName>style.visibility</p:attrName>
                                        </p:attrNameLst>
                                      </p:cBhvr>
                                      <p:to>
                                        <p:strVal val="visible"/>
                                      </p:to>
                                    </p:set>
                                    <p:animEffect transition="in" filter="strips(downRight)">
                                      <p:cBhvr>
                                        <p:cTn id="12" dur="500"/>
                                        <p:tgtEl>
                                          <p:spTgt spid="389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autoUpdateAnimBg="0"/>
      <p:bldP spid="38915"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59748" name="Rectangle 4"/>
          <p:cNvSpPr>
            <a:spLocks noGrp="1" noChangeArrowheads="1"/>
          </p:cNvSpPr>
          <p:nvPr>
            <p:ph type="title"/>
          </p:nvPr>
        </p:nvSpPr>
        <p:spPr>
          <a:xfrm>
            <a:off x="624021" y="557808"/>
            <a:ext cx="8340467" cy="1143000"/>
          </a:xfrm>
        </p:spPr>
        <p:txBody>
          <a:bodyPr/>
          <a:lstStyle/>
          <a:p>
            <a:pPr algn="r" eaLnBrk="1" hangingPunct="1">
              <a:defRPr/>
            </a:pPr>
            <a:r>
              <a:rPr lang="en-GB" altLang="en-US" sz="4000" dirty="0" smtClean="0">
                <a:effectLst/>
                <a:latin typeface="Avenir Book" charset="0"/>
                <a:ea typeface="Avenir Book" charset="0"/>
                <a:cs typeface="Avenir Book" charset="0"/>
              </a:rPr>
              <a:t>DE L’AIDE POUR LES VICTIMES DE VIOLENCE PSYCHOLOGIQUE</a:t>
            </a:r>
            <a:endParaRPr lang="en-GB" altLang="en-US" sz="4000" dirty="0">
              <a:effectLst/>
              <a:latin typeface="Avenir Book" charset="0"/>
              <a:ea typeface="Avenir Book" charset="0"/>
              <a:cs typeface="Avenir Book" charset="0"/>
            </a:endParaRPr>
          </a:p>
        </p:txBody>
      </p:sp>
      <p:sp>
        <p:nvSpPr>
          <p:cNvPr id="159749" name="Rectangle 5"/>
          <p:cNvSpPr>
            <a:spLocks noGrp="1" noChangeArrowheads="1"/>
          </p:cNvSpPr>
          <p:nvPr>
            <p:ph type="body" idx="1"/>
          </p:nvPr>
        </p:nvSpPr>
        <p:spPr>
          <a:xfrm>
            <a:off x="107504" y="2420888"/>
            <a:ext cx="8628499" cy="3811488"/>
          </a:xfrm>
        </p:spPr>
        <p:txBody>
          <a:bodyPr/>
          <a:lstStyle/>
          <a:p>
            <a:pPr eaLnBrk="1" hangingPunct="1">
              <a:buSzPct val="130000"/>
              <a:buFont typeface="Arial" panose="020B0604020202020204" pitchFamily="34" charset="0"/>
              <a:buChar char="•"/>
              <a:defRPr/>
            </a:pPr>
            <a:r>
              <a:rPr lang="fr-CA" altLang="en-US" sz="2600" dirty="0" smtClean="0">
                <a:latin typeface="Calibri" charset="0"/>
                <a:ea typeface="Calibri" charset="0"/>
                <a:cs typeface="Calibri" charset="0"/>
              </a:rPr>
              <a:t>Recommander </a:t>
            </a:r>
            <a:r>
              <a:rPr lang="fr-CA" altLang="en-US" sz="2600" dirty="0" smtClean="0">
                <a:latin typeface="Calibri" charset="0"/>
                <a:ea typeface="Calibri" charset="0"/>
                <a:cs typeface="Calibri" charset="0"/>
              </a:rPr>
              <a:t>au couple de chercher de l’aide professionnelle auprès d’un </a:t>
            </a:r>
            <a:r>
              <a:rPr lang="fr-CA" altLang="en-US" sz="2600" dirty="0" smtClean="0">
                <a:latin typeface="Calibri" charset="0"/>
                <a:ea typeface="Calibri" charset="0"/>
                <a:cs typeface="Calibri" charset="0"/>
              </a:rPr>
              <a:t>conseiller matrimonial ou d’un thérapeute de couple.</a:t>
            </a:r>
          </a:p>
          <a:p>
            <a:pPr eaLnBrk="1" hangingPunct="1">
              <a:buSzPct val="130000"/>
              <a:buFont typeface="Arial" panose="020B0604020202020204" pitchFamily="34" charset="0"/>
              <a:buChar char="•"/>
              <a:defRPr/>
            </a:pPr>
            <a:r>
              <a:rPr lang="fr-CA" altLang="en-US" sz="2600" dirty="0" smtClean="0">
                <a:latin typeface="Calibri" charset="0"/>
                <a:ea typeface="Calibri" charset="0"/>
                <a:cs typeface="Calibri" charset="0"/>
              </a:rPr>
              <a:t>Offrir de l’aide pastorale au</a:t>
            </a:r>
            <a:br>
              <a:rPr lang="fr-CA" altLang="en-US" sz="2600" dirty="0" smtClean="0">
                <a:latin typeface="Calibri" charset="0"/>
                <a:ea typeface="Calibri" charset="0"/>
                <a:cs typeface="Calibri" charset="0"/>
              </a:rPr>
            </a:br>
            <a:r>
              <a:rPr lang="fr-CA" altLang="en-US" sz="2600" dirty="0" smtClean="0">
                <a:latin typeface="Calibri" charset="0"/>
                <a:ea typeface="Calibri" charset="0"/>
                <a:cs typeface="Calibri" charset="0"/>
              </a:rPr>
              <a:t>couple, aux parents ou à l’enfant.</a:t>
            </a:r>
          </a:p>
          <a:p>
            <a:pPr eaLnBrk="1" hangingPunct="1">
              <a:buSzPct val="130000"/>
              <a:buFont typeface="Arial" panose="020B0604020202020204" pitchFamily="34" charset="0"/>
              <a:buChar char="•"/>
              <a:defRPr/>
            </a:pPr>
            <a:r>
              <a:rPr lang="fr-CA" altLang="en-US" sz="2600" dirty="0" smtClean="0">
                <a:latin typeface="Calibri" charset="0"/>
                <a:ea typeface="Calibri" charset="0"/>
                <a:cs typeface="Calibri" charset="0"/>
              </a:rPr>
              <a:t>Recommander à la victim</a:t>
            </a:r>
            <a:r>
              <a:rPr lang="fr-CA" altLang="en-US" sz="2600" dirty="0" smtClean="0">
                <a:latin typeface="Calibri" charset="0"/>
                <a:ea typeface="Calibri" charset="0"/>
                <a:cs typeface="Calibri" charset="0"/>
              </a:rPr>
              <a:t>e de se</a:t>
            </a:r>
            <a:r>
              <a:rPr lang="fr-CA" altLang="en-US" sz="2600" dirty="0" smtClean="0">
                <a:latin typeface="Calibri" charset="0"/>
                <a:ea typeface="Calibri" charset="0"/>
                <a:cs typeface="Calibri" charset="0"/>
              </a:rPr>
              <a:t/>
            </a:r>
            <a:br>
              <a:rPr lang="fr-CA" altLang="en-US" sz="2600" dirty="0" smtClean="0">
                <a:latin typeface="Calibri" charset="0"/>
                <a:ea typeface="Calibri" charset="0"/>
                <a:cs typeface="Calibri" charset="0"/>
              </a:rPr>
            </a:br>
            <a:r>
              <a:rPr lang="fr-CA" altLang="en-US" sz="2600" dirty="0" smtClean="0">
                <a:latin typeface="Calibri" charset="0"/>
                <a:ea typeface="Calibri" charset="0"/>
                <a:cs typeface="Calibri" charset="0"/>
              </a:rPr>
              <a:t>joindre à un groupe de soutien.</a:t>
            </a:r>
            <a:endParaRPr lang="fr-CA" altLang="en-US" sz="2600" dirty="0">
              <a:latin typeface="Calibri" charset="0"/>
              <a:ea typeface="Calibri" charset="0"/>
              <a:cs typeface="Calibri" charset="0"/>
            </a:endParaRPr>
          </a:p>
        </p:txBody>
      </p:sp>
      <p:pic>
        <p:nvPicPr>
          <p:cNvPr id="3" name="Imagem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160343" y="3501008"/>
            <a:ext cx="3803963" cy="2520280"/>
          </a:xfrm>
          <a:prstGeom prst="rect">
            <a:avLst/>
          </a:prstGeom>
          <a:ln w="76200">
            <a:solidFill>
              <a:srgbClr val="FFFFFF"/>
            </a:solidFill>
          </a:ln>
          <a:effectLst>
            <a:outerShdw blurRad="50800" dist="38100" dir="2700000" algn="tl" rotWithShape="0">
              <a:prstClr val="black">
                <a:alpha val="40000"/>
              </a:prstClr>
            </a:outerShdw>
          </a:effectLst>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59748"/>
                                        </p:tgtEl>
                                        <p:attrNameLst>
                                          <p:attrName>style.visibility</p:attrName>
                                        </p:attrNameLst>
                                      </p:cBhvr>
                                      <p:to>
                                        <p:strVal val="visible"/>
                                      </p:to>
                                    </p:set>
                                    <p:animEffect transition="in" filter="wipe(up)">
                                      <p:cBhvr>
                                        <p:cTn id="7" dur="500"/>
                                        <p:tgtEl>
                                          <p:spTgt spid="15974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59749">
                                            <p:txEl>
                                              <p:pRg st="0" end="0"/>
                                            </p:txEl>
                                          </p:spTgt>
                                        </p:tgtEl>
                                        <p:attrNameLst>
                                          <p:attrName>style.visibility</p:attrName>
                                        </p:attrNameLst>
                                      </p:cBhvr>
                                      <p:to>
                                        <p:strVal val="visible"/>
                                      </p:to>
                                    </p:set>
                                    <p:animEffect transition="in" filter="wipe(up)">
                                      <p:cBhvr>
                                        <p:cTn id="12" dur="500"/>
                                        <p:tgtEl>
                                          <p:spTgt spid="15974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59749">
                                            <p:txEl>
                                              <p:pRg st="1" end="1"/>
                                            </p:txEl>
                                          </p:spTgt>
                                        </p:tgtEl>
                                        <p:attrNameLst>
                                          <p:attrName>style.visibility</p:attrName>
                                        </p:attrNameLst>
                                      </p:cBhvr>
                                      <p:to>
                                        <p:strVal val="visible"/>
                                      </p:to>
                                    </p:set>
                                    <p:animEffect transition="in" filter="wipe(up)">
                                      <p:cBhvr>
                                        <p:cTn id="17" dur="500"/>
                                        <p:tgtEl>
                                          <p:spTgt spid="15974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59749">
                                            <p:txEl>
                                              <p:pRg st="2" end="2"/>
                                            </p:txEl>
                                          </p:spTgt>
                                        </p:tgtEl>
                                        <p:attrNameLst>
                                          <p:attrName>style.visibility</p:attrName>
                                        </p:attrNameLst>
                                      </p:cBhvr>
                                      <p:to>
                                        <p:strVal val="visible"/>
                                      </p:to>
                                    </p:set>
                                    <p:animEffect transition="in" filter="wipe(up)">
                                      <p:cBhvr>
                                        <p:cTn id="22" dur="500"/>
                                        <p:tgtEl>
                                          <p:spTgt spid="15974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48" grpId="0" autoUpdateAnimBg="0"/>
      <p:bldP spid="159749"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6" name="TextBox 5"/>
          <p:cNvSpPr txBox="1"/>
          <p:nvPr/>
        </p:nvSpPr>
        <p:spPr>
          <a:xfrm>
            <a:off x="971600" y="2399397"/>
            <a:ext cx="7488832" cy="3046988"/>
          </a:xfrm>
          <a:prstGeom prst="rect">
            <a:avLst/>
          </a:prstGeom>
          <a:noFill/>
        </p:spPr>
        <p:txBody>
          <a:bodyPr wrap="square">
            <a:spAutoFit/>
          </a:bodyPr>
          <a:lstStyle/>
          <a:p>
            <a:pPr algn="ctr" eaLnBrk="1" hangingPunct="1">
              <a:defRPr/>
            </a:pPr>
            <a:r>
              <a:rPr lang="fr-CA" sz="2800" dirty="0">
                <a:latin typeface="Calibri" panose="020F0502020204030204" pitchFamily="34" charset="0"/>
                <a:cs typeface="Calibri" panose="020F0502020204030204" pitchFamily="34" charset="0"/>
              </a:rPr>
              <a:t>« Le foyer devrait correspondre à tout ce que ce mot implique. Il devrait être </a:t>
            </a:r>
            <a:r>
              <a:rPr lang="fr-CA" sz="2800" b="1" dirty="0">
                <a:latin typeface="Calibri" panose="020F0502020204030204" pitchFamily="34" charset="0"/>
                <a:cs typeface="Calibri" panose="020F0502020204030204" pitchFamily="34" charset="0"/>
              </a:rPr>
              <a:t>un coin du ciel </a:t>
            </a:r>
            <a:r>
              <a:rPr lang="fr-CA" sz="2800" dirty="0">
                <a:latin typeface="Calibri" panose="020F0502020204030204" pitchFamily="34" charset="0"/>
                <a:cs typeface="Calibri" panose="020F0502020204030204" pitchFamily="34" charset="0"/>
              </a:rPr>
              <a:t>sur la terre, un endroit où les affections sont cultivées et non soigneusement refoulées. Notre bonheur dépend de cette culture réciproque de l’amour, de la sympathie et de la vraie courtoisie. </a:t>
            </a:r>
            <a:r>
              <a:rPr lang="fr-CA" sz="2800" dirty="0" smtClean="0">
                <a:latin typeface="Calibri" panose="020F0502020204030204" pitchFamily="34" charset="0"/>
                <a:cs typeface="Calibri" panose="020F0502020204030204" pitchFamily="34" charset="0"/>
              </a:rPr>
              <a:t>» </a:t>
            </a:r>
          </a:p>
          <a:p>
            <a:pPr algn="ctr" eaLnBrk="1" hangingPunct="1">
              <a:defRPr/>
            </a:pPr>
            <a:r>
              <a:rPr lang="fr-CA" i="1" dirty="0" smtClean="0">
                <a:latin typeface="Calibri" charset="0"/>
                <a:ea typeface="Calibri" charset="0"/>
                <a:cs typeface="Calibri" charset="0"/>
              </a:rPr>
              <a:t>Le foyer chrétien</a:t>
            </a:r>
            <a:r>
              <a:rPr lang="fr-CA" dirty="0" smtClean="0">
                <a:latin typeface="Calibri" charset="0"/>
                <a:ea typeface="Calibri" charset="0"/>
                <a:cs typeface="Calibri" charset="0"/>
              </a:rPr>
              <a:t>, p. 15</a:t>
            </a:r>
            <a:endParaRPr lang="fr-CA" sz="2800" b="1" dirty="0">
              <a:latin typeface="Calibri" charset="0"/>
              <a:ea typeface="Calibri" charset="0"/>
              <a:cs typeface="Calibri" charset="0"/>
            </a:endParaRPr>
          </a:p>
        </p:txBody>
      </p:sp>
    </p:spTree>
  </p:cSld>
  <p:clrMapOvr>
    <a:masterClrMapping/>
  </p:clrMapOvr>
  <p:transition spd="slow">
    <p:checke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267745" y="629816"/>
            <a:ext cx="6696744" cy="1143000"/>
          </a:xfrm>
        </p:spPr>
        <p:txBody>
          <a:bodyPr/>
          <a:lstStyle/>
          <a:p>
            <a:pPr algn="r" eaLnBrk="1" hangingPunct="1">
              <a:defRPr/>
            </a:pPr>
            <a:r>
              <a:rPr lang="en-GB" altLang="en-US" sz="3600" dirty="0" smtClean="0">
                <a:effectLst/>
                <a:latin typeface="Avenir Book" charset="0"/>
                <a:ea typeface="Avenir Book" charset="0"/>
                <a:cs typeface="Avenir Book" charset="0"/>
              </a:rPr>
              <a:t>DÉCLARATION DE L’ÉGLISE ADVENTISTE DE 1996</a:t>
            </a:r>
            <a:endParaRPr lang="en-GB" altLang="en-US" sz="3600" dirty="0">
              <a:effectLst/>
              <a:latin typeface="Avenir Book" charset="0"/>
              <a:ea typeface="Avenir Book" charset="0"/>
              <a:cs typeface="Avenir Book" charset="0"/>
            </a:endParaRPr>
          </a:p>
        </p:txBody>
      </p:sp>
      <p:sp>
        <p:nvSpPr>
          <p:cNvPr id="21507" name="Rectangle 3"/>
          <p:cNvSpPr>
            <a:spLocks noGrp="1" noChangeArrowheads="1"/>
          </p:cNvSpPr>
          <p:nvPr>
            <p:ph type="body" idx="1"/>
          </p:nvPr>
        </p:nvSpPr>
        <p:spPr>
          <a:xfrm>
            <a:off x="107504" y="2781672"/>
            <a:ext cx="6192688" cy="3095600"/>
          </a:xfrm>
        </p:spPr>
        <p:txBody>
          <a:bodyPr/>
          <a:lstStyle/>
          <a:p>
            <a:pPr eaLnBrk="1" hangingPunct="1">
              <a:buSzPct val="140000"/>
              <a:buFont typeface="Arial" panose="020B0604020202020204" pitchFamily="34" charset="0"/>
              <a:buChar char="•"/>
              <a:defRPr/>
            </a:pPr>
            <a:r>
              <a:rPr lang="fr-CA" sz="2800" dirty="0" smtClean="0">
                <a:latin typeface="Calibri" charset="0"/>
                <a:ea typeface="Calibri" charset="0"/>
                <a:cs typeface="Calibri" charset="0"/>
              </a:rPr>
              <a:t>En 1996, lors de sa réunion annuelle, l’Église adventiste du septième jour a adopté un énoncé contre la violence familiale.</a:t>
            </a:r>
          </a:p>
          <a:p>
            <a:pPr eaLnBrk="1" hangingPunct="1">
              <a:buSzPct val="140000"/>
              <a:buFont typeface="Arial" panose="020B0604020202020204" pitchFamily="34" charset="0"/>
              <a:buChar char="•"/>
              <a:defRPr/>
            </a:pPr>
            <a:r>
              <a:rPr lang="fr-CA" sz="2800" dirty="0" smtClean="0">
                <a:latin typeface="Calibri" charset="0"/>
                <a:ea typeface="Calibri" charset="0"/>
                <a:cs typeface="Calibri" charset="0"/>
              </a:rPr>
              <a:t>Il souligne notre responsabilité morale de </a:t>
            </a:r>
            <a:r>
              <a:rPr lang="fr-CA" sz="2800" dirty="0" smtClean="0">
                <a:latin typeface="Calibri" charset="0"/>
                <a:ea typeface="Calibri" charset="0"/>
                <a:cs typeface="Calibri" charset="0"/>
              </a:rPr>
              <a:t>mettre un terme à la violence au sein de nos familles, nos églises et nos écoles.</a:t>
            </a:r>
            <a:endParaRPr lang="en-US" sz="2800" dirty="0">
              <a:latin typeface="Calibri" charset="0"/>
              <a:ea typeface="Calibri" charset="0"/>
              <a:cs typeface="Calibri" charset="0"/>
            </a:endParaRPr>
          </a:p>
        </p:txBody>
      </p:sp>
      <p:pic>
        <p:nvPicPr>
          <p:cNvPr id="77830" name="Picture 7"/>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6156176" y="3501008"/>
            <a:ext cx="2430462" cy="151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wipe(up)">
                                      <p:cBhvr>
                                        <p:cTn id="7" dur="500"/>
                                        <p:tgtEl>
                                          <p:spTgt spid="215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1507">
                                            <p:txEl>
                                              <p:pRg st="1" end="1"/>
                                            </p:txEl>
                                          </p:spTgt>
                                        </p:tgtEl>
                                        <p:attrNameLst>
                                          <p:attrName>style.visibility</p:attrName>
                                        </p:attrNameLst>
                                      </p:cBhvr>
                                      <p:to>
                                        <p:strVal val="visible"/>
                                      </p:to>
                                    </p:set>
                                    <p:animEffect transition="in" filter="wipe(up)">
                                      <p:cBhvr>
                                        <p:cTn id="12" dur="500"/>
                                        <p:tgtEl>
                                          <p:spTgt spid="2150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539552" y="2492896"/>
            <a:ext cx="8086476" cy="2603054"/>
          </a:xfrm>
        </p:spPr>
        <p:txBody>
          <a:bodyPr/>
          <a:lstStyle/>
          <a:p>
            <a:pPr eaLnBrk="1" hangingPunct="1">
              <a:defRPr/>
            </a:pPr>
            <a:r>
              <a:rPr lang="en-GB" altLang="en-US" sz="4800" dirty="0" smtClean="0">
                <a:solidFill>
                  <a:schemeClr val="tx1"/>
                </a:solidFill>
                <a:effectLst/>
                <a:latin typeface="Avenir Book" charset="0"/>
                <a:ea typeface="Avenir Book" charset="0"/>
                <a:cs typeface="Avenir Book" charset="0"/>
              </a:rPr>
              <a:t>COMMENT </a:t>
            </a:r>
            <a:br>
              <a:rPr lang="en-GB" altLang="en-US" sz="4800" dirty="0" smtClean="0">
                <a:solidFill>
                  <a:schemeClr val="tx1"/>
                </a:solidFill>
                <a:effectLst/>
                <a:latin typeface="Avenir Book" charset="0"/>
                <a:ea typeface="Avenir Book" charset="0"/>
                <a:cs typeface="Avenir Book" charset="0"/>
              </a:rPr>
            </a:br>
            <a:r>
              <a:rPr lang="en-GB" altLang="en-US" sz="4800" dirty="0" smtClean="0">
                <a:solidFill>
                  <a:schemeClr val="tx1"/>
                </a:solidFill>
                <a:effectLst/>
                <a:latin typeface="Avenir Book" charset="0"/>
                <a:ea typeface="Avenir Book" charset="0"/>
                <a:cs typeface="Avenir Book" charset="0"/>
              </a:rPr>
              <a:t>RÉAGISSONS-NOUS DONC AUJOURD’HUI?</a:t>
            </a:r>
            <a:endParaRPr lang="en-GB" altLang="en-US" sz="4800" dirty="0">
              <a:solidFill>
                <a:schemeClr val="tx1"/>
              </a:solidFill>
              <a:effectLst/>
              <a:latin typeface="Avenir Book" charset="0"/>
              <a:ea typeface="Avenir Book" charset="0"/>
              <a:cs typeface="Avenir Book" charset="0"/>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dissolve">
                                      <p:cBhvr>
                                        <p:cTn id="7" dur="500"/>
                                        <p:tgtEl>
                                          <p:spTgt spid="235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23528" y="476673"/>
            <a:ext cx="8204844" cy="1512168"/>
          </a:xfrm>
        </p:spPr>
        <p:txBody>
          <a:bodyPr/>
          <a:lstStyle/>
          <a:p>
            <a:pPr algn="r" eaLnBrk="1" hangingPunct="1">
              <a:defRPr/>
            </a:pPr>
            <a:r>
              <a:rPr lang="en-GB" altLang="en-US" sz="3600" dirty="0" smtClean="0">
                <a:effectLst/>
                <a:latin typeface="Avenir Book" charset="0"/>
                <a:ea typeface="Avenir Book" charset="0"/>
                <a:cs typeface="Avenir Book" charset="0"/>
              </a:rPr>
              <a:t>LA RÉPONSE DE JÉSUS DANS </a:t>
            </a:r>
            <a:br>
              <a:rPr lang="en-GB" altLang="en-US" sz="3600" dirty="0" smtClean="0">
                <a:effectLst/>
                <a:latin typeface="Avenir Book" charset="0"/>
                <a:ea typeface="Avenir Book" charset="0"/>
                <a:cs typeface="Avenir Book" charset="0"/>
              </a:rPr>
            </a:br>
            <a:r>
              <a:rPr lang="en-GB" altLang="en-US" sz="3600" dirty="0" smtClean="0">
                <a:effectLst/>
                <a:latin typeface="Avenir Book" charset="0"/>
                <a:ea typeface="Avenir Book" charset="0"/>
                <a:cs typeface="Avenir Book" charset="0"/>
              </a:rPr>
              <a:t>JEAN </a:t>
            </a:r>
            <a:r>
              <a:rPr lang="en-GB" altLang="en-US" sz="3600" dirty="0" smtClean="0">
                <a:effectLst/>
                <a:latin typeface="Avenir Book" charset="0"/>
                <a:ea typeface="Avenir Book" charset="0"/>
                <a:cs typeface="Avenir Book" charset="0"/>
              </a:rPr>
              <a:t>13:35</a:t>
            </a:r>
            <a:endParaRPr lang="en-GB" altLang="en-US" sz="3600" dirty="0">
              <a:effectLst/>
              <a:latin typeface="Avenir Book" charset="0"/>
              <a:ea typeface="Avenir Book" charset="0"/>
              <a:cs typeface="Avenir Book" charset="0"/>
            </a:endParaRPr>
          </a:p>
        </p:txBody>
      </p:sp>
      <p:sp>
        <p:nvSpPr>
          <p:cNvPr id="24579" name="Rectangle 3"/>
          <p:cNvSpPr>
            <a:spLocks noGrp="1" noChangeArrowheads="1"/>
          </p:cNvSpPr>
          <p:nvPr>
            <p:ph type="body" idx="1"/>
          </p:nvPr>
        </p:nvSpPr>
        <p:spPr>
          <a:xfrm>
            <a:off x="3851920" y="2780928"/>
            <a:ext cx="4824536" cy="3240360"/>
          </a:xfrm>
        </p:spPr>
        <p:txBody>
          <a:bodyPr/>
          <a:lstStyle/>
          <a:p>
            <a:pPr marL="0" indent="0" algn="ctr" eaLnBrk="1" hangingPunct="1">
              <a:spcBef>
                <a:spcPct val="0"/>
              </a:spcBef>
              <a:buClrTx/>
              <a:buSzPct val="135000"/>
              <a:buFontTx/>
              <a:buNone/>
              <a:defRPr/>
            </a:pPr>
            <a:r>
              <a:rPr lang="fr-CA" sz="3600" dirty="0">
                <a:latin typeface="Calibri" panose="020F0502020204030204" pitchFamily="34" charset="0"/>
                <a:cs typeface="Calibri" panose="020F0502020204030204" pitchFamily="34" charset="0"/>
              </a:rPr>
              <a:t>« À ceci tous connaîtront que vous êtes mes disciples, si vous avez de l’</a:t>
            </a:r>
            <a:r>
              <a:rPr lang="fr-CA" sz="3600" b="1" dirty="0">
                <a:latin typeface="Calibri" panose="020F0502020204030204" pitchFamily="34" charset="0"/>
                <a:cs typeface="Calibri" panose="020F0502020204030204" pitchFamily="34" charset="0"/>
              </a:rPr>
              <a:t>amour</a:t>
            </a:r>
            <a:r>
              <a:rPr lang="fr-CA" sz="3600" dirty="0">
                <a:latin typeface="Calibri" panose="020F0502020204030204" pitchFamily="34" charset="0"/>
                <a:cs typeface="Calibri" panose="020F0502020204030204" pitchFamily="34" charset="0"/>
              </a:rPr>
              <a:t> les uns pour les autres. »</a:t>
            </a:r>
            <a:endParaRPr lang="en-GB" altLang="en-US" sz="3600" dirty="0">
              <a:latin typeface="Calibri" panose="020F0502020204030204" pitchFamily="34" charset="0"/>
              <a:ea typeface="Calibri" charset="0"/>
              <a:cs typeface="Calibri" panose="020F0502020204030204" pitchFamily="34" charset="0"/>
            </a:endParaRPr>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4578"/>
                                        </p:tgtEl>
                                        <p:attrNameLst>
                                          <p:attrName>style.visibility</p:attrName>
                                        </p:attrNameLst>
                                      </p:cBhvr>
                                      <p:to>
                                        <p:strVal val="visible"/>
                                      </p:to>
                                    </p:set>
                                    <p:animEffect transition="in" filter="wipe(up)">
                                      <p:cBhvr>
                                        <p:cTn id="7" dur="500"/>
                                        <p:tgtEl>
                                          <p:spTgt spid="245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4579">
                                            <p:txEl>
                                              <p:pRg st="0" end="0"/>
                                            </p:txEl>
                                          </p:spTgt>
                                        </p:tgtEl>
                                        <p:attrNameLst>
                                          <p:attrName>style.visibility</p:attrName>
                                        </p:attrNameLst>
                                      </p:cBhvr>
                                      <p:to>
                                        <p:strVal val="visible"/>
                                      </p:to>
                                    </p:set>
                                    <p:animEffect transition="in" filter="wipe(up)">
                                      <p:cBhvr>
                                        <p:cTn id="12" dur="500"/>
                                        <p:tgtEl>
                                          <p:spTgt spid="2457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autoUpdateAnimBg="0"/>
      <p:bldP spid="24579"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4" name="Imagem 3"/>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flipH="1">
            <a:off x="0" y="1340768"/>
            <a:ext cx="4036808" cy="5517231"/>
          </a:xfrm>
          <a:prstGeom prst="snip2SameRect">
            <a:avLst/>
          </a:prstGeom>
        </p:spPr>
      </p:pic>
      <p:sp>
        <p:nvSpPr>
          <p:cNvPr id="3" name="Retângulo 2"/>
          <p:cNvSpPr/>
          <p:nvPr/>
        </p:nvSpPr>
        <p:spPr>
          <a:xfrm>
            <a:off x="4355976" y="2564904"/>
            <a:ext cx="3744416" cy="3539430"/>
          </a:xfrm>
          <a:prstGeom prst="rect">
            <a:avLst/>
          </a:prstGeom>
        </p:spPr>
        <p:txBody>
          <a:bodyPr wrap="square">
            <a:spAutoFit/>
          </a:bodyPr>
          <a:lstStyle/>
          <a:p>
            <a:pPr algn="ctr"/>
            <a:r>
              <a:rPr lang="fr-CA" sz="3200" dirty="0">
                <a:latin typeface="Calibri" panose="020F0502020204030204" pitchFamily="34" charset="0"/>
                <a:cs typeface="Calibri" panose="020F0502020204030204" pitchFamily="34" charset="0"/>
              </a:rPr>
              <a:t>P</a:t>
            </a:r>
            <a:r>
              <a:rPr lang="fr-CA" sz="3200" dirty="0" smtClean="0">
                <a:latin typeface="Calibri" panose="020F0502020204030204" pitchFamily="34" charset="0"/>
                <a:cs typeface="Calibri" panose="020F0502020204030204" pitchFamily="34" charset="0"/>
              </a:rPr>
              <a:t>our </a:t>
            </a:r>
            <a:r>
              <a:rPr lang="fr-CA" sz="3200" dirty="0">
                <a:latin typeface="Calibri" panose="020F0502020204030204" pitchFamily="34" charset="0"/>
                <a:cs typeface="Calibri" panose="020F0502020204030204" pitchFamily="34" charset="0"/>
              </a:rPr>
              <a:t>vivre comme des enfants de lumière, nous devons illuminer les ténèbres là où il y a de la violence parmi nous</a:t>
            </a:r>
            <a:r>
              <a:rPr lang="pt-BR" sz="3200" dirty="0" smtClean="0">
                <a:latin typeface="Calibri" panose="020F0502020204030204" pitchFamily="34" charset="0"/>
                <a:ea typeface="Calibri" charset="0"/>
                <a:cs typeface="Calibri" panose="020F0502020204030204" pitchFamily="34" charset="0"/>
              </a:rPr>
              <a:t>.</a:t>
            </a:r>
            <a:endParaRPr lang="pt-BR" sz="3200" dirty="0">
              <a:latin typeface="Calibri" panose="020F0502020204030204" pitchFamily="34" charset="0"/>
              <a:ea typeface="Calibri" charset="0"/>
              <a:cs typeface="Calibri" panose="020F0502020204030204" pitchFamily="34" charset="0"/>
            </a:endParaRPr>
          </a:p>
        </p:txBody>
      </p:sp>
    </p:spTree>
  </p:cSld>
  <p:clrMapOvr>
    <a:masterClrMapping/>
  </p:clrMapOvr>
  <p:transition spd="slow">
    <p:circl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Retângulo 1"/>
          <p:cNvSpPr/>
          <p:nvPr/>
        </p:nvSpPr>
        <p:spPr>
          <a:xfrm>
            <a:off x="4716016" y="2492896"/>
            <a:ext cx="4032448" cy="3970318"/>
          </a:xfrm>
          <a:prstGeom prst="rect">
            <a:avLst/>
          </a:prstGeom>
        </p:spPr>
        <p:txBody>
          <a:bodyPr wrap="square">
            <a:spAutoFit/>
          </a:bodyPr>
          <a:lstStyle/>
          <a:p>
            <a:pPr algn="ctr"/>
            <a:r>
              <a:rPr lang="fr-CA" sz="3600" dirty="0">
                <a:latin typeface="Calibri" panose="020F0502020204030204" pitchFamily="34" charset="0"/>
                <a:cs typeface="Calibri" panose="020F0502020204030204" pitchFamily="34" charset="0"/>
              </a:rPr>
              <a:t>Nous devons prendre soin les uns des autres, même lorsqu’il serait plus facile de demeurer silencieux et à l’écart</a:t>
            </a:r>
            <a:r>
              <a:rPr lang="pt-BR" sz="3600" dirty="0" smtClean="0">
                <a:latin typeface="Calibri" charset="0"/>
                <a:ea typeface="Calibri" charset="0"/>
                <a:cs typeface="Calibri" charset="0"/>
              </a:rPr>
              <a:t>!</a:t>
            </a:r>
            <a:endParaRPr lang="pt-BR" sz="3600" dirty="0">
              <a:latin typeface="Calibri" charset="0"/>
              <a:ea typeface="Calibri" charset="0"/>
              <a:cs typeface="Calibri" charset="0"/>
            </a:endParaRPr>
          </a:p>
        </p:txBody>
      </p:sp>
      <p:pic>
        <p:nvPicPr>
          <p:cNvPr id="4" name="Picture 3"/>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539552" y="1556792"/>
            <a:ext cx="3589146" cy="5063614"/>
          </a:xfrm>
          <a:prstGeom prst="rect">
            <a:avLst/>
          </a:prstGeom>
          <a:ln>
            <a:noFill/>
          </a:ln>
          <a:effectLst>
            <a:softEdge rad="112500"/>
          </a:effectLst>
        </p:spPr>
      </p:pic>
    </p:spTree>
  </p:cSld>
  <p:clrMapOvr>
    <a:masterClrMapping/>
  </p:clrMapOvr>
  <p:transition>
    <p:cut/>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80231" name="Rectangle 7"/>
          <p:cNvSpPr>
            <a:spLocks noChangeArrowheads="1"/>
          </p:cNvSpPr>
          <p:nvPr/>
        </p:nvSpPr>
        <p:spPr bwMode="auto">
          <a:xfrm rot="14147">
            <a:off x="1406972" y="530834"/>
            <a:ext cx="7482571" cy="1442616"/>
          </a:xfrm>
          <a:prstGeom prst="rect">
            <a:avLst/>
          </a:prstGeom>
          <a:noFill/>
          <a:ln>
            <a:noFill/>
          </a:ln>
          <a:effectLst>
            <a:outerShdw blurRad="63500" dist="35921" dir="2700000" algn="ctr" rotWithShape="0">
              <a:schemeClr val="tx1">
                <a:alpha val="74997"/>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eaLnBrk="1" hangingPunct="1">
              <a:defRPr/>
            </a:pPr>
            <a:r>
              <a:rPr lang="en-GB" sz="3600" dirty="0" smtClean="0">
                <a:solidFill>
                  <a:srgbClr val="F7D47D"/>
                </a:solidFill>
                <a:latin typeface="Avenir Book" charset="0"/>
                <a:ea typeface="Avenir Book" charset="0"/>
                <a:cs typeface="Avenir Book" charset="0"/>
              </a:rPr>
              <a:t>CONNAISSEZ-VOUS UNE VICTIME DE VIOLENCE?</a:t>
            </a:r>
            <a:endParaRPr lang="en-GB" sz="3600" dirty="0">
              <a:solidFill>
                <a:srgbClr val="F7D47D"/>
              </a:solidFill>
              <a:latin typeface="Avenir Book" charset="0"/>
              <a:ea typeface="Avenir Book" charset="0"/>
              <a:cs typeface="Avenir Book" charset="0"/>
            </a:endParaRPr>
          </a:p>
        </p:txBody>
      </p:sp>
      <p:sp>
        <p:nvSpPr>
          <p:cNvPr id="180232" name="Text Box 8"/>
          <p:cNvSpPr txBox="1">
            <a:spLocks noChangeArrowheads="1"/>
          </p:cNvSpPr>
          <p:nvPr/>
        </p:nvSpPr>
        <p:spPr bwMode="auto">
          <a:xfrm>
            <a:off x="3995936" y="2276872"/>
            <a:ext cx="4680520" cy="3564053"/>
          </a:xfrm>
          <a:prstGeom prst="rect">
            <a:avLst/>
          </a:prstGeom>
          <a:noFill/>
          <a:ln>
            <a:noFill/>
          </a:ln>
          <a:effectLst>
            <a:outerShdw blurRad="63500" dist="38099" dir="2700000" algn="ctr" rotWithShape="0">
              <a:srgbClr val="F7D47D">
                <a:alpha val="74997"/>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charset="0"/>
                <a:ea typeface="ＭＳ Ｐゴシック" charset="-128"/>
              </a:defRPr>
            </a:lvl1pPr>
            <a:lvl2pPr marL="742950" indent="-285750" eaLnBrk="0" hangingPunct="0">
              <a:defRPr sz="2400">
                <a:solidFill>
                  <a:schemeClr val="tx1"/>
                </a:solidFill>
                <a:latin typeface="Times New Roman" charset="0"/>
                <a:ea typeface="ＭＳ Ｐゴシック" charset="-128"/>
              </a:defRPr>
            </a:lvl2pPr>
            <a:lvl3pPr marL="1143000" indent="-228600" eaLnBrk="0" hangingPunct="0">
              <a:defRPr sz="2400">
                <a:solidFill>
                  <a:schemeClr val="tx1"/>
                </a:solidFill>
                <a:latin typeface="Times New Roman" charset="0"/>
                <a:ea typeface="ＭＳ Ｐゴシック" charset="-128"/>
              </a:defRPr>
            </a:lvl3pPr>
            <a:lvl4pPr marL="1600200" indent="-228600" eaLnBrk="0" hangingPunct="0">
              <a:defRPr sz="2400">
                <a:solidFill>
                  <a:schemeClr val="tx1"/>
                </a:solidFill>
                <a:latin typeface="Times New Roman" charset="0"/>
                <a:ea typeface="ＭＳ Ｐゴシック" charset="-128"/>
              </a:defRPr>
            </a:lvl4pPr>
            <a:lvl5pPr marL="2057400" indent="-228600" eaLnBrk="0" hangingPunct="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20000"/>
              </a:spcBef>
              <a:defRPr/>
            </a:pPr>
            <a:r>
              <a:rPr lang="fr-CA" sz="3200" dirty="0" smtClean="0">
                <a:latin typeface="Calibri" panose="020F0502020204030204" pitchFamily="34" charset="0"/>
                <a:cs typeface="Calibri" panose="020F0502020204030204" pitchFamily="34" charset="0"/>
              </a:rPr>
              <a:t>« Ouvre ta bouche pour le muet, Pour la cause de tous les délaissés. Ouvre ta bouche, juge avec justice, Et défends le malheureux et l’indigent. »</a:t>
            </a:r>
          </a:p>
          <a:p>
            <a:pPr algn="ctr" eaLnBrk="1" hangingPunct="1">
              <a:spcBef>
                <a:spcPct val="20000"/>
              </a:spcBef>
              <a:defRPr/>
            </a:pPr>
            <a:r>
              <a:rPr lang="fr-CA" altLang="ja-JP" sz="2800" i="1" dirty="0" smtClean="0">
                <a:latin typeface="Calibri" charset="0"/>
                <a:ea typeface="Calibri" charset="0"/>
                <a:cs typeface="Calibri" charset="0"/>
              </a:rPr>
              <a:t>Proverbes 31:8, 9</a:t>
            </a:r>
            <a:endParaRPr lang="fr-CA" altLang="en-US" sz="3200" dirty="0" smtClean="0">
              <a:latin typeface="Calibri" charset="0"/>
              <a:ea typeface="Calibri" charset="0"/>
              <a:cs typeface="Calibri"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80231"/>
                                        </p:tgtEl>
                                        <p:attrNameLst>
                                          <p:attrName>style.visibility</p:attrName>
                                        </p:attrNameLst>
                                      </p:cBhvr>
                                      <p:to>
                                        <p:strVal val="visible"/>
                                      </p:to>
                                    </p:set>
                                    <p:anim calcmode="lin" valueType="num">
                                      <p:cBhvr>
                                        <p:cTn id="7" dur="500" fill="hold"/>
                                        <p:tgtEl>
                                          <p:spTgt spid="180231"/>
                                        </p:tgtEl>
                                        <p:attrNameLst>
                                          <p:attrName>ppt_w</p:attrName>
                                        </p:attrNameLst>
                                      </p:cBhvr>
                                      <p:tavLst>
                                        <p:tav tm="0">
                                          <p:val>
                                            <p:fltVal val="0"/>
                                          </p:val>
                                        </p:tav>
                                        <p:tav tm="100000">
                                          <p:val>
                                            <p:strVal val="#ppt_w"/>
                                          </p:val>
                                        </p:tav>
                                      </p:tavLst>
                                    </p:anim>
                                    <p:anim calcmode="lin" valueType="num">
                                      <p:cBhvr>
                                        <p:cTn id="8" dur="500" fill="hold"/>
                                        <p:tgtEl>
                                          <p:spTgt spid="180231"/>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180232"/>
                                        </p:tgtEl>
                                        <p:attrNameLst>
                                          <p:attrName>style.visibility</p:attrName>
                                        </p:attrNameLst>
                                      </p:cBhvr>
                                      <p:to>
                                        <p:strVal val="visible"/>
                                      </p:to>
                                    </p:set>
                                    <p:animEffect transition="in" filter="wipe(up)">
                                      <p:cBhvr>
                                        <p:cTn id="13" dur="500"/>
                                        <p:tgtEl>
                                          <p:spTgt spid="1802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231" grpId="0" autoUpdateAnimBg="0"/>
      <p:bldP spid="180232"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1119799" y="548680"/>
            <a:ext cx="7772400" cy="1143000"/>
          </a:xfrm>
        </p:spPr>
        <p:txBody>
          <a:bodyPr/>
          <a:lstStyle/>
          <a:p>
            <a:pPr algn="r" eaLnBrk="1" hangingPunct="1">
              <a:defRPr/>
            </a:pPr>
            <a:r>
              <a:rPr lang="fr-CA" altLang="en-US" sz="4000" dirty="0" smtClean="0">
                <a:effectLst/>
                <a:latin typeface="Avenir Book" charset="0"/>
                <a:ea typeface="Avenir Book" charset="0"/>
                <a:cs typeface="Avenir Book" charset="0"/>
              </a:rPr>
              <a:t>DES STATISTIQUES À LA HAUSSE</a:t>
            </a:r>
            <a:endParaRPr lang="fr-CA" altLang="en-US" sz="4000" dirty="0">
              <a:effectLst/>
              <a:latin typeface="Avenir Book" charset="0"/>
              <a:ea typeface="Avenir Book" charset="0"/>
              <a:cs typeface="Avenir Book" charset="0"/>
            </a:endParaRPr>
          </a:p>
        </p:txBody>
      </p:sp>
      <p:sp>
        <p:nvSpPr>
          <p:cNvPr id="78851" name="Rectangle 3"/>
          <p:cNvSpPr>
            <a:spLocks noGrp="1" noChangeArrowheads="1"/>
          </p:cNvSpPr>
          <p:nvPr>
            <p:ph type="body" idx="1"/>
          </p:nvPr>
        </p:nvSpPr>
        <p:spPr>
          <a:xfrm>
            <a:off x="323528" y="2348880"/>
            <a:ext cx="8561504" cy="4176464"/>
          </a:xfrm>
        </p:spPr>
        <p:txBody>
          <a:bodyPr/>
          <a:lstStyle/>
          <a:p>
            <a:pPr eaLnBrk="1" hangingPunct="1">
              <a:buSzPct val="90000"/>
              <a:buFont typeface="Arial" panose="020B0604020202020204" pitchFamily="34" charset="0"/>
              <a:buChar char="•"/>
              <a:defRPr/>
            </a:pPr>
            <a:r>
              <a:rPr lang="fr-CA" altLang="ja-JP" sz="2800" dirty="0" smtClean="0">
                <a:latin typeface="Calibri" charset="0"/>
                <a:ea typeface="Calibri" charset="0"/>
                <a:cs typeface="Calibri" charset="0"/>
              </a:rPr>
              <a:t>Plus de 3 millions d’allégations de violence envers les enfants sont déclarées à la police chaque année.</a:t>
            </a:r>
            <a:endParaRPr lang="fr-CA" altLang="en-US" sz="2800" dirty="0" smtClean="0">
              <a:latin typeface="Calibri" charset="0"/>
              <a:ea typeface="Calibri" charset="0"/>
              <a:cs typeface="Calibri" charset="0"/>
            </a:endParaRPr>
          </a:p>
          <a:p>
            <a:pPr eaLnBrk="1" hangingPunct="1">
              <a:buSzPct val="90000"/>
              <a:buFont typeface="Arial" panose="020B0604020202020204" pitchFamily="34" charset="0"/>
              <a:buChar char="•"/>
              <a:defRPr/>
            </a:pPr>
            <a:r>
              <a:rPr lang="fr-CA" altLang="ja-JP" sz="2800" dirty="0" smtClean="0">
                <a:latin typeface="Calibri" charset="0"/>
                <a:ea typeface="Calibri" charset="0"/>
                <a:cs typeface="Calibri" charset="0"/>
              </a:rPr>
              <a:t>1 lieu de culte sur 5 a rapporté des allégations d’agressions sexuelles envers des enfants dans leurs ministères.</a:t>
            </a:r>
          </a:p>
          <a:p>
            <a:pPr eaLnBrk="1" hangingPunct="1">
              <a:buSzPct val="90000"/>
              <a:buFont typeface="Arial" panose="020B0604020202020204" pitchFamily="34" charset="0"/>
              <a:buChar char="•"/>
              <a:defRPr/>
            </a:pPr>
            <a:r>
              <a:rPr lang="fr-CA" altLang="en-US" sz="2800" dirty="0" smtClean="0">
                <a:latin typeface="Calibri" charset="0"/>
                <a:ea typeface="Calibri" charset="0"/>
                <a:cs typeface="Calibri" charset="0"/>
              </a:rPr>
              <a:t>Toutes les 10 secondes, un incident de violence envers les enfants est rapporté en Amérique du Nord.</a:t>
            </a:r>
          </a:p>
          <a:p>
            <a:pPr marL="0" indent="0" algn="r" eaLnBrk="1" hangingPunct="1">
              <a:buSzPct val="90000"/>
              <a:buNone/>
              <a:defRPr/>
            </a:pPr>
            <a:endParaRPr lang="en-GB" altLang="en-US" sz="2000" dirty="0" smtClean="0">
              <a:latin typeface="Calibri" charset="0"/>
              <a:ea typeface="Calibri" charset="0"/>
              <a:cs typeface="Calibri" charset="0"/>
            </a:endParaRPr>
          </a:p>
          <a:p>
            <a:pPr marL="0" indent="0" algn="r" eaLnBrk="1" hangingPunct="1">
              <a:buSzPct val="90000"/>
              <a:buNone/>
              <a:defRPr/>
            </a:pPr>
            <a:r>
              <a:rPr lang="en-GB" altLang="en-US" sz="2000" dirty="0" smtClean="0">
                <a:latin typeface="Calibri" charset="0"/>
                <a:ea typeface="Calibri" charset="0"/>
                <a:cs typeface="Calibri" charset="0"/>
              </a:rPr>
              <a:t>(</a:t>
            </a:r>
            <a:r>
              <a:rPr lang="en-GB" altLang="en-US" sz="2000" i="1" dirty="0" smtClean="0">
                <a:latin typeface="Calibri" charset="0"/>
                <a:ea typeface="Calibri" charset="0"/>
                <a:cs typeface="Calibri" charset="0"/>
              </a:rPr>
              <a:t>Adventist Risk Management</a:t>
            </a:r>
            <a:r>
              <a:rPr lang="en-GB" altLang="en-US" sz="2000" dirty="0" smtClean="0">
                <a:latin typeface="Calibri" charset="0"/>
                <a:ea typeface="Calibri" charset="0"/>
                <a:cs typeface="Calibri" charset="0"/>
              </a:rPr>
              <a:t>)</a:t>
            </a:r>
            <a:endParaRPr lang="en-GB" altLang="en-US" sz="2000" dirty="0">
              <a:latin typeface="Calibri" charset="0"/>
              <a:ea typeface="Calibri" charset="0"/>
              <a:cs typeface="Calibri" charset="0"/>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8851">
                                            <p:txEl>
                                              <p:pRg st="0" end="0"/>
                                            </p:txEl>
                                          </p:spTgt>
                                        </p:tgtEl>
                                        <p:attrNameLst>
                                          <p:attrName>style.visibility</p:attrName>
                                        </p:attrNameLst>
                                      </p:cBhvr>
                                      <p:to>
                                        <p:strVal val="visible"/>
                                      </p:to>
                                    </p:set>
                                    <p:animEffect transition="in" filter="wipe(up)">
                                      <p:cBhvr>
                                        <p:cTn id="7" dur="500"/>
                                        <p:tgtEl>
                                          <p:spTgt spid="788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8851">
                                            <p:txEl>
                                              <p:pRg st="1" end="1"/>
                                            </p:txEl>
                                          </p:spTgt>
                                        </p:tgtEl>
                                        <p:attrNameLst>
                                          <p:attrName>style.visibility</p:attrName>
                                        </p:attrNameLst>
                                      </p:cBhvr>
                                      <p:to>
                                        <p:strVal val="visible"/>
                                      </p:to>
                                    </p:set>
                                    <p:animEffect transition="in" filter="wipe(up)">
                                      <p:cBhvr>
                                        <p:cTn id="12" dur="500"/>
                                        <p:tgtEl>
                                          <p:spTgt spid="788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78851">
                                            <p:txEl>
                                              <p:pRg st="2" end="2"/>
                                            </p:txEl>
                                          </p:spTgt>
                                        </p:tgtEl>
                                        <p:attrNameLst>
                                          <p:attrName>style.visibility</p:attrName>
                                        </p:attrNameLst>
                                      </p:cBhvr>
                                      <p:to>
                                        <p:strVal val="visible"/>
                                      </p:to>
                                    </p:set>
                                    <p:animEffect transition="in" filter="wipe(up)">
                                      <p:cBhvr>
                                        <p:cTn id="17" dur="500"/>
                                        <p:tgtEl>
                                          <p:spTgt spid="7885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78851">
                                            <p:txEl>
                                              <p:pRg st="4" end="4"/>
                                            </p:txEl>
                                          </p:spTgt>
                                        </p:tgtEl>
                                        <p:attrNameLst>
                                          <p:attrName>style.visibility</p:attrName>
                                        </p:attrNameLst>
                                      </p:cBhvr>
                                      <p:to>
                                        <p:strVal val="visible"/>
                                      </p:to>
                                    </p:set>
                                    <p:animEffect transition="in" filter="wipe(up)">
                                      <p:cBhvr>
                                        <p:cTn id="22" dur="500"/>
                                        <p:tgtEl>
                                          <p:spTgt spid="788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1" grpId="0" build="p" bldLvl="2"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2339753" y="312440"/>
            <a:ext cx="6660292" cy="1676400"/>
          </a:xfrm>
        </p:spPr>
        <p:txBody>
          <a:bodyPr/>
          <a:lstStyle/>
          <a:p>
            <a:pPr algn="r" eaLnBrk="1" hangingPunct="1">
              <a:defRPr/>
            </a:pPr>
            <a:r>
              <a:rPr lang="en-US" sz="3600" dirty="0" smtClean="0">
                <a:effectLst/>
                <a:latin typeface="Avenir Book" charset="0"/>
                <a:ea typeface="Avenir Book" charset="0"/>
                <a:cs typeface="Avenir Book" charset="0"/>
              </a:rPr>
              <a:t>STATISTIQUES SUR LA VIOLENCE AUX É.-U. EN 2013 </a:t>
            </a:r>
            <a:endParaRPr lang="en-GB" altLang="en-US" sz="3600" dirty="0">
              <a:effectLst/>
              <a:latin typeface="Avenir Book" charset="0"/>
              <a:ea typeface="Avenir Book" charset="0"/>
              <a:cs typeface="Avenir Book" charset="0"/>
            </a:endParaRPr>
          </a:p>
        </p:txBody>
      </p:sp>
      <p:sp>
        <p:nvSpPr>
          <p:cNvPr id="133123" name="Rectangle 3"/>
          <p:cNvSpPr>
            <a:spLocks noGrp="1" noChangeArrowheads="1"/>
          </p:cNvSpPr>
          <p:nvPr>
            <p:ph type="body" idx="1"/>
          </p:nvPr>
        </p:nvSpPr>
        <p:spPr>
          <a:xfrm>
            <a:off x="323528" y="1916832"/>
            <a:ext cx="8568951" cy="3966095"/>
          </a:xfrm>
        </p:spPr>
        <p:txBody>
          <a:bodyPr/>
          <a:lstStyle/>
          <a:p>
            <a:pPr marL="0" indent="0">
              <a:buNone/>
              <a:defRPr/>
            </a:pPr>
            <a:r>
              <a:rPr lang="fr-CA" altLang="en-US" sz="2800" dirty="0" smtClean="0">
                <a:latin typeface="Calibri" charset="0"/>
                <a:ea typeface="Calibri" charset="0"/>
                <a:cs typeface="Calibri" charset="0"/>
              </a:rPr>
              <a:t>L’année dernière :</a:t>
            </a:r>
          </a:p>
          <a:p>
            <a:pPr>
              <a:buFont typeface="Arial" panose="020B0604020202020204" pitchFamily="34" charset="0"/>
              <a:buChar char="•"/>
              <a:defRPr/>
            </a:pPr>
            <a:r>
              <a:rPr lang="fr-CA" sz="2800" dirty="0" smtClean="0">
                <a:latin typeface="Calibri" panose="020F0502020204030204" pitchFamily="34" charset="0"/>
                <a:cs typeface="Calibri" panose="020F0502020204030204" pitchFamily="34" charset="0"/>
              </a:rPr>
              <a:t>On </a:t>
            </a:r>
            <a:r>
              <a:rPr lang="fr-CA" sz="2800" dirty="0">
                <a:latin typeface="Calibri" panose="020F0502020204030204" pitchFamily="34" charset="0"/>
                <a:cs typeface="Calibri" panose="020F0502020204030204" pitchFamily="34" charset="0"/>
              </a:rPr>
              <a:t>a rapporté 702 000 enfants victimes de violence et de </a:t>
            </a:r>
            <a:r>
              <a:rPr lang="fr-CA" sz="2800" dirty="0" smtClean="0">
                <a:latin typeface="Calibri" panose="020F0502020204030204" pitchFamily="34" charset="0"/>
                <a:cs typeface="Calibri" panose="020F0502020204030204" pitchFamily="34" charset="0"/>
              </a:rPr>
              <a:t>négligence (un </a:t>
            </a:r>
            <a:r>
              <a:rPr lang="fr-CA" sz="2800" dirty="0">
                <a:latin typeface="Calibri" panose="020F0502020204030204" pitchFamily="34" charset="0"/>
                <a:cs typeface="Calibri" panose="020F0502020204030204" pitchFamily="34" charset="0"/>
              </a:rPr>
              <a:t>taux de 9,2 victimes par 1 000 </a:t>
            </a:r>
            <a:r>
              <a:rPr lang="fr-CA" sz="2800" dirty="0" smtClean="0">
                <a:latin typeface="Calibri" panose="020F0502020204030204" pitchFamily="34" charset="0"/>
                <a:cs typeface="Calibri" panose="020F0502020204030204" pitchFamily="34" charset="0"/>
              </a:rPr>
              <a:t>enfants).</a:t>
            </a:r>
          </a:p>
          <a:p>
            <a:pPr>
              <a:buFont typeface="Arial" panose="020B0604020202020204" pitchFamily="34" charset="0"/>
              <a:buChar char="•"/>
              <a:defRPr/>
            </a:pPr>
            <a:r>
              <a:rPr lang="fr-CA" sz="2800" dirty="0">
                <a:latin typeface="Calibri" panose="020F0502020204030204" pitchFamily="34" charset="0"/>
                <a:cs typeface="Calibri" panose="020F0502020204030204" pitchFamily="34" charset="0"/>
              </a:rPr>
              <a:t>On a enquêté sur 3,2 millions de cas de violence envers les enfants</a:t>
            </a:r>
            <a:r>
              <a:rPr lang="fr-CA" sz="2800" dirty="0" smtClean="0">
                <a:latin typeface="Calibri" panose="020F0502020204030204" pitchFamily="34" charset="0"/>
                <a:cs typeface="Calibri" panose="020F0502020204030204" pitchFamily="34" charset="0"/>
              </a:rPr>
              <a:t>.</a:t>
            </a:r>
            <a:endParaRPr lang="en-US" altLang="en-US" sz="2800" dirty="0">
              <a:latin typeface="Calibri" panose="020F0502020204030204" pitchFamily="34" charset="0"/>
              <a:ea typeface="Calibri" charset="0"/>
              <a:cs typeface="Calibri" panose="020F0502020204030204" pitchFamily="34" charset="0"/>
            </a:endParaRPr>
          </a:p>
          <a:p>
            <a:pPr>
              <a:buFont typeface="Arial" panose="020B0604020202020204" pitchFamily="34" charset="0"/>
              <a:buChar char="•"/>
              <a:defRPr/>
            </a:pPr>
            <a:r>
              <a:rPr lang="fr-CA" sz="2800" dirty="0" smtClean="0">
                <a:latin typeface="Calibri" panose="020F0502020204030204" pitchFamily="34" charset="0"/>
                <a:cs typeface="Calibri" panose="020F0502020204030204" pitchFamily="34" charset="0"/>
              </a:rPr>
              <a:t>1 </a:t>
            </a:r>
            <a:r>
              <a:rPr lang="fr-CA" sz="2800" dirty="0">
                <a:latin typeface="Calibri" panose="020F0502020204030204" pitchFamily="34" charset="0"/>
                <a:cs typeface="Calibri" panose="020F0502020204030204" pitchFamily="34" charset="0"/>
              </a:rPr>
              <a:t>580 enfants sont morts des suites de violence ou de </a:t>
            </a:r>
            <a:r>
              <a:rPr lang="fr-CA" sz="2800" dirty="0" smtClean="0">
                <a:latin typeface="Calibri" panose="020F0502020204030204" pitchFamily="34" charset="0"/>
                <a:cs typeface="Calibri" panose="020F0502020204030204" pitchFamily="34" charset="0"/>
              </a:rPr>
              <a:t>négligence (un </a:t>
            </a:r>
            <a:r>
              <a:rPr lang="fr-CA" sz="2800" dirty="0">
                <a:latin typeface="Calibri" panose="020F0502020204030204" pitchFamily="34" charset="0"/>
                <a:cs typeface="Calibri" panose="020F0502020204030204" pitchFamily="34" charset="0"/>
              </a:rPr>
              <a:t>taux de plus de quatre enfants décédant tous les jours à cause de la violence</a:t>
            </a:r>
            <a:r>
              <a:rPr lang="fr-CA" sz="2800" dirty="0" smtClean="0">
                <a:latin typeface="Calibri" panose="020F0502020204030204" pitchFamily="34" charset="0"/>
                <a:cs typeface="Calibri" panose="020F0502020204030204" pitchFamily="34" charset="0"/>
              </a:rPr>
              <a:t>).</a:t>
            </a:r>
            <a:endParaRPr lang="en-US" altLang="en-US" sz="2800" dirty="0" smtClean="0">
              <a:latin typeface="Calibri" panose="020F0502020204030204" pitchFamily="34" charset="0"/>
              <a:ea typeface="Calibri" charset="0"/>
              <a:cs typeface="Calibri" panose="020F0502020204030204" pitchFamily="34" charset="0"/>
            </a:endParaRPr>
          </a:p>
          <a:p>
            <a:pPr>
              <a:buFont typeface="Arial" panose="020B0604020202020204" pitchFamily="34" charset="0"/>
              <a:buChar char="•"/>
              <a:defRPr/>
            </a:pPr>
            <a:endParaRPr lang="en-GB" altLang="en-US" sz="2800" dirty="0">
              <a:latin typeface="Calibri" charset="0"/>
              <a:ea typeface="Calibri" charset="0"/>
              <a:cs typeface="Calibri" charset="0"/>
            </a:endParaRPr>
          </a:p>
        </p:txBody>
      </p:sp>
      <p:sp>
        <p:nvSpPr>
          <p:cNvPr id="23558" name="Rectangle 1"/>
          <p:cNvSpPr>
            <a:spLocks noChangeArrowheads="1"/>
          </p:cNvSpPr>
          <p:nvPr/>
        </p:nvSpPr>
        <p:spPr bwMode="auto">
          <a:xfrm>
            <a:off x="435387" y="6285619"/>
            <a:ext cx="831641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DBB7A5"/>
              </a:buClr>
              <a:buFont typeface="Wingdings" charset="2"/>
              <a:buChar char="Ø"/>
              <a:defRPr sz="3200">
                <a:solidFill>
                  <a:schemeClr val="tx1"/>
                </a:solidFill>
                <a:latin typeface="Arial" charset="0"/>
                <a:ea typeface="ＭＳ Ｐゴシック" charset="-128"/>
              </a:defRPr>
            </a:lvl1pPr>
            <a:lvl2pPr marL="742950" indent="-285750">
              <a:spcBef>
                <a:spcPct val="20000"/>
              </a:spcBef>
              <a:buClr>
                <a:srgbClr val="DBB7A5"/>
              </a:buClr>
              <a:buFont typeface="Wingdings" charset="2"/>
              <a:buChar char="Ø"/>
              <a:defRPr sz="2800">
                <a:solidFill>
                  <a:schemeClr val="tx1"/>
                </a:solidFill>
                <a:latin typeface="Arial" charset="0"/>
                <a:ea typeface="ＭＳ Ｐゴシック" charset="-128"/>
              </a:defRPr>
            </a:lvl2pPr>
            <a:lvl3pPr marL="1143000" indent="-228600">
              <a:spcBef>
                <a:spcPct val="20000"/>
              </a:spcBef>
              <a:buClr>
                <a:srgbClr val="DBB7A5"/>
              </a:buClr>
              <a:buFont typeface="Wingdings" charset="2"/>
              <a:buChar char="Ø"/>
              <a:defRPr sz="2400">
                <a:solidFill>
                  <a:schemeClr val="tx1"/>
                </a:solidFill>
                <a:latin typeface="Arial" charset="0"/>
                <a:ea typeface="ＭＳ Ｐゴシック" charset="-128"/>
              </a:defRPr>
            </a:lvl3pPr>
            <a:lvl4pPr marL="1600200" indent="-228600">
              <a:spcBef>
                <a:spcPct val="20000"/>
              </a:spcBef>
              <a:buClr>
                <a:srgbClr val="DBB7A5"/>
              </a:buClr>
              <a:buFont typeface="Wingdings" charset="2"/>
              <a:buChar char="Ø"/>
              <a:defRPr sz="2000">
                <a:solidFill>
                  <a:schemeClr val="tx1"/>
                </a:solidFill>
                <a:latin typeface="Arial" charset="0"/>
                <a:ea typeface="ＭＳ Ｐゴシック" charset="-128"/>
              </a:defRPr>
            </a:lvl4pPr>
            <a:lvl5pPr marL="2057400" indent="-228600">
              <a:spcBef>
                <a:spcPct val="20000"/>
              </a:spcBef>
              <a:buClr>
                <a:srgbClr val="DBB7A5"/>
              </a:buClr>
              <a:buFont typeface="Wingdings" charset="2"/>
              <a:buChar char="Ø"/>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DBB7A5"/>
              </a:buClr>
              <a:buFont typeface="Wingdings" charset="2"/>
              <a:buChar char="Ø"/>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DBB7A5"/>
              </a:buClr>
              <a:buFont typeface="Wingdings" charset="2"/>
              <a:buChar char="Ø"/>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DBB7A5"/>
              </a:buClr>
              <a:buFont typeface="Wingdings" charset="2"/>
              <a:buChar char="Ø"/>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DBB7A5"/>
              </a:buClr>
              <a:buFont typeface="Wingdings" charset="2"/>
              <a:buChar char="Ø"/>
              <a:defRPr sz="2000">
                <a:solidFill>
                  <a:schemeClr val="tx1"/>
                </a:solidFill>
                <a:latin typeface="Arial" charset="0"/>
                <a:ea typeface="ＭＳ Ｐゴシック" charset="-128"/>
              </a:defRPr>
            </a:lvl9pPr>
          </a:lstStyle>
          <a:p>
            <a:pPr>
              <a:spcBef>
                <a:spcPct val="0"/>
              </a:spcBef>
              <a:buClrTx/>
              <a:buFontTx/>
              <a:buNone/>
            </a:pPr>
            <a:r>
              <a:rPr lang="en-US" altLang="en-US" sz="1600" i="1" dirty="0">
                <a:solidFill>
                  <a:srgbClr val="484848"/>
                </a:solidFill>
                <a:latin typeface="Calibri" charset="0"/>
              </a:rPr>
              <a:t>U.S. Dept. of Health &amp; Human Services, Administration for Children and Families, Administration on Children Youth and Families, Children’s Bureau, </a:t>
            </a:r>
            <a:r>
              <a:rPr lang="en-US" altLang="en-US" sz="1600" i="1" dirty="0" err="1">
                <a:solidFill>
                  <a:srgbClr val="484848"/>
                </a:solidFill>
                <a:latin typeface="Calibri" charset="0"/>
              </a:rPr>
              <a:t>Childhelp</a:t>
            </a:r>
            <a:r>
              <a:rPr lang="en-US" altLang="en-US" sz="1600" i="1" dirty="0">
                <a:solidFill>
                  <a:srgbClr val="484848"/>
                </a:solidFill>
                <a:latin typeface="Calibri" charset="0"/>
              </a:rPr>
              <a:t> USA, Centers for Disease </a:t>
            </a:r>
            <a:r>
              <a:rPr lang="en-US" altLang="en-US" sz="1600" i="1" dirty="0" smtClean="0">
                <a:solidFill>
                  <a:srgbClr val="484848"/>
                </a:solidFill>
                <a:latin typeface="Calibri" charset="0"/>
              </a:rPr>
              <a:t>Control</a:t>
            </a:r>
            <a:r>
              <a:rPr lang="en-US" altLang="en-US" sz="1600" i="1" dirty="0">
                <a:solidFill>
                  <a:srgbClr val="484848"/>
                </a:solidFill>
                <a:latin typeface="Calibri" charset="0"/>
              </a:rPr>
              <a:t>.</a:t>
            </a:r>
            <a:endParaRPr lang="en-US" altLang="en-US" sz="1600" i="1" dirty="0">
              <a:latin typeface="Calibri"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3123">
                                            <p:txEl>
                                              <p:pRg st="0" end="0"/>
                                            </p:txEl>
                                          </p:spTgt>
                                        </p:tgtEl>
                                        <p:attrNameLst>
                                          <p:attrName>style.visibility</p:attrName>
                                        </p:attrNameLst>
                                      </p:cBhvr>
                                      <p:to>
                                        <p:strVal val="visible"/>
                                      </p:to>
                                    </p:set>
                                    <p:animEffect transition="in" filter="dissolve">
                                      <p:cBhvr>
                                        <p:cTn id="7" dur="500"/>
                                        <p:tgtEl>
                                          <p:spTgt spid="1331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3123">
                                            <p:txEl>
                                              <p:pRg st="1" end="1"/>
                                            </p:txEl>
                                          </p:spTgt>
                                        </p:tgtEl>
                                        <p:attrNameLst>
                                          <p:attrName>style.visibility</p:attrName>
                                        </p:attrNameLst>
                                      </p:cBhvr>
                                      <p:to>
                                        <p:strVal val="visible"/>
                                      </p:to>
                                    </p:set>
                                    <p:animEffect transition="in" filter="dissolve">
                                      <p:cBhvr>
                                        <p:cTn id="12" dur="500"/>
                                        <p:tgtEl>
                                          <p:spTgt spid="1331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3123">
                                            <p:txEl>
                                              <p:pRg st="2" end="2"/>
                                            </p:txEl>
                                          </p:spTgt>
                                        </p:tgtEl>
                                        <p:attrNameLst>
                                          <p:attrName>style.visibility</p:attrName>
                                        </p:attrNameLst>
                                      </p:cBhvr>
                                      <p:to>
                                        <p:strVal val="visible"/>
                                      </p:to>
                                    </p:set>
                                    <p:animEffect transition="in" filter="dissolve">
                                      <p:cBhvr>
                                        <p:cTn id="17" dur="500"/>
                                        <p:tgtEl>
                                          <p:spTgt spid="13312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33123">
                                            <p:txEl>
                                              <p:pRg st="3" end="3"/>
                                            </p:txEl>
                                          </p:spTgt>
                                        </p:tgtEl>
                                        <p:attrNameLst>
                                          <p:attrName>style.visibility</p:attrName>
                                        </p:attrNameLst>
                                      </p:cBhvr>
                                      <p:to>
                                        <p:strVal val="visible"/>
                                      </p:to>
                                    </p:set>
                                    <p:animEffect transition="in" filter="dissolve">
                                      <p:cBhvr>
                                        <p:cTn id="22" dur="500"/>
                                        <p:tgtEl>
                                          <p:spTgt spid="1331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3"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1547664" y="116632"/>
            <a:ext cx="7422976" cy="2088232"/>
          </a:xfrm>
        </p:spPr>
        <p:txBody>
          <a:bodyPr/>
          <a:lstStyle/>
          <a:p>
            <a:pPr algn="r" eaLnBrk="1" hangingPunct="1">
              <a:defRPr/>
            </a:pPr>
            <a:r>
              <a:rPr lang="en-GB" altLang="en-US" sz="4000" dirty="0" smtClean="0">
                <a:effectLst/>
                <a:latin typeface="Avenir Book" charset="0"/>
                <a:ea typeface="Avenir Book" charset="0"/>
                <a:cs typeface="Avenir Book" charset="0"/>
              </a:rPr>
              <a:t>STATISTIQUES DU MALAWI DE 2015</a:t>
            </a:r>
            <a:endParaRPr lang="en-GB" altLang="en-US" sz="4000" dirty="0">
              <a:effectLst/>
              <a:latin typeface="Avenir Book" charset="0"/>
              <a:ea typeface="Avenir Book" charset="0"/>
              <a:cs typeface="Avenir Book" charset="0"/>
            </a:endParaRPr>
          </a:p>
        </p:txBody>
      </p:sp>
      <p:sp>
        <p:nvSpPr>
          <p:cNvPr id="133123" name="Rectangle 3"/>
          <p:cNvSpPr>
            <a:spLocks noGrp="1" noChangeArrowheads="1"/>
          </p:cNvSpPr>
          <p:nvPr>
            <p:ph type="body" idx="1"/>
          </p:nvPr>
        </p:nvSpPr>
        <p:spPr>
          <a:xfrm>
            <a:off x="611560" y="2348880"/>
            <a:ext cx="5328592" cy="4176464"/>
          </a:xfrm>
        </p:spPr>
        <p:txBody>
          <a:bodyPr/>
          <a:lstStyle/>
          <a:p>
            <a:pPr eaLnBrk="1" hangingPunct="1">
              <a:buFont typeface="Arial" panose="020B0604020202020204" pitchFamily="34" charset="0"/>
              <a:buChar char="•"/>
              <a:defRPr/>
            </a:pPr>
            <a:r>
              <a:rPr lang="fr-CA" sz="2800" dirty="0" smtClean="0">
                <a:latin typeface="Calibri" panose="020F0502020204030204" pitchFamily="34" charset="0"/>
                <a:cs typeface="Calibri" panose="020F0502020204030204" pitchFamily="34" charset="0"/>
              </a:rPr>
              <a:t>2 </a:t>
            </a:r>
            <a:r>
              <a:rPr lang="fr-CA" sz="2800" dirty="0">
                <a:latin typeface="Calibri" panose="020F0502020204030204" pitchFamily="34" charset="0"/>
                <a:cs typeface="Calibri" panose="020F0502020204030204" pitchFamily="34" charset="0"/>
              </a:rPr>
              <a:t>Malawites sur </a:t>
            </a:r>
            <a:r>
              <a:rPr lang="fr-CA" sz="2800" dirty="0" smtClean="0">
                <a:latin typeface="Calibri" panose="020F0502020204030204" pitchFamily="34" charset="0"/>
                <a:cs typeface="Calibri" panose="020F0502020204030204" pitchFamily="34" charset="0"/>
              </a:rPr>
              <a:t>3 </a:t>
            </a:r>
            <a:r>
              <a:rPr lang="fr-CA" sz="2800" dirty="0">
                <a:latin typeface="Calibri" panose="020F0502020204030204" pitchFamily="34" charset="0"/>
                <a:cs typeface="Calibri" panose="020F0502020204030204" pitchFamily="34" charset="0"/>
              </a:rPr>
              <a:t>vivent de </a:t>
            </a:r>
            <a:r>
              <a:rPr lang="fr-CA" sz="2800" dirty="0" smtClean="0">
                <a:latin typeface="Calibri" panose="020F0502020204030204" pitchFamily="34" charset="0"/>
                <a:cs typeface="Calibri" panose="020F0502020204030204" pitchFamily="34" charset="0"/>
              </a:rPr>
              <a:t>la </a:t>
            </a:r>
            <a:r>
              <a:rPr lang="fr-CA" sz="2800" dirty="0">
                <a:latin typeface="Calibri" panose="020F0502020204030204" pitchFamily="34" charset="0"/>
                <a:cs typeface="Calibri" panose="020F0502020204030204" pitchFamily="34" charset="0"/>
              </a:rPr>
              <a:t>violence au cours de leur enfance</a:t>
            </a:r>
            <a:r>
              <a:rPr lang="en-GB" sz="2800" dirty="0" smtClean="0">
                <a:latin typeface="Calibri" panose="020F0502020204030204" pitchFamily="34" charset="0"/>
                <a:ea typeface="Calibri" charset="0"/>
                <a:cs typeface="Calibri" panose="020F0502020204030204" pitchFamily="34" charset="0"/>
              </a:rPr>
              <a:t>.</a:t>
            </a:r>
            <a:endParaRPr lang="en-GB" sz="2800" dirty="0" smtClean="0">
              <a:latin typeface="Calibri" panose="020F0502020204030204" pitchFamily="34" charset="0"/>
              <a:ea typeface="Calibri" charset="0"/>
              <a:cs typeface="Calibri" panose="020F0502020204030204" pitchFamily="34" charset="0"/>
            </a:endParaRPr>
          </a:p>
          <a:p>
            <a:pPr eaLnBrk="1" hangingPunct="1">
              <a:buFont typeface="Arial" panose="020B0604020202020204" pitchFamily="34" charset="0"/>
              <a:buChar char="•"/>
              <a:defRPr/>
            </a:pPr>
            <a:r>
              <a:rPr lang="fr-CA" sz="2800" dirty="0">
                <a:latin typeface="Calibri" panose="020F0502020204030204" pitchFamily="34" charset="0"/>
                <a:cs typeface="Calibri" panose="020F0502020204030204" pitchFamily="34" charset="0"/>
              </a:rPr>
              <a:t>Avant d’atteindre 18 ans, </a:t>
            </a:r>
            <a:r>
              <a:rPr lang="fr-CA" sz="2800" dirty="0" smtClean="0">
                <a:latin typeface="Calibri" panose="020F0502020204030204" pitchFamily="34" charset="0"/>
                <a:cs typeface="Calibri" panose="020F0502020204030204" pitchFamily="34" charset="0"/>
              </a:rPr>
              <a:t>1 </a:t>
            </a:r>
            <a:r>
              <a:rPr lang="fr-CA" sz="2800" dirty="0">
                <a:latin typeface="Calibri" panose="020F0502020204030204" pitchFamily="34" charset="0"/>
                <a:cs typeface="Calibri" panose="020F0502020204030204" pitchFamily="34" charset="0"/>
              </a:rPr>
              <a:t>fille sur </a:t>
            </a:r>
            <a:r>
              <a:rPr lang="fr-CA" sz="2800" dirty="0" smtClean="0">
                <a:latin typeface="Calibri" panose="020F0502020204030204" pitchFamily="34" charset="0"/>
                <a:cs typeface="Calibri" panose="020F0502020204030204" pitchFamily="34" charset="0"/>
              </a:rPr>
              <a:t>5 </a:t>
            </a:r>
            <a:r>
              <a:rPr lang="fr-CA" sz="2800" dirty="0">
                <a:latin typeface="Calibri" panose="020F0502020204030204" pitchFamily="34" charset="0"/>
                <a:cs typeface="Calibri" panose="020F0502020204030204" pitchFamily="34" charset="0"/>
              </a:rPr>
              <a:t>est agressée sexuellement</a:t>
            </a:r>
            <a:r>
              <a:rPr lang="en-US" sz="2800" dirty="0" smtClean="0">
                <a:latin typeface="Calibri" panose="020F0502020204030204" pitchFamily="34" charset="0"/>
                <a:ea typeface="Calibri" charset="0"/>
                <a:cs typeface="Calibri" panose="020F0502020204030204" pitchFamily="34" charset="0"/>
              </a:rPr>
              <a:t>.</a:t>
            </a:r>
            <a:endParaRPr lang="en-US" sz="2800" dirty="0" smtClean="0">
              <a:latin typeface="Calibri" panose="020F0502020204030204" pitchFamily="34" charset="0"/>
              <a:ea typeface="Calibri" charset="0"/>
              <a:cs typeface="Calibri" panose="020F0502020204030204" pitchFamily="34" charset="0"/>
            </a:endParaRPr>
          </a:p>
          <a:p>
            <a:pPr eaLnBrk="1" hangingPunct="1">
              <a:buFont typeface="Arial" panose="020B0604020202020204" pitchFamily="34" charset="0"/>
              <a:buChar char="•"/>
              <a:defRPr/>
            </a:pPr>
            <a:r>
              <a:rPr lang="fr-CA" sz="2800" dirty="0">
                <a:latin typeface="Calibri" panose="020F0502020204030204" pitchFamily="34" charset="0"/>
                <a:cs typeface="Calibri" panose="020F0502020204030204" pitchFamily="34" charset="0"/>
              </a:rPr>
              <a:t>Près de </a:t>
            </a:r>
            <a:r>
              <a:rPr lang="fr-CA" sz="2800" dirty="0" smtClean="0">
                <a:latin typeface="Calibri" panose="020F0502020204030204" pitchFamily="34" charset="0"/>
                <a:cs typeface="Calibri" panose="020F0502020204030204" pitchFamily="34" charset="0"/>
              </a:rPr>
              <a:t>2 </a:t>
            </a:r>
            <a:r>
              <a:rPr lang="fr-CA" sz="2800" dirty="0">
                <a:latin typeface="Calibri" panose="020F0502020204030204" pitchFamily="34" charset="0"/>
                <a:cs typeface="Calibri" panose="020F0502020204030204" pitchFamily="34" charset="0"/>
              </a:rPr>
              <a:t>garçons sur </a:t>
            </a:r>
            <a:r>
              <a:rPr lang="fr-CA" sz="2800" dirty="0" smtClean="0">
                <a:latin typeface="Calibri" panose="020F0502020204030204" pitchFamily="34" charset="0"/>
                <a:cs typeface="Calibri" panose="020F0502020204030204" pitchFamily="34" charset="0"/>
              </a:rPr>
              <a:t>3 </a:t>
            </a:r>
            <a:r>
              <a:rPr lang="fr-CA" sz="2800" dirty="0">
                <a:latin typeface="Calibri" panose="020F0502020204030204" pitchFamily="34" charset="0"/>
                <a:cs typeface="Calibri" panose="020F0502020204030204" pitchFamily="34" charset="0"/>
              </a:rPr>
              <a:t>sont victimes de violence physique avant l’âge de 18 ans</a:t>
            </a:r>
            <a:r>
              <a:rPr lang="en-US" sz="2800" dirty="0" smtClean="0">
                <a:latin typeface="Calibri" panose="020F0502020204030204" pitchFamily="34" charset="0"/>
                <a:ea typeface="Calibri" charset="0"/>
                <a:cs typeface="Calibri" panose="020F0502020204030204" pitchFamily="34" charset="0"/>
              </a:rPr>
              <a:t>.</a:t>
            </a:r>
            <a:endParaRPr lang="en-GB" sz="2800" dirty="0" smtClean="0">
              <a:latin typeface="Calibri" panose="020F0502020204030204" pitchFamily="34" charset="0"/>
              <a:ea typeface="Calibri" charset="0"/>
              <a:cs typeface="Calibri" panose="020F0502020204030204" pitchFamily="34" charset="0"/>
            </a:endParaRPr>
          </a:p>
        </p:txBody>
      </p:sp>
      <p:pic>
        <p:nvPicPr>
          <p:cNvPr id="3" name="Imagem 2"/>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5796136" y="2348880"/>
            <a:ext cx="2808312" cy="2571361"/>
          </a:xfrm>
          <a:prstGeom prst="rect">
            <a:avLst/>
          </a:prstGeom>
          <a:ln w="76200">
            <a:solidFill>
              <a:srgbClr val="FFFFFF"/>
            </a:solidFill>
          </a:ln>
          <a:effectLst>
            <a:outerShdw blurRad="50800" dist="38100" dir="2700000" algn="tl" rotWithShape="0">
              <a:prstClr val="black">
                <a:alpha val="40000"/>
              </a:prstClr>
            </a:outerShdw>
          </a:effectLst>
        </p:spPr>
      </p:pic>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3123">
                                            <p:txEl>
                                              <p:pRg st="0" end="0"/>
                                            </p:txEl>
                                          </p:spTgt>
                                        </p:tgtEl>
                                        <p:attrNameLst>
                                          <p:attrName>style.visibility</p:attrName>
                                        </p:attrNameLst>
                                      </p:cBhvr>
                                      <p:to>
                                        <p:strVal val="visible"/>
                                      </p:to>
                                    </p:set>
                                    <p:animEffect transition="in" filter="dissolve">
                                      <p:cBhvr>
                                        <p:cTn id="7" dur="500"/>
                                        <p:tgtEl>
                                          <p:spTgt spid="1331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3123">
                                            <p:txEl>
                                              <p:pRg st="1" end="1"/>
                                            </p:txEl>
                                          </p:spTgt>
                                        </p:tgtEl>
                                        <p:attrNameLst>
                                          <p:attrName>style.visibility</p:attrName>
                                        </p:attrNameLst>
                                      </p:cBhvr>
                                      <p:to>
                                        <p:strVal val="visible"/>
                                      </p:to>
                                    </p:set>
                                    <p:animEffect transition="in" filter="dissolve">
                                      <p:cBhvr>
                                        <p:cTn id="12" dur="500"/>
                                        <p:tgtEl>
                                          <p:spTgt spid="1331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3123">
                                            <p:txEl>
                                              <p:pRg st="2" end="2"/>
                                            </p:txEl>
                                          </p:spTgt>
                                        </p:tgtEl>
                                        <p:attrNameLst>
                                          <p:attrName>style.visibility</p:attrName>
                                        </p:attrNameLst>
                                      </p:cBhvr>
                                      <p:to>
                                        <p:strVal val="visible"/>
                                      </p:to>
                                    </p:set>
                                    <p:animEffect transition="in" filter="dissolve">
                                      <p:cBhvr>
                                        <p:cTn id="17" dur="500"/>
                                        <p:tgtEl>
                                          <p:spTgt spid="1331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3"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336104" y="773832"/>
            <a:ext cx="7772400" cy="1143000"/>
          </a:xfrm>
        </p:spPr>
        <p:txBody>
          <a:bodyPr/>
          <a:lstStyle/>
          <a:p>
            <a:pPr algn="r" eaLnBrk="1" hangingPunct="1">
              <a:defRPr/>
            </a:pPr>
            <a:r>
              <a:rPr lang="en-GB" altLang="en-US" sz="3600" dirty="0" smtClean="0">
                <a:effectLst/>
                <a:latin typeface="Avenir Book" charset="0"/>
                <a:ea typeface="Avenir Book" charset="0"/>
                <a:cs typeface="Avenir Book" charset="0"/>
              </a:rPr>
              <a:t>RÊVONS UN PEU…</a:t>
            </a:r>
            <a:endParaRPr lang="en-GB" altLang="en-US" sz="3600" dirty="0">
              <a:effectLst/>
              <a:latin typeface="Avenir Book" charset="0"/>
              <a:ea typeface="Avenir Book" charset="0"/>
              <a:cs typeface="Avenir Book" charset="0"/>
            </a:endParaRPr>
          </a:p>
        </p:txBody>
      </p:sp>
      <p:sp>
        <p:nvSpPr>
          <p:cNvPr id="4099" name="Rectangle 3"/>
          <p:cNvSpPr>
            <a:spLocks noGrp="1" noChangeArrowheads="1"/>
          </p:cNvSpPr>
          <p:nvPr>
            <p:ph type="body" idx="1"/>
          </p:nvPr>
        </p:nvSpPr>
        <p:spPr>
          <a:xfrm>
            <a:off x="467544" y="2492896"/>
            <a:ext cx="4104456" cy="3934197"/>
          </a:xfrm>
        </p:spPr>
        <p:txBody>
          <a:bodyPr/>
          <a:lstStyle/>
          <a:p>
            <a:pPr eaLnBrk="1" hangingPunct="1">
              <a:buSzPct val="130000"/>
              <a:buFont typeface="Arial" panose="020B0604020202020204" pitchFamily="34" charset="0"/>
              <a:buChar char="•"/>
              <a:defRPr/>
            </a:pPr>
            <a:r>
              <a:rPr lang="fr-CA" sz="2800" dirty="0" smtClean="0">
                <a:latin typeface="Calibri" panose="020F0502020204030204" pitchFamily="34" charset="0"/>
                <a:cs typeface="Calibri" panose="020F0502020204030204" pitchFamily="34" charset="0"/>
              </a:rPr>
              <a:t>Pensez à un ou deux enfants que vous connaissez bien</a:t>
            </a:r>
            <a:r>
              <a:rPr lang="fr-CA" sz="2800" dirty="0" smtClean="0">
                <a:latin typeface="Calibri" panose="020F0502020204030204" pitchFamily="34" charset="0"/>
                <a:ea typeface="Calibri" charset="0"/>
                <a:cs typeface="Calibri" panose="020F0502020204030204" pitchFamily="34" charset="0"/>
              </a:rPr>
              <a:t>.</a:t>
            </a:r>
          </a:p>
          <a:p>
            <a:pPr eaLnBrk="1" hangingPunct="1">
              <a:buSzPct val="130000"/>
              <a:buFont typeface="Arial" panose="020B0604020202020204" pitchFamily="34" charset="0"/>
              <a:buChar char="•"/>
              <a:defRPr/>
            </a:pPr>
            <a:r>
              <a:rPr lang="fr-CA" sz="2800" dirty="0" smtClean="0">
                <a:latin typeface="Calibri" panose="020F0502020204030204" pitchFamily="34" charset="0"/>
                <a:cs typeface="Calibri" panose="020F0502020204030204" pitchFamily="34" charset="0"/>
              </a:rPr>
              <a:t>Qu’espérez-vous pour eux, à quoi rêvez-vous, qu’avez-vous comme objectifs pour leur avenir</a:t>
            </a:r>
            <a:r>
              <a:rPr lang="fr-CA" sz="2800" dirty="0" smtClean="0">
                <a:latin typeface="Calibri" panose="020F0502020204030204" pitchFamily="34" charset="0"/>
                <a:ea typeface="Calibri" charset="0"/>
                <a:cs typeface="Calibri" panose="020F0502020204030204" pitchFamily="34" charset="0"/>
              </a:rPr>
              <a:t>?</a:t>
            </a:r>
            <a:endParaRPr lang="fr-CA" sz="2800" dirty="0" smtClean="0">
              <a:latin typeface="Calibri" panose="020F0502020204030204" pitchFamily="34" charset="0"/>
              <a:ea typeface="Calibri" charset="0"/>
              <a:cs typeface="Calibri" panose="020F0502020204030204" pitchFamily="34" charset="0"/>
            </a:endParaRPr>
          </a:p>
        </p:txBody>
      </p:sp>
      <p:pic>
        <p:nvPicPr>
          <p:cNvPr id="2" name="Imagem 1"/>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4716016" y="1814282"/>
            <a:ext cx="4427984" cy="5071102"/>
          </a:xfrm>
          <a:prstGeom prst="rect">
            <a:avLst/>
          </a:prstGeom>
        </p:spPr>
      </p:pic>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wipe(up)">
                                      <p:cBhvr>
                                        <p:cTn id="7" dur="500"/>
                                        <p:tgtEl>
                                          <p:spTgt spid="40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wipe(up)">
                                      <p:cBhvr>
                                        <p:cTn id="12" dur="500"/>
                                        <p:tgtEl>
                                          <p:spTgt spid="40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043608" y="845840"/>
            <a:ext cx="7772400" cy="1143000"/>
          </a:xfrm>
        </p:spPr>
        <p:txBody>
          <a:bodyPr/>
          <a:lstStyle/>
          <a:p>
            <a:pPr algn="r" eaLnBrk="1" hangingPunct="1">
              <a:defRPr/>
            </a:pPr>
            <a:r>
              <a:rPr lang="en-GB" altLang="en-US" sz="4000" dirty="0" smtClean="0">
                <a:effectLst/>
                <a:latin typeface="Avenir Book" charset="0"/>
                <a:ea typeface="Avenir Book" charset="0"/>
                <a:cs typeface="Avenir Book" charset="0"/>
              </a:rPr>
              <a:t>MAIS PENSEZ À CECI…</a:t>
            </a:r>
            <a:endParaRPr lang="en-GB" altLang="en-US" sz="4000" dirty="0">
              <a:effectLst/>
              <a:latin typeface="Avenir Book" charset="0"/>
              <a:ea typeface="Avenir Book" charset="0"/>
              <a:cs typeface="Avenir Book" charset="0"/>
            </a:endParaRPr>
          </a:p>
        </p:txBody>
      </p:sp>
      <p:sp>
        <p:nvSpPr>
          <p:cNvPr id="7171" name="Rectangle 3"/>
          <p:cNvSpPr>
            <a:spLocks noGrp="1" noChangeArrowheads="1"/>
          </p:cNvSpPr>
          <p:nvPr>
            <p:ph type="body" idx="1"/>
          </p:nvPr>
        </p:nvSpPr>
        <p:spPr>
          <a:xfrm>
            <a:off x="204788" y="1974379"/>
            <a:ext cx="8611220" cy="4883621"/>
          </a:xfrm>
        </p:spPr>
        <p:txBody>
          <a:bodyPr/>
          <a:lstStyle/>
          <a:p>
            <a:pPr eaLnBrk="1" hangingPunct="1">
              <a:lnSpc>
                <a:spcPct val="90000"/>
              </a:lnSpc>
              <a:buFont typeface="Arial" panose="020B0604020202020204" pitchFamily="34" charset="0"/>
              <a:buChar char="•"/>
              <a:defRPr/>
            </a:pPr>
            <a:r>
              <a:rPr lang="fr-CA" sz="2800" dirty="0" smtClean="0">
                <a:latin typeface="Calibri" panose="020F0502020204030204" pitchFamily="34" charset="0"/>
                <a:cs typeface="Calibri" panose="020F0502020204030204" pitchFamily="34" charset="0"/>
              </a:rPr>
              <a:t>Comment vos espoirs, vos rêves et vos objectifs pour ces enfants seraient-ils affectés s’ils étaient victimes de violence</a:t>
            </a:r>
            <a:r>
              <a:rPr lang="fr-CA" sz="2800" dirty="0" smtClean="0">
                <a:latin typeface="Calibri" panose="020F0502020204030204" pitchFamily="34" charset="0"/>
                <a:ea typeface="Calibri" charset="0"/>
                <a:cs typeface="Calibri" panose="020F0502020204030204" pitchFamily="34" charset="0"/>
              </a:rPr>
              <a:t>?</a:t>
            </a:r>
          </a:p>
          <a:p>
            <a:pPr eaLnBrk="1" hangingPunct="1">
              <a:lnSpc>
                <a:spcPct val="90000"/>
              </a:lnSpc>
              <a:buFont typeface="Arial" panose="020B0604020202020204" pitchFamily="34" charset="0"/>
              <a:buChar char="•"/>
              <a:defRPr/>
            </a:pPr>
            <a:endParaRPr lang="fr-CA" sz="1400" dirty="0" smtClean="0">
              <a:latin typeface="Calibri" panose="020F0502020204030204" pitchFamily="34" charset="0"/>
              <a:ea typeface="Calibri" charset="0"/>
              <a:cs typeface="Calibri" panose="020F0502020204030204" pitchFamily="34" charset="0"/>
            </a:endParaRPr>
          </a:p>
          <a:p>
            <a:pPr eaLnBrk="1" hangingPunct="1">
              <a:lnSpc>
                <a:spcPct val="90000"/>
              </a:lnSpc>
              <a:buFont typeface="Arial" panose="020B0604020202020204" pitchFamily="34" charset="0"/>
              <a:buChar char="•"/>
              <a:defRPr/>
            </a:pPr>
            <a:r>
              <a:rPr lang="fr-CA" sz="2800" dirty="0" smtClean="0">
                <a:latin typeface="Calibri" panose="020F0502020204030204" pitchFamily="34" charset="0"/>
                <a:cs typeface="Calibri" panose="020F0502020204030204" pitchFamily="34" charset="0"/>
              </a:rPr>
              <a:t>Comment la famille en serait-elle affectée</a:t>
            </a:r>
            <a:r>
              <a:rPr lang="fr-CA" sz="2800" dirty="0" smtClean="0">
                <a:latin typeface="Calibri" panose="020F0502020204030204" pitchFamily="34" charset="0"/>
                <a:ea typeface="Calibri" charset="0"/>
                <a:cs typeface="Calibri" panose="020F0502020204030204" pitchFamily="34" charset="0"/>
              </a:rPr>
              <a:t>?</a:t>
            </a:r>
          </a:p>
          <a:p>
            <a:pPr eaLnBrk="1" hangingPunct="1">
              <a:lnSpc>
                <a:spcPct val="90000"/>
              </a:lnSpc>
              <a:buFont typeface="Arial" panose="020B0604020202020204" pitchFamily="34" charset="0"/>
              <a:buChar char="•"/>
              <a:defRPr/>
            </a:pPr>
            <a:endParaRPr lang="fr-CA" sz="1400" dirty="0" smtClean="0">
              <a:latin typeface="Calibri" panose="020F0502020204030204" pitchFamily="34" charset="0"/>
              <a:ea typeface="Calibri" charset="0"/>
              <a:cs typeface="Calibri" panose="020F0502020204030204" pitchFamily="34" charset="0"/>
            </a:endParaRPr>
          </a:p>
          <a:p>
            <a:pPr eaLnBrk="1" hangingPunct="1">
              <a:lnSpc>
                <a:spcPct val="90000"/>
              </a:lnSpc>
              <a:buFont typeface="Arial" panose="020B0604020202020204" pitchFamily="34" charset="0"/>
              <a:buChar char="•"/>
              <a:defRPr/>
            </a:pPr>
            <a:r>
              <a:rPr lang="fr-CA" sz="2800" dirty="0" smtClean="0">
                <a:latin typeface="Calibri" panose="020F0502020204030204" pitchFamily="34" charset="0"/>
                <a:cs typeface="Calibri" panose="020F0502020204030204" pitchFamily="34" charset="0"/>
              </a:rPr>
              <a:t>Comment l’église en serait-elle affectée</a:t>
            </a:r>
            <a:r>
              <a:rPr lang="fr-CA" sz="2800" dirty="0" smtClean="0">
                <a:latin typeface="Calibri" panose="020F0502020204030204" pitchFamily="34" charset="0"/>
                <a:ea typeface="Calibri" charset="0"/>
                <a:cs typeface="Calibri" panose="020F0502020204030204" pitchFamily="34" charset="0"/>
              </a:rPr>
              <a:t>?</a:t>
            </a:r>
          </a:p>
          <a:p>
            <a:pPr lvl="1" eaLnBrk="1" hangingPunct="1">
              <a:lnSpc>
                <a:spcPct val="90000"/>
              </a:lnSpc>
              <a:buFont typeface="Wingdings" panose="05000000000000000000" pitchFamily="2" charset="2"/>
              <a:buChar char="v"/>
              <a:defRPr/>
            </a:pPr>
            <a:r>
              <a:rPr lang="fr-CA" sz="2400" dirty="0" smtClean="0">
                <a:latin typeface="Calibri" charset="0"/>
                <a:ea typeface="Calibri" charset="0"/>
                <a:cs typeface="Calibri" charset="0"/>
              </a:rPr>
              <a:t> D’autres enfants et d’autres jeunes?</a:t>
            </a:r>
          </a:p>
          <a:p>
            <a:pPr lvl="1" eaLnBrk="1" hangingPunct="1">
              <a:lnSpc>
                <a:spcPct val="90000"/>
              </a:lnSpc>
              <a:spcBef>
                <a:spcPts val="0"/>
              </a:spcBef>
              <a:buFont typeface="Wingdings" panose="05000000000000000000" pitchFamily="2" charset="2"/>
              <a:buChar char="v"/>
              <a:defRPr/>
            </a:pPr>
            <a:r>
              <a:rPr lang="fr-CA" sz="2400" dirty="0" smtClean="0">
                <a:latin typeface="Calibri" charset="0"/>
                <a:ea typeface="Calibri" charset="0"/>
                <a:cs typeface="Calibri" charset="0"/>
              </a:rPr>
              <a:t> Les adultes et la direction de l’église?</a:t>
            </a:r>
          </a:p>
          <a:p>
            <a:pPr lvl="1" eaLnBrk="1" hangingPunct="1">
              <a:lnSpc>
                <a:spcPct val="90000"/>
              </a:lnSpc>
              <a:spcBef>
                <a:spcPts val="0"/>
              </a:spcBef>
              <a:buFont typeface="Arial" panose="020B0604020202020204" pitchFamily="34" charset="0"/>
              <a:buChar char="•"/>
              <a:defRPr/>
            </a:pPr>
            <a:endParaRPr lang="fr-CA" sz="2400" dirty="0" smtClean="0">
              <a:latin typeface="Calibri" charset="0"/>
              <a:ea typeface="Calibri" charset="0"/>
              <a:cs typeface="Calibri" charset="0"/>
            </a:endParaRPr>
          </a:p>
          <a:p>
            <a:pPr eaLnBrk="1" hangingPunct="1">
              <a:lnSpc>
                <a:spcPct val="90000"/>
              </a:lnSpc>
              <a:buFont typeface="Arial" panose="020B0604020202020204" pitchFamily="34" charset="0"/>
              <a:buChar char="•"/>
              <a:defRPr/>
            </a:pPr>
            <a:r>
              <a:rPr lang="fr-CA" sz="2800" dirty="0" smtClean="0">
                <a:latin typeface="Calibri" charset="0"/>
                <a:ea typeface="Calibri" charset="0"/>
                <a:cs typeface="Calibri" charset="0"/>
              </a:rPr>
              <a:t>Comment la communauté en serait-elle affectée?</a:t>
            </a:r>
            <a:endParaRPr lang="fr-CA" sz="2800" dirty="0" smtClean="0">
              <a:latin typeface="Calibri" charset="0"/>
              <a:ea typeface="Calibri" charset="0"/>
              <a:cs typeface="Calibri" charset="0"/>
            </a:endParaRPr>
          </a:p>
        </p:txBody>
      </p:sp>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wipe(up)">
                                      <p:cBhvr>
                                        <p:cTn id="7" dur="500"/>
                                        <p:tgtEl>
                                          <p:spTgt spid="7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171">
                                            <p:txEl>
                                              <p:pRg st="2" end="2"/>
                                            </p:txEl>
                                          </p:spTgt>
                                        </p:tgtEl>
                                        <p:attrNameLst>
                                          <p:attrName>style.visibility</p:attrName>
                                        </p:attrNameLst>
                                      </p:cBhvr>
                                      <p:to>
                                        <p:strVal val="visible"/>
                                      </p:to>
                                    </p:set>
                                    <p:animEffect transition="in" filter="wipe(up)">
                                      <p:cBhvr>
                                        <p:cTn id="12" dur="500"/>
                                        <p:tgtEl>
                                          <p:spTgt spid="7171">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7171">
                                            <p:txEl>
                                              <p:pRg st="4" end="4"/>
                                            </p:txEl>
                                          </p:spTgt>
                                        </p:tgtEl>
                                        <p:attrNameLst>
                                          <p:attrName>style.visibility</p:attrName>
                                        </p:attrNameLst>
                                      </p:cBhvr>
                                      <p:to>
                                        <p:strVal val="visible"/>
                                      </p:to>
                                    </p:set>
                                    <p:animEffect transition="in" filter="wipe(up)">
                                      <p:cBhvr>
                                        <p:cTn id="17" dur="500"/>
                                        <p:tgtEl>
                                          <p:spTgt spid="7171">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7171">
                                            <p:txEl>
                                              <p:pRg st="5" end="5"/>
                                            </p:txEl>
                                          </p:spTgt>
                                        </p:tgtEl>
                                        <p:attrNameLst>
                                          <p:attrName>style.visibility</p:attrName>
                                        </p:attrNameLst>
                                      </p:cBhvr>
                                      <p:to>
                                        <p:strVal val="visible"/>
                                      </p:to>
                                    </p:set>
                                    <p:animEffect transition="in" filter="wipe(up)">
                                      <p:cBhvr>
                                        <p:cTn id="22" dur="500"/>
                                        <p:tgtEl>
                                          <p:spTgt spid="7171">
                                            <p:txEl>
                                              <p:pRg st="5" end="5"/>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7171">
                                            <p:txEl>
                                              <p:pRg st="6" end="6"/>
                                            </p:txEl>
                                          </p:spTgt>
                                        </p:tgtEl>
                                        <p:attrNameLst>
                                          <p:attrName>style.visibility</p:attrName>
                                        </p:attrNameLst>
                                      </p:cBhvr>
                                      <p:to>
                                        <p:strVal val="visible"/>
                                      </p:to>
                                    </p:set>
                                    <p:animEffect transition="in" filter="wipe(up)">
                                      <p:cBhvr>
                                        <p:cTn id="27" dur="500"/>
                                        <p:tgtEl>
                                          <p:spTgt spid="7171">
                                            <p:txEl>
                                              <p:pRg st="6" end="6"/>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7171">
                                            <p:txEl>
                                              <p:pRg st="8" end="8"/>
                                            </p:txEl>
                                          </p:spTgt>
                                        </p:tgtEl>
                                        <p:attrNameLst>
                                          <p:attrName>style.visibility</p:attrName>
                                        </p:attrNameLst>
                                      </p:cBhvr>
                                      <p:to>
                                        <p:strVal val="visible"/>
                                      </p:to>
                                    </p:set>
                                    <p:animEffect transition="in" filter="wipe(up)">
                                      <p:cBhvr>
                                        <p:cTn id="32" dur="500"/>
                                        <p:tgtEl>
                                          <p:spTgt spid="717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bldLvl="2"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a:xfrm>
            <a:off x="936288" y="451123"/>
            <a:ext cx="8031163" cy="1609725"/>
          </a:xfrm>
        </p:spPr>
        <p:txBody>
          <a:bodyPr/>
          <a:lstStyle/>
          <a:p>
            <a:pPr algn="r" eaLnBrk="1" hangingPunct="1">
              <a:defRPr/>
            </a:pPr>
            <a:r>
              <a:rPr lang="fr-CA" altLang="en-US" sz="3600" dirty="0" smtClean="0">
                <a:effectLst/>
                <a:latin typeface="Avenir Book" charset="0"/>
                <a:ea typeface="Avenir Book" charset="0"/>
                <a:cs typeface="Avenir Book" charset="0"/>
              </a:rPr>
              <a:t>EFFETS DÉVASTATEURS DE LA VIOLENCE SUR LES ENFANTS</a:t>
            </a:r>
            <a:endParaRPr lang="fr-CA" altLang="en-US" sz="3600" dirty="0">
              <a:solidFill>
                <a:srgbClr val="00F2EC"/>
              </a:solidFill>
              <a:effectLst/>
              <a:latin typeface="Avenir Book" charset="0"/>
              <a:ea typeface="Avenir Book" charset="0"/>
              <a:cs typeface="Avenir Book" charset="0"/>
            </a:endParaRPr>
          </a:p>
        </p:txBody>
      </p:sp>
      <p:sp>
        <p:nvSpPr>
          <p:cNvPr id="132099" name="Rectangle 3"/>
          <p:cNvSpPr>
            <a:spLocks noGrp="1" noChangeArrowheads="1"/>
          </p:cNvSpPr>
          <p:nvPr>
            <p:ph type="body" idx="1"/>
          </p:nvPr>
        </p:nvSpPr>
        <p:spPr>
          <a:xfrm>
            <a:off x="851953" y="2060848"/>
            <a:ext cx="7824503" cy="4392488"/>
          </a:xfrm>
        </p:spPr>
        <p:txBody>
          <a:bodyPr/>
          <a:lstStyle/>
          <a:p>
            <a:pPr marL="0" indent="0" eaLnBrk="1" hangingPunct="1">
              <a:lnSpc>
                <a:spcPct val="150000"/>
              </a:lnSpc>
              <a:buSzPct val="130000"/>
              <a:buNone/>
              <a:defRPr/>
            </a:pPr>
            <a:r>
              <a:rPr lang="fr-CA" sz="2800" dirty="0" smtClean="0">
                <a:latin typeface="Calibri" charset="0"/>
                <a:ea typeface="Calibri" charset="0"/>
                <a:cs typeface="Calibri" charset="0"/>
              </a:rPr>
              <a:t>Ils risquent davantage de :</a:t>
            </a:r>
            <a:endParaRPr lang="fr-CA" sz="2800" dirty="0" smtClean="0">
              <a:latin typeface="Calibri" charset="0"/>
              <a:ea typeface="Calibri" charset="0"/>
              <a:cs typeface="Calibri" charset="0"/>
            </a:endParaRPr>
          </a:p>
          <a:p>
            <a:pPr eaLnBrk="1" hangingPunct="1">
              <a:buSzPct val="130000"/>
              <a:buFont typeface="Arial" panose="020B0604020202020204" pitchFamily="34" charset="0"/>
              <a:buChar char="•"/>
              <a:defRPr/>
            </a:pPr>
            <a:r>
              <a:rPr lang="fr-CA" sz="2800" dirty="0" smtClean="0">
                <a:latin typeface="Calibri" charset="0"/>
                <a:ea typeface="Calibri" charset="0"/>
                <a:cs typeface="Calibri" charset="0"/>
              </a:rPr>
              <a:t>Souffrir de détresse psychologique ou de maladies mentales.</a:t>
            </a:r>
          </a:p>
          <a:p>
            <a:pPr eaLnBrk="1" hangingPunct="1">
              <a:buSzPct val="130000"/>
              <a:buFont typeface="Arial" panose="020B0604020202020204" pitchFamily="34" charset="0"/>
              <a:buChar char="•"/>
              <a:defRPr/>
            </a:pPr>
            <a:r>
              <a:rPr lang="fr-CA" sz="2800" dirty="0" smtClean="0">
                <a:latin typeface="Calibri" charset="0"/>
                <a:ea typeface="Calibri" charset="0"/>
                <a:cs typeface="Calibri" charset="0"/>
              </a:rPr>
              <a:t>Devenir fumeurs et alcooliques.</a:t>
            </a:r>
          </a:p>
          <a:p>
            <a:pPr eaLnBrk="1" hangingPunct="1">
              <a:buSzPct val="130000"/>
              <a:buFont typeface="Arial" panose="020B0604020202020204" pitchFamily="34" charset="0"/>
              <a:buChar char="•"/>
              <a:defRPr/>
            </a:pPr>
            <a:r>
              <a:rPr lang="fr-CA" sz="2800" dirty="0" smtClean="0">
                <a:latin typeface="Calibri" charset="0"/>
                <a:ea typeface="Calibri" charset="0"/>
                <a:cs typeface="Calibri" charset="0"/>
              </a:rPr>
              <a:t>Contracter des infections transmissibles sexuellement (ITS).</a:t>
            </a:r>
          </a:p>
          <a:p>
            <a:pPr eaLnBrk="1" hangingPunct="1">
              <a:buSzPct val="130000"/>
              <a:buFont typeface="Arial" panose="020B0604020202020204" pitchFamily="34" charset="0"/>
              <a:buChar char="•"/>
              <a:defRPr/>
            </a:pPr>
            <a:r>
              <a:rPr lang="fr-CA" sz="2800" dirty="0" smtClean="0">
                <a:latin typeface="Calibri" charset="0"/>
                <a:ea typeface="Calibri" charset="0"/>
                <a:cs typeface="Calibri" charset="0"/>
              </a:rPr>
              <a:t>Adopter des comportements autodestructeurs.</a:t>
            </a:r>
            <a:endParaRPr lang="fr-CA" sz="2800" dirty="0" smtClean="0">
              <a:latin typeface="Calibri" charset="0"/>
              <a:ea typeface="Calibri" charset="0"/>
              <a:cs typeface="Calibri" charset="0"/>
            </a:endParaRPr>
          </a:p>
        </p:txBody>
      </p:sp>
      <p:sp>
        <p:nvSpPr>
          <p:cNvPr id="132101" name="Rectangle 5"/>
          <p:cNvSpPr>
            <a:spLocks noChangeArrowheads="1"/>
          </p:cNvSpPr>
          <p:nvPr/>
        </p:nvSpPr>
        <p:spPr bwMode="auto">
          <a:xfrm>
            <a:off x="2590800" y="152400"/>
            <a:ext cx="6400800" cy="2362200"/>
          </a:xfrm>
          <a:prstGeom prst="rect">
            <a:avLst/>
          </a:prstGeom>
          <a:noFill/>
          <a:ln>
            <a:noFill/>
          </a:ln>
          <a:effectLst/>
          <a:extLst>
            <a:ext uri="{909E8E84-426E-40dd-AFC4-6F175D3DCCD1}"/>
            <a:ext uri="{91240B29-F687-4f45-9708-019B960494DF}"/>
            <a:ext uri="{AF507438-7753-43e0-B8FC-AC1667EBCBE1}"/>
          </a:extLst>
        </p:spPr>
        <p:txBody>
          <a:bodyPr anchor="ctr"/>
          <a:lstStyle/>
          <a:p>
            <a:pPr eaLnBrk="1" hangingPunct="1">
              <a:defRPr/>
            </a:pPr>
            <a:endParaRPr lang="en-US" sz="4400">
              <a:solidFill>
                <a:srgbClr val="00F2EC"/>
              </a:solidFill>
              <a:effectLst>
                <a:outerShdw blurRad="38100" dist="38100" dir="2700000" algn="tl">
                  <a:srgbClr val="000000"/>
                </a:outerShdw>
              </a:effectLst>
              <a:latin typeface="Comic Sans MS" charset="0"/>
              <a:ea typeface="ＭＳ Ｐゴシック" charset="0"/>
            </a:endParaRP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2099">
                                            <p:txEl>
                                              <p:pRg st="0" end="0"/>
                                            </p:txEl>
                                          </p:spTgt>
                                        </p:tgtEl>
                                        <p:attrNameLst>
                                          <p:attrName>style.visibility</p:attrName>
                                        </p:attrNameLst>
                                      </p:cBhvr>
                                      <p:to>
                                        <p:strVal val="visible"/>
                                      </p:to>
                                    </p:set>
                                    <p:animEffect transition="in" filter="dissolve">
                                      <p:cBhvr>
                                        <p:cTn id="7" dur="500"/>
                                        <p:tgtEl>
                                          <p:spTgt spid="132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2099">
                                            <p:txEl>
                                              <p:pRg st="1" end="1"/>
                                            </p:txEl>
                                          </p:spTgt>
                                        </p:tgtEl>
                                        <p:attrNameLst>
                                          <p:attrName>style.visibility</p:attrName>
                                        </p:attrNameLst>
                                      </p:cBhvr>
                                      <p:to>
                                        <p:strVal val="visible"/>
                                      </p:to>
                                    </p:set>
                                    <p:animEffect transition="in" filter="dissolve">
                                      <p:cBhvr>
                                        <p:cTn id="12" dur="500"/>
                                        <p:tgtEl>
                                          <p:spTgt spid="1320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2099">
                                            <p:txEl>
                                              <p:pRg st="2" end="2"/>
                                            </p:txEl>
                                          </p:spTgt>
                                        </p:tgtEl>
                                        <p:attrNameLst>
                                          <p:attrName>style.visibility</p:attrName>
                                        </p:attrNameLst>
                                      </p:cBhvr>
                                      <p:to>
                                        <p:strVal val="visible"/>
                                      </p:to>
                                    </p:set>
                                    <p:animEffect transition="in" filter="dissolve">
                                      <p:cBhvr>
                                        <p:cTn id="17" dur="500"/>
                                        <p:tgtEl>
                                          <p:spTgt spid="13209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32099">
                                            <p:txEl>
                                              <p:pRg st="3" end="3"/>
                                            </p:txEl>
                                          </p:spTgt>
                                        </p:tgtEl>
                                        <p:attrNameLst>
                                          <p:attrName>style.visibility</p:attrName>
                                        </p:attrNameLst>
                                      </p:cBhvr>
                                      <p:to>
                                        <p:strVal val="visible"/>
                                      </p:to>
                                    </p:set>
                                    <p:animEffect transition="in" filter="dissolve">
                                      <p:cBhvr>
                                        <p:cTn id="22" dur="500"/>
                                        <p:tgtEl>
                                          <p:spTgt spid="13209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32099">
                                            <p:txEl>
                                              <p:pRg st="4" end="4"/>
                                            </p:txEl>
                                          </p:spTgt>
                                        </p:tgtEl>
                                        <p:attrNameLst>
                                          <p:attrName>style.visibility</p:attrName>
                                        </p:attrNameLst>
                                      </p:cBhvr>
                                      <p:to>
                                        <p:strVal val="visible"/>
                                      </p:to>
                                    </p:set>
                                    <p:animEffect transition="in" filter="dissolve">
                                      <p:cBhvr>
                                        <p:cTn id="27" dur="500"/>
                                        <p:tgtEl>
                                          <p:spTgt spid="1320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9" grpId="0" build="p" autoUpdateAnimBg="0"/>
    </p:bld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10628</TotalTime>
  <Words>1969</Words>
  <Application>Microsoft Office PowerPoint</Application>
  <PresentationFormat>On-screen Show (4:3)</PresentationFormat>
  <Paragraphs>346</Paragraphs>
  <Slides>35</Slides>
  <Notes>35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35</vt:i4>
      </vt:variant>
    </vt:vector>
  </HeadingPairs>
  <TitlesOfParts>
    <vt:vector size="44" baseType="lpstr">
      <vt:lpstr>ＭＳ Ｐゴシック</vt:lpstr>
      <vt:lpstr>Arial</vt:lpstr>
      <vt:lpstr>Avenir Book</vt:lpstr>
      <vt:lpstr>Avenir Next</vt:lpstr>
      <vt:lpstr>Calibri</vt:lpstr>
      <vt:lpstr>Comic Sans MS</vt:lpstr>
      <vt:lpstr>Times New Roman</vt:lpstr>
      <vt:lpstr>Wingdings</vt:lpstr>
      <vt:lpstr>Default Design</vt:lpstr>
      <vt:lpstr>PowerPoint Presentation</vt:lpstr>
      <vt:lpstr>QUE DIEU DÉSIRE-T-IL  POUR NOS FOYERS?</vt:lpstr>
      <vt:lpstr>PowerPoint Presentation</vt:lpstr>
      <vt:lpstr>DES STATISTIQUES À LA HAUSSE</vt:lpstr>
      <vt:lpstr>STATISTIQUES SUR LA VIOLENCE AUX É.-U. EN 2013 </vt:lpstr>
      <vt:lpstr>STATISTIQUES DU MALAWI DE 2015</vt:lpstr>
      <vt:lpstr>RÊVONS UN PEU…</vt:lpstr>
      <vt:lpstr>MAIS PENSEZ À CECI…</vt:lpstr>
      <vt:lpstr>EFFETS DÉVASTATEURS DE LA VIOLENCE SUR LES ENFANTS</vt:lpstr>
      <vt:lpstr>QU’EST-CE QUE LA VIOLENCE PSYCHOLOGIQUE?</vt:lpstr>
      <vt:lpstr>QUE COMPREND LA VIOLENCE PSYCHOLOGIQUE?</vt:lpstr>
      <vt:lpstr>PowerPoint Presentation</vt:lpstr>
      <vt:lpstr>SIGNES POSSIBLES DE VIOLENCE PSYCHOLOGIQUE</vt:lpstr>
      <vt:lpstr>SIGNES POSSIBLES DE NÉGLIGENCE</vt:lpstr>
      <vt:lpstr>POURQUOI?</vt:lpstr>
      <vt:lpstr>UNE PERSPECTIVE BIBLIQUE</vt:lpstr>
      <vt:lpstr>QU’EST-CE QUE LA COLÈRE?</vt:lpstr>
      <vt:lpstr>INCITATION DE L’APÔTRE PAUL</vt:lpstr>
      <vt:lpstr>PowerPoint Presentation</vt:lpstr>
      <vt:lpstr>EFFETS DE LA VIOLENCE PSYCHOLOGIQUE EN PLUS DE LA COLÈRE</vt:lpstr>
      <vt:lpstr>CONSEILS D’ELLEN WHITE</vt:lpstr>
      <vt:lpstr>QU’EST-CE QUE LA BIBLE RECOMMANDE?</vt:lpstr>
      <vt:lpstr>QU’EST-CE QUE LA BIBLE RECOMMANDE?</vt:lpstr>
      <vt:lpstr>COMMENT L’ÉGLISE DEVRAIT-ELLE RÉAGIR?</vt:lpstr>
      <vt:lpstr>UNE RÉACTION APPROPRIÉE DE L’ÉGLISE</vt:lpstr>
      <vt:lpstr>PowerPoint Presentation</vt:lpstr>
      <vt:lpstr>UNE RÉACTION APPROPRIÉE DE L’ÉGLISE</vt:lpstr>
      <vt:lpstr>SI VOUS SOUPÇONNEZ OU CONNAISSEZ UN CAS DE VIOLENCE, AGISSEZ IMMÉDIATEMENT</vt:lpstr>
      <vt:lpstr>DE L’AIDE POUR LES VICTIMES DE VIOLENCE PSYCHOLOGIQUE</vt:lpstr>
      <vt:lpstr>DÉCLARATION DE L’ÉGLISE ADVENTISTE DE 1996</vt:lpstr>
      <vt:lpstr>COMMENT  RÉAGISSONS-NOUS DONC AUJOURD’HUI?</vt:lpstr>
      <vt:lpstr>LA RÉPONSE DE JÉSUS DANS  JEAN 13:35</vt:lpstr>
      <vt:lpstr>PowerPoint Presentation</vt:lpstr>
      <vt:lpstr>PowerPoint Presentation</vt:lpstr>
      <vt:lpstr>PowerPoint Presentation</vt:lpstr>
    </vt:vector>
  </TitlesOfParts>
  <Company>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Love Protects</dc:title>
  <dc:creator>TRANS-EUROPEAN DIVISION (AMW)</dc:creator>
  <cp:lastModifiedBy>marie-michele robitaille</cp:lastModifiedBy>
  <cp:revision>191</cp:revision>
  <dcterms:created xsi:type="dcterms:W3CDTF">2002-07-01T15:11:32Z</dcterms:created>
  <dcterms:modified xsi:type="dcterms:W3CDTF">2017-05-22T00:03:40Z</dcterms:modified>
</cp:coreProperties>
</file>