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28" r:id="rId5"/>
    <p:sldId id="329" r:id="rId6"/>
    <p:sldId id="330" r:id="rId7"/>
    <p:sldId id="267" r:id="rId8"/>
    <p:sldId id="268" r:id="rId9"/>
    <p:sldId id="269" r:id="rId10"/>
    <p:sldId id="272" r:id="rId11"/>
    <p:sldId id="274" r:id="rId12"/>
    <p:sldId id="322" r:id="rId13"/>
    <p:sldId id="275" r:id="rId14"/>
    <p:sldId id="278" r:id="rId15"/>
    <p:sldId id="279" r:id="rId16"/>
    <p:sldId id="281" r:id="rId17"/>
    <p:sldId id="283" r:id="rId18"/>
    <p:sldId id="286" r:id="rId19"/>
    <p:sldId id="287" r:id="rId20"/>
    <p:sldId id="291" r:id="rId21"/>
    <p:sldId id="288" r:id="rId22"/>
    <p:sldId id="327" r:id="rId23"/>
    <p:sldId id="264" r:id="rId24"/>
    <p:sldId id="293" r:id="rId25"/>
    <p:sldId id="294" r:id="rId26"/>
    <p:sldId id="297" r:id="rId27"/>
    <p:sldId id="298" r:id="rId28"/>
    <p:sldId id="300" r:id="rId29"/>
    <p:sldId id="301" r:id="rId30"/>
    <p:sldId id="302" r:id="rId31"/>
    <p:sldId id="303" r:id="rId32"/>
    <p:sldId id="305" r:id="rId33"/>
    <p:sldId id="311" r:id="rId34"/>
    <p:sldId id="307" r:id="rId35"/>
    <p:sldId id="308" r:id="rId36"/>
    <p:sldId id="309" r:id="rId37"/>
    <p:sldId id="310" r:id="rId38"/>
    <p:sldId id="312" r:id="rId39"/>
    <p:sldId id="313" r:id="rId40"/>
    <p:sldId id="314" r:id="rId41"/>
    <p:sldId id="315" r:id="rId42"/>
    <p:sldId id="316" r:id="rId43"/>
    <p:sldId id="318" r:id="rId44"/>
    <p:sldId id="319" r:id="rId45"/>
    <p:sldId id="331" r:id="rId46"/>
    <p:sldId id="320"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34" d="100"/>
          <a:sy n="34" d="100"/>
        </p:scale>
        <p:origin x="730" y="21"/>
      </p:cViewPr>
      <p:guideLst/>
    </p:cSldViewPr>
  </p:slideViewPr>
  <p:notesTextViewPr>
    <p:cViewPr>
      <p:scale>
        <a:sx n="1" d="1"/>
        <a:sy n="1" d="1"/>
      </p:scale>
      <p:origin x="0" y="0"/>
    </p:cViewPr>
  </p:notesTextViewPr>
  <p:sorterViewPr>
    <p:cViewPr>
      <p:scale>
        <a:sx n="120" d="100"/>
        <a:sy n="120" d="100"/>
      </p:scale>
      <p:origin x="0" y="-225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a:xfrm>
            <a:off x="3962399" y="5870575"/>
            <a:ext cx="4893958" cy="377825"/>
          </a:xfrm>
        </p:spPr>
        <p:txBody>
          <a:bodyPr/>
          <a:lstStyle/>
          <a:p>
            <a:endParaRPr lang="fr-FR"/>
          </a:p>
        </p:txBody>
      </p:sp>
      <p:sp>
        <p:nvSpPr>
          <p:cNvPr id="6" name="Slide Number Placeholder 5"/>
          <p:cNvSpPr>
            <a:spLocks noGrp="1"/>
          </p:cNvSpPr>
          <p:nvPr>
            <p:ph type="sldNum" sz="quarter" idx="12"/>
          </p:nvPr>
        </p:nvSpPr>
        <p:spPr>
          <a:xfrm>
            <a:off x="10608958" y="5870575"/>
            <a:ext cx="551167" cy="377825"/>
          </a:xfrm>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23024286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9C4A20A-C815-46A2-A706-A3C3B3AFBA7A}" type="datetimeFigureOut">
              <a:rPr lang="fr-FR" smtClean="0"/>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413701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199392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153668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3252684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1170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3374617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extLst>
      <p:ext uri="{BB962C8B-B14F-4D97-AF65-F5344CB8AC3E}">
        <p14:creationId xmlns:p14="http://schemas.microsoft.com/office/powerpoint/2010/main" val="352715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213094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78229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9C4A20A-C815-46A2-A706-A3C3B3AFBA7A}" type="datetimeFigureOut">
              <a:rPr lang="fr-FR" smtClean="0"/>
              <a:t>28/08/2018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223820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9C4A20A-C815-46A2-A706-A3C3B3AFBA7A}" type="datetimeFigureOut">
              <a:rPr lang="fr-FR" smtClean="0"/>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140199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9C4A20A-C815-46A2-A706-A3C3B3AFBA7A}" type="datetimeFigureOut">
              <a:rPr lang="fr-FR" smtClean="0"/>
              <a:t>28/08/2018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382689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9C4A20A-C815-46A2-A706-A3C3B3AFBA7A}" type="datetimeFigureOut">
              <a:rPr lang="fr-FR" smtClean="0"/>
              <a:t>28/08/2018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207633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9C4A20A-C815-46A2-A706-A3C3B3AFBA7A}" type="datetimeFigureOut">
              <a:rPr lang="fr-FR" smtClean="0"/>
              <a:t>28/08/2018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3661150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9C4A20A-C815-46A2-A706-A3C3B3AFBA7A}" type="datetimeFigureOut">
              <a:rPr lang="fr-FR" smtClean="0"/>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3465367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9C4A20A-C815-46A2-A706-A3C3B3AFBA7A}" type="datetimeFigureOut">
              <a:rPr lang="fr-FR" smtClean="0"/>
              <a:t>28/08/2018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4E42F5-F445-4401-94BE-EF20D6AA42C2}" type="slidenum">
              <a:rPr lang="fr-FR" smtClean="0"/>
              <a:t>‹N°›</a:t>
            </a:fld>
            <a:endParaRPr lang="fr-FR"/>
          </a:p>
        </p:txBody>
      </p:sp>
    </p:spTree>
    <p:extLst>
      <p:ext uri="{BB962C8B-B14F-4D97-AF65-F5344CB8AC3E}">
        <p14:creationId xmlns:p14="http://schemas.microsoft.com/office/powerpoint/2010/main" val="18705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C4A20A-C815-46A2-A706-A3C3B3AFBA7A}" type="datetimeFigureOut">
              <a:rPr lang="fr-FR" smtClean="0"/>
              <a:t>28/08/2018</a:t>
            </a:fld>
            <a:endParaRPr lang="fr-F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4E42F5-F445-4401-94BE-EF20D6AA42C2}" type="slidenum">
              <a:rPr lang="fr-FR" smtClean="0"/>
              <a:t>‹N°›</a:t>
            </a:fld>
            <a:endParaRPr lang="fr-FR"/>
          </a:p>
        </p:txBody>
      </p:sp>
    </p:spTree>
    <p:extLst>
      <p:ext uri="{BB962C8B-B14F-4D97-AF65-F5344CB8AC3E}">
        <p14:creationId xmlns:p14="http://schemas.microsoft.com/office/powerpoint/2010/main" val="31206786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La Bible et les droits des enfants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4477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3925" y="495300"/>
            <a:ext cx="10515600" cy="3608917"/>
          </a:xfrm>
        </p:spPr>
        <p:txBody>
          <a:bodyPr>
            <a:normAutofit/>
          </a:bodyPr>
          <a:lstStyle/>
          <a:p>
            <a:pPr marL="0" indent="0" algn="just">
              <a:buNone/>
            </a:pPr>
            <a:r>
              <a:rPr lang="fr-FR" sz="3000" b="1" dirty="0"/>
              <a:t>En tant que Chrétiens, nous pouvons percevoir ces droits dans le contexte de l’amour profond de Dieu pour les enfants et la grande importance qu’il accorde à leur bien-être ainsi que la contribution qu’ils peuvent apporter. Si nous comprenons les droits dans ce contexte, ils peuvent devenir un outil précieux pour nous occuper des enfants et travailler avec eux.</a:t>
            </a:r>
          </a:p>
        </p:txBody>
      </p:sp>
      <p:sp>
        <p:nvSpPr>
          <p:cNvPr id="4" name="Espace réservé du contenu 2"/>
          <p:cNvSpPr txBox="1">
            <a:spLocks/>
          </p:cNvSpPr>
          <p:nvPr/>
        </p:nvSpPr>
        <p:spPr>
          <a:xfrm>
            <a:off x="871537" y="3571875"/>
            <a:ext cx="10620375" cy="30099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fr-FR" sz="3000" b="1" dirty="0"/>
              <a:t>Quelques exemples de passages de la Bible qui montrent la manière dont Dieu voit les enfants et la manière dont nous devrions les traiter, à la lumière des quatre grandes catégories de droits des enfants</a:t>
            </a:r>
          </a:p>
        </p:txBody>
      </p:sp>
    </p:spTree>
    <p:extLst>
      <p:ext uri="{BB962C8B-B14F-4D97-AF65-F5344CB8AC3E}">
        <p14:creationId xmlns:p14="http://schemas.microsoft.com/office/powerpoint/2010/main" val="206519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032" y="300989"/>
            <a:ext cx="12086968" cy="6615448"/>
          </a:xfrm>
        </p:spPr>
        <p:txBody>
          <a:bodyPr>
            <a:normAutofit/>
          </a:bodyPr>
          <a:lstStyle/>
          <a:p>
            <a:pPr marL="0" indent="0" algn="just">
              <a:buNone/>
            </a:pPr>
            <a:r>
              <a:rPr lang="fr-FR" sz="3500" b="1" dirty="0">
                <a:solidFill>
                  <a:srgbClr val="FFC000"/>
                </a:solidFill>
              </a:rPr>
              <a:t>1- Droit à la survie  </a:t>
            </a:r>
          </a:p>
          <a:p>
            <a:pPr marL="0" indent="0" algn="just">
              <a:buNone/>
            </a:pPr>
            <a:r>
              <a:rPr lang="fr-FR" sz="3500" b="1" dirty="0">
                <a:solidFill>
                  <a:srgbClr val="FFC000"/>
                </a:solidFill>
              </a:rPr>
              <a:t>   Mes besoins fondamentaux sont satisfaits : Moïse</a:t>
            </a:r>
          </a:p>
          <a:p>
            <a:pPr marL="0" indent="0" algn="just">
              <a:buNone/>
            </a:pPr>
            <a:endParaRPr lang="fr-FR" sz="2600" b="1" dirty="0"/>
          </a:p>
          <a:p>
            <a:pPr marL="0" indent="0" algn="just">
              <a:buNone/>
            </a:pPr>
            <a:r>
              <a:rPr lang="fr-FR" sz="2600" b="1" dirty="0"/>
              <a:t>L’histoire de la naissance de Moïse dans Exode 1-2 montre comment Dieu utilise toutes sortes de personnes pour assurer la survie d’un enfant. </a:t>
            </a:r>
          </a:p>
          <a:p>
            <a:pPr marL="0" indent="0" algn="just">
              <a:buNone/>
            </a:pPr>
            <a:r>
              <a:rPr lang="fr-FR" sz="2600" b="1" dirty="0"/>
              <a:t>L’information dans Exode 1:17 selon laquelle « Mais les sages-femmes craignirent Dieu… elles laissèrent vivre les enfants » montre que Dieu accorde de la valeur à la vie des enfants. </a:t>
            </a:r>
          </a:p>
          <a:p>
            <a:pPr marL="0" indent="0" algn="just">
              <a:buNone/>
            </a:pPr>
            <a:r>
              <a:rPr lang="fr-FR" sz="2600" b="1" dirty="0"/>
              <a:t>Dieu a déjà des plans pour la vie de Moïse et lorsqu’il naît, il est protégé par sa mère, sa </a:t>
            </a:r>
            <a:r>
              <a:rPr lang="fr-FR" sz="2600" b="1" dirty="0" err="1"/>
              <a:t>soeur</a:t>
            </a:r>
            <a:r>
              <a:rPr lang="fr-FR" sz="2600" b="1" dirty="0"/>
              <a:t> et même par la fille de Pharaon (Exode 2). </a:t>
            </a:r>
          </a:p>
          <a:p>
            <a:pPr marL="0" indent="0" algn="just">
              <a:buNone/>
            </a:pPr>
            <a:r>
              <a:rPr lang="fr-FR" sz="2600" b="1" dirty="0"/>
              <a:t>Dieu, dans son amour, veut que les enfants vivent et aient tout ce dont ils ont besoin pour survivre et grandir.</a:t>
            </a:r>
          </a:p>
        </p:txBody>
      </p:sp>
    </p:spTree>
    <p:extLst>
      <p:ext uri="{BB962C8B-B14F-4D97-AF65-F5344CB8AC3E}">
        <p14:creationId xmlns:p14="http://schemas.microsoft.com/office/powerpoint/2010/main" val="117086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CONNAITRE LES DROITS</a:t>
            </a:r>
          </a:p>
        </p:txBody>
      </p:sp>
      <p:sp>
        <p:nvSpPr>
          <p:cNvPr id="3" name="Espace réservé du contenu 2"/>
          <p:cNvSpPr>
            <a:spLocks noGrp="1"/>
          </p:cNvSpPr>
          <p:nvPr>
            <p:ph idx="1"/>
          </p:nvPr>
        </p:nvSpPr>
        <p:spPr/>
        <p:txBody>
          <a:bodyPr>
            <a:normAutofit/>
          </a:bodyPr>
          <a:lstStyle/>
          <a:p>
            <a:pPr marL="0" indent="0">
              <a:buNone/>
            </a:pPr>
            <a:r>
              <a:rPr lang="fr-FR" sz="3000" b="1" dirty="0"/>
              <a:t>• Le droit à la vie (6)</a:t>
            </a:r>
          </a:p>
          <a:p>
            <a:pPr marL="0" indent="0">
              <a:buNone/>
            </a:pPr>
            <a:r>
              <a:rPr lang="fr-FR" sz="3000" b="1" dirty="0"/>
              <a:t>• Le droit aux soins de santé (24)</a:t>
            </a:r>
          </a:p>
          <a:p>
            <a:pPr marL="0" indent="0">
              <a:buNone/>
            </a:pPr>
            <a:r>
              <a:rPr lang="fr-FR" sz="3000" b="1" dirty="0"/>
              <a:t>• Le droit à une alimentation suffisante et saine (27, 24)</a:t>
            </a:r>
          </a:p>
          <a:p>
            <a:pPr marL="0" indent="0">
              <a:buNone/>
            </a:pPr>
            <a:r>
              <a:rPr lang="fr-FR" sz="3000" b="1" dirty="0"/>
              <a:t>• Le droit à l’eau potable (24)</a:t>
            </a:r>
          </a:p>
          <a:p>
            <a:pPr marL="0" indent="0">
              <a:buNone/>
            </a:pPr>
            <a:r>
              <a:rPr lang="fr-FR" sz="3000" b="1" dirty="0"/>
              <a:t>• Le droit à un endroit sûr où vivre (24)</a:t>
            </a:r>
          </a:p>
        </p:txBody>
      </p:sp>
    </p:spTree>
    <p:extLst>
      <p:ext uri="{BB962C8B-B14F-4D97-AF65-F5344CB8AC3E}">
        <p14:creationId xmlns:p14="http://schemas.microsoft.com/office/powerpoint/2010/main" val="259693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66725"/>
            <a:ext cx="10131425" cy="1456267"/>
          </a:xfrm>
        </p:spPr>
        <p:txBody>
          <a:bodyPr>
            <a:normAutofit/>
          </a:bodyPr>
          <a:lstStyle/>
          <a:p>
            <a:pPr algn="ctr"/>
            <a:r>
              <a:rPr lang="fr-FR" sz="4000" b="1" dirty="0"/>
              <a:t>La vie des enfants est précieuse pour Dieu et vaut la peine d’être sauvée</a:t>
            </a:r>
            <a:endParaRPr lang="fr-FR" sz="4000" dirty="0"/>
          </a:p>
        </p:txBody>
      </p:sp>
      <p:sp>
        <p:nvSpPr>
          <p:cNvPr id="3" name="Espace réservé du contenu 2"/>
          <p:cNvSpPr>
            <a:spLocks noGrp="1"/>
          </p:cNvSpPr>
          <p:nvPr>
            <p:ph idx="1"/>
          </p:nvPr>
        </p:nvSpPr>
        <p:spPr>
          <a:xfrm>
            <a:off x="685800" y="2265892"/>
            <a:ext cx="10572749" cy="4296833"/>
          </a:xfrm>
        </p:spPr>
        <p:txBody>
          <a:bodyPr>
            <a:noAutofit/>
          </a:bodyPr>
          <a:lstStyle/>
          <a:p>
            <a:pPr algn="just"/>
            <a:r>
              <a:rPr lang="fr-FR" sz="2400" b="1" dirty="0"/>
              <a:t>La Bible contient de nombreuses histoires d’enfants dont la vie est en danger et qui sont capables de survivre grâce à l’aide de Dieu. </a:t>
            </a:r>
          </a:p>
          <a:p>
            <a:pPr algn="just"/>
            <a:r>
              <a:rPr lang="fr-FR" sz="2400" b="1" dirty="0"/>
              <a:t>Prenons l’histoire du fils d’une veuve qui a été ramené à la vie par Élie (1 Rois 17) et par Élisée (2 Rois 4). Dans ces deux cas, Dieu s’intéresse également à la satisfaction des besoins physiques de ces enfants, en leur fournissant de la farine et de l’huile d’olive. </a:t>
            </a:r>
          </a:p>
          <a:p>
            <a:pPr algn="just"/>
            <a:r>
              <a:rPr lang="fr-FR" sz="2400" b="1" dirty="0"/>
              <a:t>Cette histoire se retrouve à nouveau dans le Nouveau Testament, où nous voyons Paul ramener un enfant à la vie ; « Paul, étant descendu, se pencha sur lui et le prit dans ses bras » (Actes 20:10).30</a:t>
            </a:r>
          </a:p>
          <a:p>
            <a:pPr marL="0" indent="0" algn="just">
              <a:buNone/>
            </a:pPr>
            <a:endParaRPr lang="fr-FR" sz="2400" b="1" dirty="0"/>
          </a:p>
        </p:txBody>
      </p:sp>
    </p:spTree>
    <p:extLst>
      <p:ext uri="{BB962C8B-B14F-4D97-AF65-F5344CB8AC3E}">
        <p14:creationId xmlns:p14="http://schemas.microsoft.com/office/powerpoint/2010/main" val="135237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5326" y="2408767"/>
            <a:ext cx="11210924" cy="3649133"/>
          </a:xfrm>
        </p:spPr>
        <p:txBody>
          <a:bodyPr>
            <a:noAutofit/>
          </a:bodyPr>
          <a:lstStyle/>
          <a:p>
            <a:pPr algn="just"/>
            <a:r>
              <a:rPr lang="fr-FR" sz="3000" b="1" dirty="0"/>
              <a:t>Jésus nous démontre encore cela à travers son ministère, quand il guérit des enfants et les ramène à la vie alors qu’ils étaient morts. Voir Luc 8:54, Matthieu 9:25, Marc 5:41, Luc 9:42, Matthieu 17:18 et Marc 9:26-27.</a:t>
            </a:r>
          </a:p>
          <a:p>
            <a:pPr algn="just"/>
            <a:r>
              <a:rPr lang="fr-FR" sz="3000" b="1" dirty="0"/>
              <a:t>Dans </a:t>
            </a:r>
            <a:r>
              <a:rPr lang="fr-FR" sz="3000" b="1" dirty="0">
                <a:solidFill>
                  <a:srgbClr val="FFC000"/>
                </a:solidFill>
              </a:rPr>
              <a:t>Matthieu 18:14</a:t>
            </a:r>
            <a:r>
              <a:rPr lang="fr-FR" sz="3000" b="1" dirty="0"/>
              <a:t>, Jésus informe les personnes qui l’écoutaient que : « De même, ce n'est pas la volonté de votre Père qui est dans les cieux qu'il se perde un seul de ces petits ». La propre vie de Jésus est protégée lorsque, enfant, il est emmené en Égypte, pour sa sécurité (Matthieu 2:13).</a:t>
            </a:r>
            <a:r>
              <a:rPr lang="fr-FR" sz="3000" b="1" i="1" dirty="0"/>
              <a:t> </a:t>
            </a:r>
          </a:p>
          <a:p>
            <a:pPr algn="just"/>
            <a:r>
              <a:rPr lang="fr-FR" sz="3000" b="1" i="1" dirty="0"/>
              <a:t>Dans</a:t>
            </a:r>
            <a:r>
              <a:rPr lang="fr-FR" sz="3000" b="1" i="1" dirty="0">
                <a:solidFill>
                  <a:srgbClr val="FFC000"/>
                </a:solidFill>
              </a:rPr>
              <a:t> Marc 9:26-27 </a:t>
            </a:r>
            <a:r>
              <a:rPr lang="fr-FR" sz="3000" b="1" i="1" dirty="0"/>
              <a:t>: « L'enfant devint comme mort, de sorte que plusieurs disaient qu'il était mort. Mais Jésus, l'ayant pris par la main, le fit lever. Et il se tint debout »</a:t>
            </a:r>
            <a:endParaRPr lang="fr-FR" sz="3000" b="1" dirty="0"/>
          </a:p>
          <a:p>
            <a:pPr algn="just"/>
            <a:endParaRPr lang="fr-FR" sz="3000" b="1" dirty="0"/>
          </a:p>
          <a:p>
            <a:pPr algn="just"/>
            <a:endParaRPr lang="fr-FR" sz="3000" b="1" dirty="0"/>
          </a:p>
          <a:p>
            <a:pPr algn="just"/>
            <a:endParaRPr lang="fr-FR" sz="3000" b="1" dirty="0"/>
          </a:p>
        </p:txBody>
      </p:sp>
    </p:spTree>
    <p:extLst>
      <p:ext uri="{BB962C8B-B14F-4D97-AF65-F5344CB8AC3E}">
        <p14:creationId xmlns:p14="http://schemas.microsoft.com/office/powerpoint/2010/main" val="302401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1" y="2142067"/>
            <a:ext cx="10915650" cy="3649133"/>
          </a:xfrm>
        </p:spPr>
        <p:txBody>
          <a:bodyPr>
            <a:noAutofit/>
          </a:bodyPr>
          <a:lstStyle/>
          <a:p>
            <a:pPr algn="just"/>
            <a:r>
              <a:rPr lang="fr-FR" sz="3000" b="1" dirty="0"/>
              <a:t>Il existe un sentiment d’horreur dans les versets qui parlent d’enfants qui sont délibérément tués (par exemple, Amos 1:13 et Psaume 94:6), et le cœur de Dieu est clair dans la prophétie d’Ésaïe : « Il n'y aura plus ni enfants … qui n’accomplissent leurs jours ». (Ésaïe 65:20)</a:t>
            </a:r>
          </a:p>
          <a:p>
            <a:pPr algn="just"/>
            <a:r>
              <a:rPr lang="fr-FR" sz="3000" b="1" dirty="0"/>
              <a:t> Les enfants devraient recevoir tout ce dont ils ont besoin pour survivre </a:t>
            </a:r>
          </a:p>
          <a:p>
            <a:pPr algn="just"/>
            <a:r>
              <a:rPr lang="fr-FR" sz="3000" b="1" dirty="0"/>
              <a:t>Le livre des Lamentations contient un certain nombre de descriptions de la pénibilité et de l’injustice les situations dans lesquelles les enfants meurent parce que leurs besoins fondamentaux ne sont pas satisfaits. </a:t>
            </a:r>
          </a:p>
          <a:p>
            <a:pPr algn="just"/>
            <a:endParaRPr lang="fr-FR" sz="3000" b="1" dirty="0"/>
          </a:p>
          <a:p>
            <a:pPr algn="just"/>
            <a:endParaRPr lang="fr-FR" sz="3000" b="1" dirty="0"/>
          </a:p>
        </p:txBody>
      </p:sp>
    </p:spTree>
    <p:extLst>
      <p:ext uri="{BB962C8B-B14F-4D97-AF65-F5344CB8AC3E}">
        <p14:creationId xmlns:p14="http://schemas.microsoft.com/office/powerpoint/2010/main" val="26450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771525"/>
            <a:ext cx="7304901" cy="5019675"/>
          </a:xfrm>
        </p:spPr>
        <p:txBody>
          <a:bodyPr>
            <a:noAutofit/>
          </a:bodyPr>
          <a:lstStyle/>
          <a:p>
            <a:pPr marL="0" indent="0" algn="just">
              <a:buNone/>
            </a:pPr>
            <a:r>
              <a:rPr lang="fr-FR" sz="3000" b="1" dirty="0"/>
              <a:t>Mes yeux se consument dans les larmes, mes entrailles bouillonnent, ma bile se répand sur la terre, à cause du désastre de la file de mon peuple, des enfants et des nourrissons en défaillance dans les rues de la ville. </a:t>
            </a:r>
          </a:p>
          <a:p>
            <a:pPr marL="0" indent="0" algn="just">
              <a:buNone/>
            </a:pPr>
            <a:r>
              <a:rPr lang="fr-FR" sz="3000" b="1" dirty="0"/>
              <a:t>Ils disaient à leurs mères : « Où y </a:t>
            </a:r>
            <a:r>
              <a:rPr lang="fr-FR" sz="3000" b="1" dirty="0" err="1"/>
              <a:t>a-t-il</a:t>
            </a:r>
            <a:r>
              <a:rPr lang="fr-FR" sz="3000" b="1" dirty="0"/>
              <a:t> du blé et du vin ? » Et ils tombaient comme des blessés dans les rues de la ville, ils rendaient l'âme sur le sein de leurs mères ». </a:t>
            </a:r>
          </a:p>
          <a:p>
            <a:pPr marL="0" indent="0" algn="just">
              <a:buNone/>
            </a:pPr>
            <a:r>
              <a:rPr lang="fr-FR" sz="3000" b="1" dirty="0"/>
              <a:t>Lamentations 2:11-12</a:t>
            </a:r>
          </a:p>
        </p:txBody>
      </p:sp>
      <p:pic>
        <p:nvPicPr>
          <p:cNvPr id="4" name="Picture 3" descr="Bible open.jpg"/>
          <p:cNvPicPr>
            <a:picLocks noChangeAspect="1"/>
          </p:cNvPicPr>
          <p:nvPr/>
        </p:nvPicPr>
        <p:blipFill>
          <a:blip r:embed="rId2" cstate="print">
            <a:clrChange>
              <a:clrFrom>
                <a:srgbClr val="FCFEFD"/>
              </a:clrFrom>
              <a:clrTo>
                <a:srgbClr val="FCFEFD">
                  <a:alpha val="0"/>
                </a:srgbClr>
              </a:clrTo>
            </a:clrChange>
          </a:blip>
          <a:stretch>
            <a:fillRect/>
          </a:stretch>
        </p:blipFill>
        <p:spPr>
          <a:xfrm>
            <a:off x="8090148" y="3643048"/>
            <a:ext cx="3813175" cy="2542116"/>
          </a:xfrm>
          <a:prstGeom prst="rect">
            <a:avLst/>
          </a:prstGeom>
        </p:spPr>
      </p:pic>
    </p:spTree>
    <p:extLst>
      <p:ext uri="{BB962C8B-B14F-4D97-AF65-F5344CB8AC3E}">
        <p14:creationId xmlns:p14="http://schemas.microsoft.com/office/powerpoint/2010/main" val="186728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9575"/>
            <a:ext cx="10131425" cy="1456267"/>
          </a:xfrm>
        </p:spPr>
        <p:txBody>
          <a:bodyPr>
            <a:normAutofit/>
          </a:bodyPr>
          <a:lstStyle/>
          <a:p>
            <a:r>
              <a:rPr lang="fr-FR" sz="4000" b="1" dirty="0"/>
              <a:t>Dieu est en colère lorsque la valeur de la vie des enfants n’est pas reconnue</a:t>
            </a:r>
            <a:endParaRPr lang="fr-FR" sz="4000" dirty="0"/>
          </a:p>
        </p:txBody>
      </p:sp>
      <p:sp>
        <p:nvSpPr>
          <p:cNvPr id="3" name="Espace réservé du contenu 2"/>
          <p:cNvSpPr>
            <a:spLocks noGrp="1"/>
          </p:cNvSpPr>
          <p:nvPr>
            <p:ph idx="1"/>
          </p:nvPr>
        </p:nvSpPr>
        <p:spPr>
          <a:xfrm>
            <a:off x="792893" y="2356251"/>
            <a:ext cx="10534134" cy="3855079"/>
          </a:xfrm>
        </p:spPr>
        <p:txBody>
          <a:bodyPr>
            <a:noAutofit/>
          </a:bodyPr>
          <a:lstStyle/>
          <a:p>
            <a:pPr marL="0" indent="0" algn="just">
              <a:buNone/>
            </a:pPr>
            <a:r>
              <a:rPr lang="fr-FR" sz="3000" b="1" dirty="0"/>
              <a:t>L’Ancien Testament contient des références particulières qui montrent comment Dieu est en colère et choqué lorsque des personnes ôtent délibérément la vie à un enfant. </a:t>
            </a:r>
          </a:p>
          <a:p>
            <a:pPr marL="0" indent="0" algn="just">
              <a:buNone/>
            </a:pPr>
            <a:r>
              <a:rPr lang="fr-FR" sz="3000" b="1" dirty="0"/>
              <a:t>Jérémie 7:30-31, 19:5 et 32:35, Ézéchiel 16:20, 20:31 et 23:37-39 font tous explicitement référence au mécontentement de Dieu vis-à-vis des personnes qui ont délibérément sacrifié des enfants.</a:t>
            </a:r>
          </a:p>
        </p:txBody>
      </p:sp>
    </p:spTree>
    <p:extLst>
      <p:ext uri="{BB962C8B-B14F-4D97-AF65-F5344CB8AC3E}">
        <p14:creationId xmlns:p14="http://schemas.microsoft.com/office/powerpoint/2010/main" val="3604137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482" y="3163560"/>
            <a:ext cx="11102545" cy="1993327"/>
          </a:xfrm>
        </p:spPr>
        <p:txBody>
          <a:bodyPr>
            <a:noAutofit/>
          </a:bodyPr>
          <a:lstStyle/>
          <a:p>
            <a:pPr marL="0" indent="0" algn="just">
              <a:buNone/>
            </a:pPr>
            <a:r>
              <a:rPr lang="fr-FR" sz="2500" b="1" i="1" dirty="0"/>
              <a:t>« À cause de tout le mal que les enfants d'Israël et les enfants de Juda ont fait pour m'irriter… Ils ont bâti des hauts lieux à Baal dans la vallée de Ben Hinnom, pour faire passer à Moloc leurs fils et leurs filles, ce que je ne leur avais point ordonné, et il ne m'était point venu à la pensée qu'ils commettraient de telles horreurs pour faire pécher Juda ». Jérémie 32:35</a:t>
            </a:r>
            <a:endParaRPr lang="fr-FR" sz="2500" b="1" dirty="0"/>
          </a:p>
        </p:txBody>
      </p:sp>
      <p:pic>
        <p:nvPicPr>
          <p:cNvPr id="4" name="Picture 3" descr="Bible open.jpg"/>
          <p:cNvPicPr>
            <a:picLocks noChangeAspect="1"/>
          </p:cNvPicPr>
          <p:nvPr/>
        </p:nvPicPr>
        <p:blipFill>
          <a:blip r:embed="rId2" cstate="print">
            <a:clrChange>
              <a:clrFrom>
                <a:srgbClr val="FCFEFD"/>
              </a:clrFrom>
              <a:clrTo>
                <a:srgbClr val="FCFEFD">
                  <a:alpha val="0"/>
                </a:srgbClr>
              </a:clrTo>
            </a:clrChange>
          </a:blip>
          <a:stretch>
            <a:fillRect/>
          </a:stretch>
        </p:blipFill>
        <p:spPr>
          <a:xfrm>
            <a:off x="8225042" y="4412771"/>
            <a:ext cx="3813175" cy="2542116"/>
          </a:xfrm>
          <a:prstGeom prst="rect">
            <a:avLst/>
          </a:prstGeom>
        </p:spPr>
      </p:pic>
      <p:sp>
        <p:nvSpPr>
          <p:cNvPr id="5" name="Espace réservé du contenu 2"/>
          <p:cNvSpPr txBox="1">
            <a:spLocks/>
          </p:cNvSpPr>
          <p:nvPr/>
        </p:nvSpPr>
        <p:spPr>
          <a:xfrm>
            <a:off x="348050" y="884329"/>
            <a:ext cx="11036642" cy="1721708"/>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just">
              <a:buFont typeface="Arial"/>
              <a:buNone/>
            </a:pPr>
            <a:r>
              <a:rPr lang="fr-FR" sz="2500" b="1" dirty="0"/>
              <a:t>À la lumière de ces versets, il est important de ne pas voir l’ordre donné par Dieu à Abraham de sacrifier son fils Isaac (Genèse 22) comme une approbation du sacrifice d’enfants ; Dieu a évité que le sacrifice n’ait lieu et a donné l’ordre comme opportunité pour Abraham de démontrer son obéissance</a:t>
            </a:r>
          </a:p>
          <a:p>
            <a:pPr marL="0" indent="0" algn="just">
              <a:buFont typeface="Arial"/>
              <a:buNone/>
            </a:pPr>
            <a:r>
              <a:rPr lang="fr-FR" sz="2500" b="1" dirty="0"/>
              <a:t>(Jacques 2:21-23).</a:t>
            </a:r>
          </a:p>
        </p:txBody>
      </p:sp>
    </p:spTree>
    <p:extLst>
      <p:ext uri="{BB962C8B-B14F-4D97-AF65-F5344CB8AC3E}">
        <p14:creationId xmlns:p14="http://schemas.microsoft.com/office/powerpoint/2010/main" val="243849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660" y="403654"/>
            <a:ext cx="10131425" cy="1456267"/>
          </a:xfrm>
        </p:spPr>
        <p:txBody>
          <a:bodyPr/>
          <a:lstStyle/>
          <a:p>
            <a:r>
              <a:rPr lang="fr-FR" b="1" dirty="0">
                <a:solidFill>
                  <a:srgbClr val="FFC000"/>
                </a:solidFill>
              </a:rPr>
              <a:t>2- Droit à la protection </a:t>
            </a:r>
            <a:br>
              <a:rPr lang="fr-FR" b="1" dirty="0">
                <a:solidFill>
                  <a:srgbClr val="FFC000"/>
                </a:solidFill>
              </a:rPr>
            </a:br>
            <a:r>
              <a:rPr lang="fr-FR" b="1" dirty="0">
                <a:solidFill>
                  <a:srgbClr val="FFC000"/>
                </a:solidFill>
              </a:rPr>
              <a:t>Je suis protégé contre tout danger : ISMAEL</a:t>
            </a:r>
            <a:endParaRPr lang="fr-FR" dirty="0">
              <a:solidFill>
                <a:srgbClr val="FFC000"/>
              </a:solidFill>
            </a:endParaRPr>
          </a:p>
        </p:txBody>
      </p:sp>
      <p:sp>
        <p:nvSpPr>
          <p:cNvPr id="3" name="Espace réservé du contenu 2"/>
          <p:cNvSpPr>
            <a:spLocks noGrp="1"/>
          </p:cNvSpPr>
          <p:nvPr>
            <p:ph idx="1"/>
          </p:nvPr>
        </p:nvSpPr>
        <p:spPr>
          <a:xfrm>
            <a:off x="685801" y="2142067"/>
            <a:ext cx="10740080" cy="4077501"/>
          </a:xfrm>
        </p:spPr>
        <p:txBody>
          <a:bodyPr>
            <a:noAutofit/>
          </a:bodyPr>
          <a:lstStyle/>
          <a:p>
            <a:pPr marL="0" indent="0" algn="just">
              <a:buNone/>
            </a:pPr>
            <a:endParaRPr lang="fr-FR" sz="2600" b="1" dirty="0">
              <a:solidFill>
                <a:srgbClr val="FFFF00"/>
              </a:solidFill>
            </a:endParaRPr>
          </a:p>
          <a:p>
            <a:pPr marL="0" indent="0" algn="just">
              <a:buNone/>
            </a:pPr>
            <a:r>
              <a:rPr lang="fr-FR" sz="2600" b="1" dirty="0"/>
              <a:t>L’histoire d’Ismaël racontée dans Genèse 21:8-20 nous montre l’importance que Dieu accorde à la protection des enfants et la manière dont Il peut être étroitement impliqué dans la sécurité des enfants. </a:t>
            </a:r>
          </a:p>
          <a:p>
            <a:pPr marL="0" indent="0" algn="just">
              <a:buNone/>
            </a:pPr>
            <a:r>
              <a:rPr lang="fr-FR" sz="2600" b="1" dirty="0"/>
              <a:t>Dans cette histoire, Dieu « entendit la voix de l’enfant » (Genèse 21:17) et satisfait les besoins de l’enfant (21:19). Dieu continue également d’être aux côtés d’Ismaël qui grandit (21:20), montant ainsi que le fait d’être simplement présent pour les enfants et auprès d’eux est un autre aspect important de la protection. </a:t>
            </a:r>
          </a:p>
          <a:p>
            <a:pPr marL="0" indent="0" algn="just">
              <a:buNone/>
            </a:pPr>
            <a:r>
              <a:rPr lang="fr-FR" sz="2600" b="1" dirty="0"/>
              <a:t>Comme Dieu, nous devrions chercher à connaître les enfants qui ont besoin de protection, à satisfaire leurs besoins et être là pour eux.</a:t>
            </a:r>
          </a:p>
          <a:p>
            <a:pPr marL="0" indent="0" algn="just">
              <a:buNone/>
            </a:pPr>
            <a:endParaRPr lang="fr-FR" sz="2600" b="1" dirty="0">
              <a:solidFill>
                <a:srgbClr val="FFFF00"/>
              </a:solidFill>
            </a:endParaRPr>
          </a:p>
        </p:txBody>
      </p:sp>
    </p:spTree>
    <p:extLst>
      <p:ext uri="{BB962C8B-B14F-4D97-AF65-F5344CB8AC3E}">
        <p14:creationId xmlns:p14="http://schemas.microsoft.com/office/powerpoint/2010/main" val="275587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FFC000"/>
                </a:solidFill>
                <a:effectLst>
                  <a:outerShdw blurRad="38100" dist="38100" dir="2700000" algn="tl">
                    <a:srgbClr val="000000">
                      <a:alpha val="43137"/>
                    </a:srgbClr>
                  </a:outerShdw>
                </a:effectLst>
              </a:rPr>
              <a:t>la Convention des Nations Unies relative aux droits de l’enfant (CNUDE)</a:t>
            </a:r>
          </a:p>
        </p:txBody>
      </p:sp>
      <p:sp>
        <p:nvSpPr>
          <p:cNvPr id="3" name="Espace réservé du contenu 2"/>
          <p:cNvSpPr>
            <a:spLocks noGrp="1"/>
          </p:cNvSpPr>
          <p:nvPr>
            <p:ph idx="1"/>
          </p:nvPr>
        </p:nvSpPr>
        <p:spPr>
          <a:xfrm>
            <a:off x="751703" y="2553959"/>
            <a:ext cx="10567085" cy="3649133"/>
          </a:xfrm>
        </p:spPr>
        <p:txBody>
          <a:bodyPr>
            <a:noAutofit/>
          </a:bodyPr>
          <a:lstStyle/>
          <a:p>
            <a:pPr marL="0" indent="0" algn="just">
              <a:buNone/>
            </a:pPr>
            <a:r>
              <a:rPr lang="fr-FR" sz="3000" dirty="0"/>
              <a:t>Presque tous les gouvernements du monde ont signé et ratifié</a:t>
            </a:r>
          </a:p>
          <a:p>
            <a:pPr marL="0" indent="0" algn="just">
              <a:buNone/>
            </a:pPr>
            <a:r>
              <a:rPr lang="fr-FR" sz="3000" dirty="0"/>
              <a:t>la Convention des Nations Unies relative aux droits de l’enfant</a:t>
            </a:r>
          </a:p>
          <a:p>
            <a:pPr marL="0" indent="0" algn="just">
              <a:buNone/>
            </a:pPr>
            <a:r>
              <a:rPr lang="fr-FR" sz="3000" dirty="0"/>
              <a:t>(CNUDE) en tant qu’engagement à améliorer la vie des enfants.</a:t>
            </a:r>
          </a:p>
          <a:p>
            <a:pPr marL="0" indent="0" algn="just">
              <a:buNone/>
            </a:pPr>
            <a:r>
              <a:rPr lang="fr-FR" sz="3000" dirty="0"/>
              <a:t>Conçu à l’origine au début des années 1900 par un Chrétien</a:t>
            </a:r>
          </a:p>
          <a:p>
            <a:pPr marL="0" indent="0" algn="just">
              <a:buNone/>
            </a:pPr>
            <a:r>
              <a:rPr lang="fr-FR" sz="3000" dirty="0"/>
              <a:t>visionnaire nommé </a:t>
            </a:r>
            <a:r>
              <a:rPr lang="fr-FR" sz="3000" b="1" dirty="0"/>
              <a:t>Eglantyne Jebb</a:t>
            </a:r>
            <a:r>
              <a:rPr lang="fr-FR" sz="3000" dirty="0"/>
              <a:t>, le document a fait l’objet </a:t>
            </a:r>
          </a:p>
          <a:p>
            <a:pPr marL="0" indent="0" algn="just">
              <a:buNone/>
            </a:pPr>
            <a:r>
              <a:rPr lang="fr-FR" sz="3000" dirty="0"/>
              <a:t>De nombreuses révisions avant d’être finalement adopté par les</a:t>
            </a:r>
          </a:p>
          <a:p>
            <a:pPr marL="0" indent="0" algn="just">
              <a:buNone/>
            </a:pPr>
            <a:r>
              <a:rPr lang="fr-FR" sz="3000" dirty="0"/>
              <a:t>Nations Unies en 1989.</a:t>
            </a:r>
          </a:p>
        </p:txBody>
      </p:sp>
    </p:spTree>
    <p:extLst>
      <p:ext uri="{BB962C8B-B14F-4D97-AF65-F5344CB8AC3E}">
        <p14:creationId xmlns:p14="http://schemas.microsoft.com/office/powerpoint/2010/main" val="337257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85013625"/>
              </p:ext>
            </p:extLst>
          </p:nvPr>
        </p:nvGraphicFramePr>
        <p:xfrm>
          <a:off x="468745" y="2147986"/>
          <a:ext cx="10967434" cy="3313701"/>
        </p:xfrm>
        <a:graphic>
          <a:graphicData uri="http://schemas.openxmlformats.org/drawingml/2006/table">
            <a:tbl>
              <a:tblPr firstRow="1" bandRow="1">
                <a:tableStyleId>{5C22544A-7EE6-4342-B048-85BDC9FD1C3A}</a:tableStyleId>
              </a:tblPr>
              <a:tblGrid>
                <a:gridCol w="5483717">
                  <a:extLst>
                    <a:ext uri="{9D8B030D-6E8A-4147-A177-3AD203B41FA5}">
                      <a16:colId xmlns:a16="http://schemas.microsoft.com/office/drawing/2014/main" val="20000"/>
                    </a:ext>
                  </a:extLst>
                </a:gridCol>
                <a:gridCol w="5483717">
                  <a:extLst>
                    <a:ext uri="{9D8B030D-6E8A-4147-A177-3AD203B41FA5}">
                      <a16:colId xmlns:a16="http://schemas.microsoft.com/office/drawing/2014/main" val="20001"/>
                    </a:ext>
                  </a:extLst>
                </a:gridCol>
              </a:tblGrid>
              <a:tr h="3313701">
                <a:tc>
                  <a:txBody>
                    <a:bodyPr/>
                    <a:lstStyle/>
                    <a:p>
                      <a:pPr algn="just"/>
                      <a:r>
                        <a:rPr lang="fr-FR" sz="2500" b="0" i="0" u="none" strike="noStrike" baseline="0" dirty="0">
                          <a:latin typeface="GillSansMT"/>
                        </a:rPr>
                        <a:t>Le droit de ne pas être maltraités, négligés ou de ne pas faire l’objet d’abus (4,11, 19, 34, 22, 37)</a:t>
                      </a:r>
                    </a:p>
                    <a:p>
                      <a:pPr algn="just"/>
                      <a:r>
                        <a:rPr lang="fr-FR" sz="2500" b="0" i="0" u="none" strike="noStrike" baseline="0" dirty="0">
                          <a:latin typeface="Symbol" panose="05050102010706020507" pitchFamily="18" charset="2"/>
                        </a:rPr>
                        <a:t>• </a:t>
                      </a:r>
                      <a:r>
                        <a:rPr lang="fr-FR" sz="2500" b="0" i="0" u="none" strike="noStrike" baseline="0" dirty="0">
                          <a:latin typeface="GillSansMT"/>
                        </a:rPr>
                        <a:t>Le droit de ne pas trop travailler ou de ne pas être exploités (32, 35, 36)</a:t>
                      </a:r>
                    </a:p>
                    <a:p>
                      <a:pPr algn="just"/>
                      <a:r>
                        <a:rPr lang="fr-FR" sz="2500" b="0" i="0" u="none" strike="noStrike" baseline="0" dirty="0">
                          <a:latin typeface="Symbol" panose="05050102010706020507" pitchFamily="18" charset="2"/>
                        </a:rPr>
                        <a:t>• </a:t>
                      </a:r>
                      <a:r>
                        <a:rPr lang="fr-FR" sz="2500" b="0" i="0" u="none" strike="noStrike" baseline="0" dirty="0">
                          <a:latin typeface="GillSansMT"/>
                        </a:rPr>
                        <a:t>Le droit d’être protégés contre les drogues nocives et le trafic de drogues (33)ca</a:t>
                      </a:r>
                      <a:endParaRPr lang="fr-FR" sz="2500" dirty="0"/>
                    </a:p>
                  </a:txBody>
                  <a:tcPr>
                    <a:solidFill>
                      <a:schemeClr val="bg2">
                        <a:lumMod val="60000"/>
                        <a:lumOff val="40000"/>
                      </a:schemeClr>
                    </a:solidFill>
                  </a:tcPr>
                </a:tc>
                <a:tc>
                  <a:txBody>
                    <a:bodyPr/>
                    <a:lstStyle/>
                    <a:p>
                      <a:pPr algn="just"/>
                      <a:r>
                        <a:rPr lang="fr-FR" sz="2500" b="0" i="0" u="none" strike="noStrike" baseline="0" dirty="0">
                          <a:latin typeface="GillSansMT"/>
                        </a:rPr>
                        <a:t>Le droit de ne pas être utilisés comme des soldats dans les guerres (38)</a:t>
                      </a:r>
                    </a:p>
                    <a:p>
                      <a:pPr algn="just"/>
                      <a:r>
                        <a:rPr lang="fr-FR" sz="2500" b="0" i="0" u="none" strike="noStrike" baseline="0" dirty="0">
                          <a:latin typeface="Symbol" panose="05050102010706020507" pitchFamily="18" charset="2"/>
                        </a:rPr>
                        <a:t>• </a:t>
                      </a:r>
                      <a:r>
                        <a:rPr lang="fr-FR" sz="2500" b="0" i="0" u="none" strike="noStrike" baseline="0" dirty="0">
                          <a:latin typeface="GillSansMT"/>
                        </a:rPr>
                        <a:t>Le droit d’être assistés s’ils ont été maltraités, négligés ou s’ils ont subi un mauvais traitement (39, 40)</a:t>
                      </a:r>
                      <a:endParaRPr lang="fr-FR" sz="2500" dirty="0"/>
                    </a:p>
                  </a:txBody>
                  <a:tcPr>
                    <a:solidFill>
                      <a:schemeClr val="bg2">
                        <a:lumMod val="60000"/>
                        <a:lumOff val="40000"/>
                      </a:schemeClr>
                    </a:solidFill>
                  </a:tcPr>
                </a:tc>
                <a:extLst>
                  <a:ext uri="{0D108BD9-81ED-4DB2-BD59-A6C34878D82A}">
                    <a16:rowId xmlns:a16="http://schemas.microsoft.com/office/drawing/2014/main" val="10000"/>
                  </a:ext>
                </a:extLst>
              </a:tr>
            </a:tbl>
          </a:graphicData>
        </a:graphic>
      </p:graphicFrame>
      <p:sp>
        <p:nvSpPr>
          <p:cNvPr id="6" name="ZoneTexte 5"/>
          <p:cNvSpPr txBox="1"/>
          <p:nvPr/>
        </p:nvSpPr>
        <p:spPr>
          <a:xfrm>
            <a:off x="562084" y="888914"/>
            <a:ext cx="10648950" cy="553998"/>
          </a:xfrm>
          <a:prstGeom prst="rect">
            <a:avLst/>
          </a:prstGeom>
          <a:noFill/>
        </p:spPr>
        <p:txBody>
          <a:bodyPr wrap="square" rtlCol="0">
            <a:spAutoFit/>
          </a:bodyPr>
          <a:lstStyle/>
          <a:p>
            <a:pPr lvl="0" algn="ctr"/>
            <a:r>
              <a:rPr lang="fr-FR" sz="3000" b="1" dirty="0"/>
              <a:t>CONNAITRE LES DROITS</a:t>
            </a:r>
          </a:p>
        </p:txBody>
      </p:sp>
    </p:spTree>
    <p:extLst>
      <p:ext uri="{BB962C8B-B14F-4D97-AF65-F5344CB8AC3E}">
        <p14:creationId xmlns:p14="http://schemas.microsoft.com/office/powerpoint/2010/main" val="1171969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0622" y="677127"/>
            <a:ext cx="11060632" cy="6035295"/>
          </a:xfrm>
        </p:spPr>
        <p:txBody>
          <a:bodyPr>
            <a:noAutofit/>
          </a:bodyPr>
          <a:lstStyle/>
          <a:p>
            <a:pPr marL="0" indent="0" algn="just">
              <a:buNone/>
            </a:pPr>
            <a:r>
              <a:rPr lang="fr-FR" sz="2600" b="1" dirty="0"/>
              <a:t>Les enfants ne devraient pas être exploités</a:t>
            </a:r>
          </a:p>
          <a:p>
            <a:pPr marL="0" indent="0" algn="just">
              <a:buNone/>
            </a:pPr>
            <a:r>
              <a:rPr lang="fr-FR" sz="2600" b="1" dirty="0"/>
              <a:t>La Bible dénonce clairement la maltraitance des enfants. Là où des enfants ont été vendus comme esclaves ou traités comme des marchandises, la Bible montre que cela est très mal (voir Job 24:9, Néhémie 5:5 et Joël 3:3.)</a:t>
            </a:r>
          </a:p>
          <a:p>
            <a:pPr marL="0" indent="0" algn="just">
              <a:buNone/>
            </a:pPr>
            <a:r>
              <a:rPr lang="fr-FR" sz="2600" b="1" dirty="0"/>
              <a:t>Les enfants vulnérables sont particulièrement mentionnés comme ayant besoin de protection, et cela s’accompagne de mises en garde contre l’oppression et la maltraitance des enfants orphelins (Ésaïe 10:2, Ézéchiel 22:7, Jérémie 7:6 et 22:3, Zacharie 7:10 et Malachie 3:5).</a:t>
            </a:r>
          </a:p>
          <a:p>
            <a:pPr marL="0" indent="0" algn="just">
              <a:buNone/>
            </a:pPr>
            <a:endParaRPr lang="fr-FR" sz="2600" b="1" dirty="0"/>
          </a:p>
        </p:txBody>
      </p:sp>
    </p:spTree>
    <p:extLst>
      <p:ext uri="{BB962C8B-B14F-4D97-AF65-F5344CB8AC3E}">
        <p14:creationId xmlns:p14="http://schemas.microsoft.com/office/powerpoint/2010/main" val="248639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just">
              <a:buNone/>
            </a:pPr>
            <a:r>
              <a:rPr lang="fr-FR" sz="2600" b="1" i="1" dirty="0"/>
              <a:t>Joël 3:3 : « Ils ont donné le jeune garçon pour une prostituée, ils ont vendu la jeune fille pour du vin, et ils ont bu ».</a:t>
            </a:r>
          </a:p>
          <a:p>
            <a:pPr marL="0" indent="0" algn="just">
              <a:buNone/>
            </a:pPr>
            <a:r>
              <a:rPr lang="fr-FR" sz="2600" b="1" dirty="0"/>
              <a:t>Jésus précise encore ce point dans Matthieu 18:6, Marc 9:42 et Luc 17:2 lorsqu’il dit : « Il vaudrait mieux pour lui qu'on mît à son cou une pierre de moulin et qu'on le jetât dans la mer, que s'il scandalisait un de ces petits » (Luc 17:2).</a:t>
            </a:r>
          </a:p>
          <a:p>
            <a:endParaRPr lang="fr-FR" sz="2600" dirty="0"/>
          </a:p>
        </p:txBody>
      </p:sp>
    </p:spTree>
    <p:extLst>
      <p:ext uri="{BB962C8B-B14F-4D97-AF65-F5344CB8AC3E}">
        <p14:creationId xmlns:p14="http://schemas.microsoft.com/office/powerpoint/2010/main" val="137725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660" y="535459"/>
            <a:ext cx="10904837" cy="1456267"/>
          </a:xfrm>
        </p:spPr>
        <p:txBody>
          <a:bodyPr>
            <a:normAutofit/>
          </a:bodyPr>
          <a:lstStyle/>
          <a:p>
            <a:pPr algn="ctr"/>
            <a:r>
              <a:rPr lang="fr-FR" sz="3500" b="1" dirty="0"/>
              <a:t>Les enfants vulnérables devraient être protégés</a:t>
            </a:r>
            <a:endParaRPr lang="fr-FR" sz="3500" dirty="0"/>
          </a:p>
        </p:txBody>
      </p:sp>
      <p:sp>
        <p:nvSpPr>
          <p:cNvPr id="3" name="Espace réservé du contenu 2"/>
          <p:cNvSpPr>
            <a:spLocks noGrp="1"/>
          </p:cNvSpPr>
          <p:nvPr>
            <p:ph idx="1"/>
          </p:nvPr>
        </p:nvSpPr>
        <p:spPr/>
        <p:txBody>
          <a:bodyPr>
            <a:noAutofit/>
          </a:bodyPr>
          <a:lstStyle/>
          <a:p>
            <a:pPr algn="just"/>
            <a:r>
              <a:rPr lang="fr-FR" sz="2500" b="1" dirty="0"/>
              <a:t>La Bible indique également très clairement qu’il est de notre responsabilité de protéger les enfants.</a:t>
            </a:r>
          </a:p>
          <a:p>
            <a:pPr algn="just"/>
            <a:r>
              <a:rPr lang="fr-FR" sz="2500" b="1" dirty="0"/>
              <a:t>Deutéronome 24:17-21 donne aux Israélites des instructions pour la prise en charge des enfants vulnérables et Psaume 72:4 et 82:3, Ésaïe 1:17 et Jacques 1:27 ordonnent, tous, de s’occuper des plus vulnérables.</a:t>
            </a:r>
          </a:p>
          <a:p>
            <a:pPr algn="just"/>
            <a:r>
              <a:rPr lang="fr-FR" sz="2500" b="1" i="1" dirty="0"/>
              <a:t>Psaume 82:3 : « Rendez justice au faible et à l'orphelin ».</a:t>
            </a:r>
            <a:endParaRPr lang="fr-FR" sz="2500" b="1" dirty="0"/>
          </a:p>
          <a:p>
            <a:pPr algn="just"/>
            <a:endParaRPr lang="fr-FR" sz="2500" b="1" dirty="0"/>
          </a:p>
        </p:txBody>
      </p:sp>
      <p:pic>
        <p:nvPicPr>
          <p:cNvPr id="4" name="Picture 3" descr="Bible open.jpg"/>
          <p:cNvPicPr>
            <a:picLocks noChangeAspect="1"/>
          </p:cNvPicPr>
          <p:nvPr/>
        </p:nvPicPr>
        <p:blipFill>
          <a:blip r:embed="rId2" cstate="print">
            <a:clrChange>
              <a:clrFrom>
                <a:srgbClr val="FCFEFD"/>
              </a:clrFrom>
              <a:clrTo>
                <a:srgbClr val="FCFEFD">
                  <a:alpha val="0"/>
                </a:srgbClr>
              </a:clrTo>
            </a:clrChange>
          </a:blip>
          <a:stretch>
            <a:fillRect/>
          </a:stretch>
        </p:blipFill>
        <p:spPr>
          <a:xfrm>
            <a:off x="8249756" y="4315884"/>
            <a:ext cx="3813175" cy="2542116"/>
          </a:xfrm>
          <a:prstGeom prst="rect">
            <a:avLst/>
          </a:prstGeom>
        </p:spPr>
      </p:pic>
    </p:spTree>
    <p:extLst>
      <p:ext uri="{BB962C8B-B14F-4D97-AF65-F5344CB8AC3E}">
        <p14:creationId xmlns:p14="http://schemas.microsoft.com/office/powerpoint/2010/main" val="3912749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Dieu lui-même défendra les enfants</a:t>
            </a:r>
            <a:br>
              <a:rPr lang="fr-FR" b="1" dirty="0"/>
            </a:br>
            <a:endParaRPr lang="fr-FR" dirty="0"/>
          </a:p>
        </p:txBody>
      </p:sp>
      <p:sp>
        <p:nvSpPr>
          <p:cNvPr id="3" name="Espace réservé du contenu 2"/>
          <p:cNvSpPr>
            <a:spLocks noGrp="1"/>
          </p:cNvSpPr>
          <p:nvPr>
            <p:ph idx="1"/>
          </p:nvPr>
        </p:nvSpPr>
        <p:spPr>
          <a:xfrm>
            <a:off x="685800" y="1894703"/>
            <a:ext cx="10616513" cy="4473146"/>
          </a:xfrm>
        </p:spPr>
        <p:txBody>
          <a:bodyPr>
            <a:normAutofit/>
          </a:bodyPr>
          <a:lstStyle/>
          <a:p>
            <a:pPr marL="0" indent="0" algn="just">
              <a:buNone/>
            </a:pPr>
            <a:r>
              <a:rPr lang="fr-FR" sz="2500" b="1" dirty="0"/>
              <a:t>Dieu lui-même agit pour protéger les enfants. </a:t>
            </a:r>
          </a:p>
          <a:p>
            <a:pPr marL="0" indent="0" algn="just">
              <a:buNone/>
            </a:pPr>
            <a:r>
              <a:rPr lang="fr-FR" sz="2500" b="1" dirty="0"/>
              <a:t>Osée 14:3 dit : « Car c'est auprès de toi que l'orphelin trouve compassion » </a:t>
            </a:r>
          </a:p>
          <a:p>
            <a:pPr marL="0" indent="0" algn="just">
              <a:buNone/>
            </a:pPr>
            <a:r>
              <a:rPr lang="fr-FR" sz="2500" b="1" dirty="0"/>
              <a:t>Psaume 10:14 dit : « C'est toi qui viens en aide à l'orphelin » ; le verset 17-18 ajoute « Tu entends les vœux de ceux qui souffrent, ô Éternel ; tu affermis leur cœur ; tu prêtes l'oreille, pour rendre justice à l'orphelin et à l'opprimé ». </a:t>
            </a:r>
          </a:p>
          <a:p>
            <a:pPr marL="0" indent="0" algn="just">
              <a:buNone/>
            </a:pPr>
            <a:r>
              <a:rPr lang="fr-FR" sz="2500" b="1" dirty="0"/>
              <a:t>Dans Matthieu 18:10, Jésus dit : « Gardez-vous de mépriser un seul de ces petits. Car je vous dis que leurs anges dans les cieux voient continuellement la face de mon Père qui est dans les cieux ».</a:t>
            </a:r>
          </a:p>
        </p:txBody>
      </p:sp>
    </p:spTree>
    <p:extLst>
      <p:ext uri="{BB962C8B-B14F-4D97-AF65-F5344CB8AC3E}">
        <p14:creationId xmlns:p14="http://schemas.microsoft.com/office/powerpoint/2010/main" val="16606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095633"/>
            <a:ext cx="10435280" cy="4695568"/>
          </a:xfrm>
        </p:spPr>
        <p:txBody>
          <a:bodyPr>
            <a:normAutofit/>
          </a:bodyPr>
          <a:lstStyle/>
          <a:p>
            <a:pPr marL="0" indent="0" algn="just">
              <a:buNone/>
            </a:pPr>
            <a:r>
              <a:rPr lang="fr-FR" sz="2600" b="1" dirty="0"/>
              <a:t>Dieu ne fermera pas les yeux sur les personnes qui tentent d’exploiter les enfants vulnérables. </a:t>
            </a:r>
          </a:p>
          <a:p>
            <a:pPr marL="0" indent="0" algn="just">
              <a:buNone/>
            </a:pPr>
            <a:r>
              <a:rPr lang="fr-FR" sz="2600" b="1" dirty="0"/>
              <a:t>Dans Exode 22:22-24, Dieu ordonne : « Tu n'affligeras point la veuve, ni l'orphelin. Si tu les affliges, et qu'ils viennent à moi, j'entendrai leurs cris. Ma colère s'enflammera… ». </a:t>
            </a:r>
          </a:p>
          <a:p>
            <a:pPr marL="0" indent="0" algn="just">
              <a:buNone/>
            </a:pPr>
            <a:r>
              <a:rPr lang="fr-FR" sz="2600" b="1" dirty="0"/>
              <a:t>Proverbes 23:10 recommande ceci : « Ne déplace pas la borne ancienne et n'entre pas dans le champ des orphelins, car leur vengeur est puissant ; il défendra leur cause contre toi ». </a:t>
            </a:r>
          </a:p>
          <a:p>
            <a:pPr marL="0" indent="0" algn="just">
              <a:buNone/>
            </a:pPr>
            <a:r>
              <a:rPr lang="fr-FR" sz="2600" b="1" dirty="0"/>
              <a:t>Dans Ésaïe 49:25, Dieu dit : « Je combattrai tes ennemis, et je sauverai tes fils ».</a:t>
            </a:r>
          </a:p>
        </p:txBody>
      </p:sp>
    </p:spTree>
    <p:extLst>
      <p:ext uri="{BB962C8B-B14F-4D97-AF65-F5344CB8AC3E}">
        <p14:creationId xmlns:p14="http://schemas.microsoft.com/office/powerpoint/2010/main" val="406374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412" y="205174"/>
            <a:ext cx="11208864" cy="1456267"/>
          </a:xfrm>
        </p:spPr>
        <p:txBody>
          <a:bodyPr>
            <a:normAutofit/>
          </a:bodyPr>
          <a:lstStyle/>
          <a:p>
            <a:r>
              <a:rPr lang="fr-FR" sz="2900" b="1" dirty="0"/>
              <a:t>Veiller à la sécurité des enfants : l’ensemble de la Communauté</a:t>
            </a:r>
            <a:endParaRPr lang="fr-FR" sz="2900" dirty="0"/>
          </a:p>
        </p:txBody>
      </p:sp>
      <p:sp>
        <p:nvSpPr>
          <p:cNvPr id="3" name="Espace réservé du contenu 2"/>
          <p:cNvSpPr>
            <a:spLocks noGrp="1"/>
          </p:cNvSpPr>
          <p:nvPr>
            <p:ph idx="1"/>
          </p:nvPr>
        </p:nvSpPr>
        <p:spPr>
          <a:xfrm>
            <a:off x="732139" y="2412372"/>
            <a:ext cx="10907411" cy="4242256"/>
          </a:xfrm>
        </p:spPr>
        <p:txBody>
          <a:bodyPr>
            <a:noAutofit/>
          </a:bodyPr>
          <a:lstStyle/>
          <a:p>
            <a:pPr marL="0" indent="0" algn="just">
              <a:buNone/>
            </a:pPr>
            <a:r>
              <a:rPr lang="fr-FR" sz="2500" b="1" dirty="0"/>
              <a:t>La protection des enfants ne relève pas uniquement de la responsabilité des parents ou de ceux qui travaillent avec eux. </a:t>
            </a:r>
          </a:p>
          <a:p>
            <a:pPr marL="0" indent="0" algn="just">
              <a:buNone/>
            </a:pPr>
            <a:r>
              <a:rPr lang="fr-FR" sz="2500" b="1" dirty="0"/>
              <a:t>Lévitique 20:4-5 montre que Dieu veut que nous veillions tous à ce que les enfants autour de nous soient en sécurité et protégés de tout mal. </a:t>
            </a:r>
          </a:p>
          <a:p>
            <a:pPr marL="0" indent="0" algn="just">
              <a:buNone/>
            </a:pPr>
            <a:r>
              <a:rPr lang="fr-FR" sz="2500" b="1" dirty="0"/>
              <a:t>Dieu nous parle de la manière dont une personne qui a sacrifié son enfant devrait être punie : « Si le peuple du pays détourne ses regards de cet homme, qui livre de ses enfants… et s'ils ne le font pas mourir, je tournerai, moi, ma face contre cet homme… ». Lévitique 20:4-5</a:t>
            </a:r>
          </a:p>
          <a:p>
            <a:pPr marL="0" indent="0" algn="just">
              <a:buNone/>
            </a:pPr>
            <a:r>
              <a:rPr lang="fr-FR" sz="2500" b="1" dirty="0"/>
              <a:t>Nous devons tous nous assurer que nous ne « détournons pas notre regard » face aux situations d’abus et d’exploitation des enfants.</a:t>
            </a:r>
          </a:p>
          <a:p>
            <a:pPr marL="0" indent="0" algn="just">
              <a:buNone/>
            </a:pPr>
            <a:endParaRPr lang="fr-FR" sz="2500" b="1" dirty="0"/>
          </a:p>
          <a:p>
            <a:pPr marL="0" indent="0" algn="just">
              <a:buNone/>
            </a:pPr>
            <a:endParaRPr lang="fr-FR" sz="2500" b="1" dirty="0"/>
          </a:p>
        </p:txBody>
      </p:sp>
    </p:spTree>
    <p:extLst>
      <p:ext uri="{BB962C8B-B14F-4D97-AF65-F5344CB8AC3E}">
        <p14:creationId xmlns:p14="http://schemas.microsoft.com/office/powerpoint/2010/main" val="245967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343" y="-571500"/>
            <a:ext cx="11566032" cy="1657350"/>
          </a:xfrm>
        </p:spPr>
        <p:txBody>
          <a:bodyPr>
            <a:noAutofit/>
          </a:bodyPr>
          <a:lstStyle/>
          <a:p>
            <a:br>
              <a:rPr lang="fr-FR" sz="3300" b="1" dirty="0">
                <a:solidFill>
                  <a:srgbClr val="FFC000"/>
                </a:solidFill>
              </a:rPr>
            </a:br>
            <a:br>
              <a:rPr lang="fr-FR" sz="3300" b="1" dirty="0">
                <a:solidFill>
                  <a:srgbClr val="FFC000"/>
                </a:solidFill>
              </a:rPr>
            </a:br>
            <a:br>
              <a:rPr lang="fr-FR" sz="3300" b="1" dirty="0">
                <a:solidFill>
                  <a:srgbClr val="FFC000"/>
                </a:solidFill>
              </a:rPr>
            </a:br>
            <a:br>
              <a:rPr lang="fr-FR" sz="3300" b="1" dirty="0">
                <a:solidFill>
                  <a:srgbClr val="FFC000"/>
                </a:solidFill>
              </a:rPr>
            </a:br>
            <a:br>
              <a:rPr lang="fr-FR" sz="3300" b="1" dirty="0">
                <a:solidFill>
                  <a:srgbClr val="FFC000"/>
                </a:solidFill>
              </a:rPr>
            </a:br>
            <a:r>
              <a:rPr lang="fr-FR" sz="3300" b="1" dirty="0">
                <a:solidFill>
                  <a:srgbClr val="FFC000"/>
                </a:solidFill>
              </a:rPr>
              <a:t>3- Droit au développement </a:t>
            </a:r>
            <a:br>
              <a:rPr lang="fr-FR" sz="3300" b="1" dirty="0">
                <a:solidFill>
                  <a:srgbClr val="FFC000"/>
                </a:solidFill>
              </a:rPr>
            </a:br>
            <a:r>
              <a:rPr lang="fr-FR" sz="3300" b="1" dirty="0">
                <a:solidFill>
                  <a:srgbClr val="FFC000"/>
                </a:solidFill>
              </a:rPr>
              <a:t>J’accède à l’éducation et j’obtiens une expérience qui me permet de bien grandir</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903" y="2378675"/>
            <a:ext cx="7332167" cy="4063313"/>
          </a:xfrm>
          <a:prstGeom prst="rect">
            <a:avLst/>
          </a:prstGeom>
        </p:spPr>
      </p:pic>
    </p:spTree>
    <p:extLst>
      <p:ext uri="{BB962C8B-B14F-4D97-AF65-F5344CB8AC3E}">
        <p14:creationId xmlns:p14="http://schemas.microsoft.com/office/powerpoint/2010/main" val="111738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CONNAITRE LES DROITS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3482325"/>
              </p:ext>
            </p:extLst>
          </p:nvPr>
        </p:nvGraphicFramePr>
        <p:xfrm>
          <a:off x="885825" y="1971676"/>
          <a:ext cx="10515600" cy="399097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990974">
                <a:tc>
                  <a:txBody>
                    <a:bodyPr/>
                    <a:lstStyle/>
                    <a:p>
                      <a:pPr algn="just"/>
                      <a:r>
                        <a:rPr lang="fr-FR" sz="2500" b="0" i="0" u="none" strike="noStrike" kern="1200" baseline="0" dirty="0">
                          <a:solidFill>
                            <a:schemeClr val="lt1"/>
                          </a:solidFill>
                          <a:latin typeface="+mn-lt"/>
                          <a:ea typeface="+mn-ea"/>
                          <a:cs typeface="+mn-cs"/>
                        </a:rPr>
                        <a:t>Les adultes agissent dans l’intérêt supérieur des enfants et réfléchissent à la manière dont les décisions les touchent (3, 5)</a:t>
                      </a:r>
                    </a:p>
                    <a:p>
                      <a:pPr algn="just"/>
                      <a:r>
                        <a:rPr lang="fr-FR" sz="2500" b="0" i="0" u="none" strike="noStrike" kern="1200" baseline="0" dirty="0">
                          <a:solidFill>
                            <a:schemeClr val="lt1"/>
                          </a:solidFill>
                          <a:latin typeface="+mn-lt"/>
                          <a:ea typeface="+mn-ea"/>
                          <a:cs typeface="+mn-cs"/>
                        </a:rPr>
                        <a:t>• Le droit d’être soignés par leurs  parents ou par ceux qui s’occuperont mieux d’eux, si possible dans une famille (18, 9, 10, 20, 21, 25)</a:t>
                      </a:r>
                      <a:endParaRPr lang="fr-FR" sz="2500" dirty="0"/>
                    </a:p>
                  </a:txBody>
                  <a:tcPr marL="88099" marR="88099">
                    <a:solidFill>
                      <a:schemeClr val="accent2">
                        <a:lumMod val="75000"/>
                      </a:schemeClr>
                    </a:solidFill>
                  </a:tcPr>
                </a:tc>
                <a:tc>
                  <a:txBody>
                    <a:bodyPr/>
                    <a:lstStyle/>
                    <a:p>
                      <a:pPr marL="285750" indent="-285750" algn="just">
                        <a:buFont typeface="Arial" panose="020B0604020202020204" pitchFamily="34" charset="0"/>
                        <a:buChar char="•"/>
                      </a:pPr>
                      <a:r>
                        <a:rPr lang="fr-FR" sz="2500" b="0" i="0" u="none" strike="noStrike" kern="1200" baseline="0" dirty="0">
                          <a:solidFill>
                            <a:schemeClr val="lt1"/>
                          </a:solidFill>
                          <a:latin typeface="+mn-lt"/>
                          <a:ea typeface="+mn-ea"/>
                          <a:cs typeface="+mn-cs"/>
                        </a:rPr>
                        <a:t>Le droit d’avoir une éducation de qualité (23, 28, 29)</a:t>
                      </a:r>
                    </a:p>
                    <a:p>
                      <a:pPr algn="just"/>
                      <a:r>
                        <a:rPr lang="fr-FR" sz="2500" b="0" i="0" u="none" strike="noStrike" kern="1200" baseline="0" dirty="0">
                          <a:solidFill>
                            <a:schemeClr val="lt1"/>
                          </a:solidFill>
                          <a:latin typeface="+mn-lt"/>
                          <a:ea typeface="+mn-ea"/>
                          <a:cs typeface="+mn-cs"/>
                        </a:rPr>
                        <a:t>• Le droit de jouer et de se reposer, et d’avoir une vie privée (31, 16)</a:t>
                      </a:r>
                    </a:p>
                    <a:p>
                      <a:pPr algn="just"/>
                      <a:r>
                        <a:rPr lang="fr-FR" sz="2500" b="0" i="0" u="none" strike="noStrike" kern="1200" baseline="0" dirty="0">
                          <a:solidFill>
                            <a:schemeClr val="lt1"/>
                          </a:solidFill>
                          <a:latin typeface="+mn-lt"/>
                          <a:ea typeface="+mn-ea"/>
                          <a:cs typeface="+mn-cs"/>
                        </a:rPr>
                        <a:t>• Le droit d’avoir accès aux informations qui leur seront utiles et d’être protégés contre les informations susceptibles de leur nuire (17, 24)</a:t>
                      </a:r>
                      <a:endParaRPr lang="fr-FR" sz="2500" dirty="0"/>
                    </a:p>
                  </a:txBody>
                  <a:tcPr marL="88099" marR="88099">
                    <a:solidFill>
                      <a:schemeClr val="accent2">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210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85750"/>
            <a:ext cx="10131425" cy="1456267"/>
          </a:xfrm>
        </p:spPr>
        <p:txBody>
          <a:bodyPr/>
          <a:lstStyle/>
          <a:p>
            <a:r>
              <a:rPr lang="fr-FR" b="1" dirty="0"/>
              <a:t>Le Bon Pasteur</a:t>
            </a:r>
            <a:endParaRPr lang="fr-FR" dirty="0"/>
          </a:p>
        </p:txBody>
      </p:sp>
      <p:sp>
        <p:nvSpPr>
          <p:cNvPr id="3" name="Espace réservé du contenu 2"/>
          <p:cNvSpPr>
            <a:spLocks noGrp="1"/>
          </p:cNvSpPr>
          <p:nvPr>
            <p:ph idx="1"/>
          </p:nvPr>
        </p:nvSpPr>
        <p:spPr>
          <a:xfrm>
            <a:off x="685800" y="2161117"/>
            <a:ext cx="10791825" cy="3649133"/>
          </a:xfrm>
        </p:spPr>
        <p:txBody>
          <a:bodyPr>
            <a:noAutofit/>
          </a:bodyPr>
          <a:lstStyle/>
          <a:p>
            <a:pPr marL="0" indent="0" algn="just">
              <a:buNone/>
            </a:pPr>
            <a:r>
              <a:rPr lang="fr-FR" sz="2600" b="1" dirty="0"/>
              <a:t>« Celui qui ménage sa verge hait son fils », est souvent utilisé comme justification de la punition corporelle. Proverbes 13:24</a:t>
            </a:r>
          </a:p>
          <a:p>
            <a:pPr marL="0" indent="0" algn="just">
              <a:buNone/>
            </a:pPr>
            <a:r>
              <a:rPr lang="fr-FR" sz="2600" b="1" dirty="0"/>
              <a:t>Toutefois, nous pouvons lire : « Ta houlette et ton bâton me rassurent ». Psaume 23:4, Le Bon Pasteur n’utilise pas le bâton (sa houlette) pour battre les moutons, mais plutôt pour les guider et les garder sur le bon chemin, dans la bonne direction et parfois pour leur porter secours en cas de danger.</a:t>
            </a:r>
          </a:p>
          <a:p>
            <a:pPr marL="0" indent="0" algn="just">
              <a:buNone/>
            </a:pPr>
            <a:r>
              <a:rPr lang="fr-FR" sz="2600" b="1" dirty="0"/>
              <a:t>En tant qu’adultes, nous avons la responsabilité d’inculquer à nos enfants le respect de l’autorité et de les aider à apprendre la discipline, tout en guidant et protégeant les enfants qui se trouvent sous notre garde afin de s’assurer qu’ils sont capables de bien se développer.</a:t>
            </a:r>
          </a:p>
        </p:txBody>
      </p:sp>
    </p:spTree>
    <p:extLst>
      <p:ext uri="{BB962C8B-B14F-4D97-AF65-F5344CB8AC3E}">
        <p14:creationId xmlns:p14="http://schemas.microsoft.com/office/powerpoint/2010/main" val="161976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3081" y="1573427"/>
            <a:ext cx="10515600" cy="4351338"/>
          </a:xfrm>
        </p:spPr>
        <p:txBody>
          <a:bodyPr>
            <a:normAutofit/>
          </a:bodyPr>
          <a:lstStyle/>
          <a:p>
            <a:pPr marL="0" indent="0">
              <a:buNone/>
            </a:pPr>
            <a:r>
              <a:rPr lang="fr-FR" sz="3000" b="1" dirty="0"/>
              <a:t>Ce document est devenu l’instrument juridique le plus influent au monde pour s’assurer que les enfants sont protégés et disposent de tout ce dont ils ont besoin pour grandir et s’épanouir, ainsi que pour réaliser le potentiel qu’ils ont reçu de Dieu.</a:t>
            </a:r>
          </a:p>
          <a:p>
            <a:pPr marL="0" indent="0">
              <a:buNone/>
            </a:pPr>
            <a:endParaRPr lang="fr-FR" sz="3000" b="1" dirty="0"/>
          </a:p>
          <a:p>
            <a:pPr marL="0" indent="0">
              <a:buNone/>
            </a:pPr>
            <a:r>
              <a:rPr lang="fr-FR" sz="3000" b="1" dirty="0"/>
              <a:t>Un « enfant » se définit comme toute personne âgée de moins</a:t>
            </a:r>
          </a:p>
          <a:p>
            <a:pPr marL="0" indent="0">
              <a:buNone/>
            </a:pPr>
            <a:r>
              <a:rPr lang="fr-FR" sz="3000" b="1" dirty="0"/>
              <a:t>de 18 ans.</a:t>
            </a:r>
          </a:p>
          <a:p>
            <a:pPr marL="0" indent="0">
              <a:buNone/>
            </a:pPr>
            <a:endParaRPr lang="fr-FR" sz="3000" b="1" dirty="0"/>
          </a:p>
          <a:p>
            <a:pPr marL="0" indent="0">
              <a:buNone/>
            </a:pPr>
            <a:endParaRPr lang="fr-FR" sz="3000" b="1" dirty="0"/>
          </a:p>
        </p:txBody>
      </p:sp>
    </p:spTree>
    <p:extLst>
      <p:ext uri="{BB962C8B-B14F-4D97-AF65-F5344CB8AC3E}">
        <p14:creationId xmlns:p14="http://schemas.microsoft.com/office/powerpoint/2010/main" val="133997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1" y="323850"/>
            <a:ext cx="10131425" cy="1456267"/>
          </a:xfrm>
        </p:spPr>
        <p:txBody>
          <a:bodyPr/>
          <a:lstStyle/>
          <a:p>
            <a:r>
              <a:rPr lang="fr-FR" b="1" dirty="0"/>
              <a:t>Les enfants appartiennent aux familles</a:t>
            </a:r>
            <a:endParaRPr lang="fr-FR" dirty="0"/>
          </a:p>
        </p:txBody>
      </p:sp>
      <p:sp>
        <p:nvSpPr>
          <p:cNvPr id="3" name="Espace réservé du contenu 2"/>
          <p:cNvSpPr>
            <a:spLocks noGrp="1"/>
          </p:cNvSpPr>
          <p:nvPr>
            <p:ph idx="1"/>
          </p:nvPr>
        </p:nvSpPr>
        <p:spPr>
          <a:xfrm>
            <a:off x="685801" y="2142067"/>
            <a:ext cx="10753724" cy="4144433"/>
          </a:xfrm>
        </p:spPr>
        <p:txBody>
          <a:bodyPr>
            <a:noAutofit/>
          </a:bodyPr>
          <a:lstStyle/>
          <a:p>
            <a:pPr marL="0" indent="0" algn="just">
              <a:buNone/>
            </a:pPr>
            <a:r>
              <a:rPr lang="fr-FR" sz="3000" b="1" dirty="0"/>
              <a:t>Dieu veut que les enfants fassent partie d’une famille. </a:t>
            </a:r>
          </a:p>
          <a:p>
            <a:pPr marL="0" indent="0" algn="just">
              <a:buNone/>
            </a:pPr>
            <a:r>
              <a:rPr lang="fr-FR" sz="3000" b="1" dirty="0"/>
              <a:t>Psaume 68:5-6 dit : « Le père des orphelins, le défenseur des veuves, c'est Dieu dans sa demeure sainte. Dieu donne une famille à ceux qui étaient abandonnés ».</a:t>
            </a:r>
          </a:p>
          <a:p>
            <a:pPr marL="0" indent="0" algn="just">
              <a:buNone/>
            </a:pPr>
            <a:r>
              <a:rPr lang="fr-FR" sz="3000" b="1" dirty="0"/>
              <a:t>Esther a été adoptée, enfant, par </a:t>
            </a:r>
            <a:r>
              <a:rPr lang="fr-FR" sz="3000" b="1" dirty="0" err="1"/>
              <a:t>Mordecai</a:t>
            </a:r>
            <a:r>
              <a:rPr lang="fr-FR" sz="3000" b="1" dirty="0"/>
              <a:t> (Esther 2:7) et Job parle de la façon dont il s’est occupé des orphelins : « Moi qui l'ai dès ma jeunesse élevé comme un père » (Job 31:18).</a:t>
            </a:r>
          </a:p>
        </p:txBody>
      </p:sp>
    </p:spTree>
    <p:extLst>
      <p:ext uri="{BB962C8B-B14F-4D97-AF65-F5344CB8AC3E}">
        <p14:creationId xmlns:p14="http://schemas.microsoft.com/office/powerpoint/2010/main" val="1378647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lgn="just">
              <a:buNone/>
            </a:pPr>
            <a:r>
              <a:rPr lang="fr-FR" sz="3000" b="1" dirty="0"/>
              <a:t>Les peuples sont également perçus en termes de familles dans Néhémie 4:13 et Jérémie 31:1.</a:t>
            </a:r>
          </a:p>
          <a:p>
            <a:pPr marL="0" indent="0" algn="just">
              <a:buNone/>
            </a:pPr>
            <a:r>
              <a:rPr lang="fr-FR" sz="3000" b="1" i="1" dirty="0"/>
              <a:t>« Je serai le Dieu de toutes les familles d'Israël et ils seront mon peuple ». Jérémie 31:1.</a:t>
            </a:r>
          </a:p>
          <a:p>
            <a:pPr marL="0" indent="0" algn="just">
              <a:buNone/>
            </a:pPr>
            <a:r>
              <a:rPr lang="fr-FR" sz="3000" b="1" dirty="0"/>
              <a:t>Dans le Nouveau Testament, les images de notre adoption au sein de la famille de Dieu (Galates 4:5, Éphésiens 1:5) montrent combien la famille est importante pour Dieu et il nous connaît par nos familles (Éphésiens 3:15).</a:t>
            </a:r>
          </a:p>
          <a:p>
            <a:pPr marL="0" indent="0" algn="just">
              <a:buNone/>
            </a:pPr>
            <a:endParaRPr lang="fr-FR" sz="3000" b="1" dirty="0"/>
          </a:p>
        </p:txBody>
      </p:sp>
    </p:spTree>
    <p:extLst>
      <p:ext uri="{BB962C8B-B14F-4D97-AF65-F5344CB8AC3E}">
        <p14:creationId xmlns:p14="http://schemas.microsoft.com/office/powerpoint/2010/main" val="73414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Éducation et jeu</a:t>
            </a:r>
            <a:endParaRPr lang="fr-FR" dirty="0"/>
          </a:p>
        </p:txBody>
      </p:sp>
      <p:sp>
        <p:nvSpPr>
          <p:cNvPr id="3" name="Espace réservé du contenu 2"/>
          <p:cNvSpPr>
            <a:spLocks noGrp="1"/>
          </p:cNvSpPr>
          <p:nvPr>
            <p:ph idx="1"/>
          </p:nvPr>
        </p:nvSpPr>
        <p:spPr>
          <a:xfrm>
            <a:off x="685801" y="2290349"/>
            <a:ext cx="11044880" cy="3649133"/>
          </a:xfrm>
        </p:spPr>
        <p:txBody>
          <a:bodyPr>
            <a:noAutofit/>
          </a:bodyPr>
          <a:lstStyle/>
          <a:p>
            <a:pPr marL="0" indent="0" algn="just">
              <a:buNone/>
            </a:pPr>
            <a:r>
              <a:rPr lang="fr-FR" sz="2600" b="1" dirty="0"/>
              <a:t>Les adultes ont la responsabilité de transmettre des informations importantes aux enfants (Ésaïe 38:19, Psaume 78:4-6, Joël 1:3, 2 Timothée 1:5). </a:t>
            </a:r>
          </a:p>
          <a:p>
            <a:pPr marL="0" indent="0" algn="just">
              <a:buNone/>
            </a:pPr>
            <a:r>
              <a:rPr lang="fr-FR" sz="2600" b="1" dirty="0"/>
              <a:t>Dieu lui- même veut enseigner les choses aux enfants : </a:t>
            </a:r>
          </a:p>
          <a:p>
            <a:pPr marL="0" indent="0" algn="just">
              <a:buNone/>
            </a:pPr>
            <a:r>
              <a:rPr lang="fr-FR" sz="2600" b="1" dirty="0"/>
              <a:t>« Tous tes fils seront disciples de l'Éternel, et grande sera la postérité de tes fils ». (Ésaïe 54:13).</a:t>
            </a:r>
          </a:p>
          <a:p>
            <a:pPr marL="0" indent="0" algn="just">
              <a:buNone/>
            </a:pPr>
            <a:r>
              <a:rPr lang="fr-FR" sz="2600" b="1" i="1" dirty="0"/>
              <a:t>« Racontez-le à vos enfants, et que vos enfants le racontent à leurs enfants, et leurs enfants à la génération qui suivra </a:t>
            </a:r>
            <a:r>
              <a:rPr lang="fr-FR" sz="2600" b="1" dirty="0"/>
              <a:t>».</a:t>
            </a:r>
            <a:r>
              <a:rPr lang="fr-FR" sz="2600" b="1" i="1" dirty="0"/>
              <a:t> Joël 1:3 </a:t>
            </a:r>
          </a:p>
          <a:p>
            <a:pPr marL="0" indent="0" algn="just">
              <a:buNone/>
            </a:pPr>
            <a:r>
              <a:rPr lang="fr-FR" sz="2600" b="1" i="1" dirty="0"/>
              <a:t>« Celui qui craint l'Éternel possède un appui ferme, et ses enfants ont un refuge auprès de lui ». Proverbes 14:26</a:t>
            </a:r>
            <a:endParaRPr lang="fr-FR" sz="2600" b="1" dirty="0"/>
          </a:p>
          <a:p>
            <a:pPr marL="0" indent="0" algn="just">
              <a:buNone/>
            </a:pPr>
            <a:endParaRPr lang="fr-FR" sz="2600" b="1" dirty="0"/>
          </a:p>
        </p:txBody>
      </p:sp>
    </p:spTree>
    <p:extLst>
      <p:ext uri="{BB962C8B-B14F-4D97-AF65-F5344CB8AC3E}">
        <p14:creationId xmlns:p14="http://schemas.microsoft.com/office/powerpoint/2010/main" val="281514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0790" y="1021493"/>
            <a:ext cx="11013988" cy="4654378"/>
          </a:xfrm>
        </p:spPr>
        <p:txBody>
          <a:bodyPr>
            <a:normAutofit/>
          </a:bodyPr>
          <a:lstStyle/>
          <a:p>
            <a:pPr marL="0" indent="0" algn="just">
              <a:buNone/>
            </a:pPr>
            <a:r>
              <a:rPr lang="fr-FR" sz="3000" b="1" dirty="0"/>
              <a:t>À travers l’éducation et d’autres apports, les enfants grandissent mentalement, physiquement et spirituellement et toutes ces choses sont importantes (Luc 1:80 et 2:52). </a:t>
            </a:r>
          </a:p>
          <a:p>
            <a:pPr marL="0" indent="0" algn="just">
              <a:buNone/>
            </a:pPr>
            <a:r>
              <a:rPr lang="fr-FR" sz="3000" b="1" dirty="0"/>
              <a:t>Le jeu est également crucial pour les enfants ; lorsque Dieu envisage la restauration d’une ville, il dit : « Les rues de la ville seront remplies de jeunes garçons et de jeunes filles, jouant dans les rues ». (Zacharie 8:5).</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462" y="4634979"/>
            <a:ext cx="3121152" cy="2081784"/>
          </a:xfrm>
          <a:prstGeom prst="rect">
            <a:avLst/>
          </a:prstGeom>
        </p:spPr>
      </p:pic>
    </p:spTree>
    <p:extLst>
      <p:ext uri="{BB962C8B-B14F-4D97-AF65-F5344CB8AC3E}">
        <p14:creationId xmlns:p14="http://schemas.microsoft.com/office/powerpoint/2010/main" val="148518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Être des parents responsables</a:t>
            </a:r>
          </a:p>
        </p:txBody>
      </p:sp>
      <p:sp>
        <p:nvSpPr>
          <p:cNvPr id="3" name="Espace réservé du contenu 2"/>
          <p:cNvSpPr>
            <a:spLocks noGrp="1"/>
          </p:cNvSpPr>
          <p:nvPr>
            <p:ph idx="1"/>
          </p:nvPr>
        </p:nvSpPr>
        <p:spPr>
          <a:xfrm>
            <a:off x="685801" y="2142067"/>
            <a:ext cx="10649464" cy="3649133"/>
          </a:xfrm>
        </p:spPr>
        <p:txBody>
          <a:bodyPr>
            <a:normAutofit/>
          </a:bodyPr>
          <a:lstStyle/>
          <a:p>
            <a:pPr marL="0" indent="0" algn="just">
              <a:buNone/>
            </a:pPr>
            <a:r>
              <a:rPr lang="fr-FR" sz="2600" b="1" dirty="0"/>
              <a:t>En tant que parents, nous devrions reconnaître que les enfants sont un don précieux pour nous (Psaume 127:3-5 ; Psaume 144:12). </a:t>
            </a:r>
          </a:p>
          <a:p>
            <a:pPr marL="0" indent="0" algn="just">
              <a:buNone/>
            </a:pPr>
            <a:r>
              <a:rPr lang="fr-FR" sz="2600" b="1" dirty="0"/>
              <a:t>Dieu est notre modèle en termes de parent aimant (Ésaïe 66:13) et nous devrions suivre son exemple (Éphésiens 5:1, Tite 2:4). </a:t>
            </a:r>
          </a:p>
          <a:p>
            <a:pPr marL="0" indent="0" algn="just">
              <a:buNone/>
            </a:pPr>
            <a:r>
              <a:rPr lang="fr-FR" sz="2600" b="1" dirty="0"/>
              <a:t>Les parents devraient être fiers de leurs enfants (Proverbes 17:6, 23:15 et 23:24).</a:t>
            </a:r>
          </a:p>
          <a:p>
            <a:pPr marL="0" indent="0" algn="just">
              <a:buNone/>
            </a:pPr>
            <a:r>
              <a:rPr lang="fr-FR" sz="2600" b="1" dirty="0"/>
              <a:t>Dieu est capable d’aider les parents à élever leurs enfants (Juges 13:8).</a:t>
            </a:r>
          </a:p>
        </p:txBody>
      </p:sp>
    </p:spTree>
    <p:extLst>
      <p:ext uri="{BB962C8B-B14F-4D97-AF65-F5344CB8AC3E}">
        <p14:creationId xmlns:p14="http://schemas.microsoft.com/office/powerpoint/2010/main" val="354005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324" y="288324"/>
            <a:ext cx="11353800" cy="6176963"/>
          </a:xfrm>
        </p:spPr>
        <p:txBody>
          <a:bodyPr>
            <a:normAutofit/>
          </a:bodyPr>
          <a:lstStyle/>
          <a:p>
            <a:pPr marL="0" indent="0" algn="just">
              <a:buNone/>
            </a:pPr>
            <a:r>
              <a:rPr lang="fr-FR" sz="2800" b="1" dirty="0"/>
              <a:t>Un aspect important du rôle parental est d’enseigner aux enfants ce qui est bien (Proverbes 1:8, 4:1-3, 6:20-22, 10:1, 13:1, 22:6). </a:t>
            </a:r>
          </a:p>
          <a:p>
            <a:pPr marL="0" indent="0" algn="just">
              <a:buNone/>
            </a:pPr>
            <a:r>
              <a:rPr lang="fr-FR" sz="2800" b="1" dirty="0"/>
              <a:t>Les parents ont également la responsabilité d’aider leurs enfants à faire de bons choix. </a:t>
            </a:r>
          </a:p>
          <a:p>
            <a:pPr marL="0" indent="0" algn="just">
              <a:buNone/>
            </a:pPr>
            <a:r>
              <a:rPr lang="fr-FR" sz="2800" b="1" dirty="0"/>
              <a:t>Dans 1 Rois 1:6, la désobéissance d’</a:t>
            </a:r>
            <a:r>
              <a:rPr lang="fr-FR" sz="2800" b="1" dirty="0" err="1"/>
              <a:t>Adonija</a:t>
            </a:r>
            <a:r>
              <a:rPr lang="fr-FR" sz="2800" b="1" dirty="0"/>
              <a:t> est attribuée au manque d’implication de David en tant que parent : « Son père ne lui avait de sa vie fait un reproche, en lui disant : « Pourquoi agis-tu ainsi ? ». </a:t>
            </a:r>
          </a:p>
          <a:p>
            <a:pPr marL="0" indent="0" algn="just">
              <a:buNone/>
            </a:pPr>
            <a:r>
              <a:rPr lang="fr-FR" sz="2800" b="1" dirty="0"/>
              <a:t>Plusieurs versets parlent de l’importance de la discipline (Proverbes 13:24, 19:18, 22:15, 23:13-14, 29:15 et 29:17, Hébreux 12:7 et 1 Timothée 3:4 et 3:12).</a:t>
            </a:r>
          </a:p>
        </p:txBody>
      </p:sp>
    </p:spTree>
    <p:extLst>
      <p:ext uri="{BB962C8B-B14F-4D97-AF65-F5344CB8AC3E}">
        <p14:creationId xmlns:p14="http://schemas.microsoft.com/office/powerpoint/2010/main" val="412882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7265" y="1359243"/>
            <a:ext cx="10742140" cy="4431957"/>
          </a:xfrm>
        </p:spPr>
        <p:txBody>
          <a:bodyPr>
            <a:noAutofit/>
          </a:bodyPr>
          <a:lstStyle/>
          <a:p>
            <a:pPr marL="0" indent="0" algn="just">
              <a:buNone/>
            </a:pPr>
            <a:r>
              <a:rPr lang="fr-FR" sz="2600" b="1" dirty="0"/>
              <a:t>La discipline devrait être perçue de manière plus large comme un moyen de prendre soin des enfants et de créer un environnement qui peut les aider à parvenir à la réalisation de leur plein potentiel. </a:t>
            </a:r>
          </a:p>
          <a:p>
            <a:pPr marL="0" indent="0" algn="just">
              <a:buNone/>
            </a:pPr>
            <a:r>
              <a:rPr lang="fr-FR" sz="2600" b="1" dirty="0"/>
              <a:t>Les versets tels que 2 Corinthiens 12:14, Éphésiens 6:1-4 et Colossiens 3:20-21 montrent qu’une relation positive entre parents et enfants implique un engagement et une attention mutuels et que les enfants devraient être encouragés dans ce sens. </a:t>
            </a:r>
          </a:p>
          <a:p>
            <a:pPr marL="0" indent="0" algn="just">
              <a:buNone/>
            </a:pPr>
            <a:r>
              <a:rPr lang="fr-FR" sz="2600" b="1" dirty="0"/>
              <a:t>Notre propre comportement en tant qu’adultes a une incidence considérable sur le bien-être de nos enfants.</a:t>
            </a:r>
          </a:p>
        </p:txBody>
      </p:sp>
    </p:spTree>
    <p:extLst>
      <p:ext uri="{BB962C8B-B14F-4D97-AF65-F5344CB8AC3E}">
        <p14:creationId xmlns:p14="http://schemas.microsoft.com/office/powerpoint/2010/main" val="3321023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a:solidFill>
                  <a:srgbClr val="FFC000"/>
                </a:solidFill>
              </a:rPr>
              <a:t>4- Droit à la participation </a:t>
            </a:r>
            <a:br>
              <a:rPr lang="fr-FR" sz="4000" b="1" dirty="0">
                <a:solidFill>
                  <a:srgbClr val="FFC000"/>
                </a:solidFill>
              </a:rPr>
            </a:br>
            <a:r>
              <a:rPr lang="fr-FR" sz="4000" b="1" dirty="0">
                <a:solidFill>
                  <a:srgbClr val="FFC000"/>
                </a:solidFill>
              </a:rPr>
              <a:t>Je participe à la vie de la société et on</a:t>
            </a:r>
            <a:br>
              <a:rPr lang="fr-FR" sz="4000" b="1" dirty="0">
                <a:solidFill>
                  <a:srgbClr val="FFC000"/>
                </a:solidFill>
              </a:rPr>
            </a:br>
            <a:r>
              <a:rPr lang="fr-FR" sz="4000" b="1" dirty="0">
                <a:solidFill>
                  <a:srgbClr val="FFC000"/>
                </a:solidFill>
              </a:rPr>
              <a:t>écoute ma voix : La Servante de </a:t>
            </a:r>
            <a:r>
              <a:rPr lang="fr-FR" sz="4000" b="1" dirty="0" err="1">
                <a:solidFill>
                  <a:srgbClr val="FFC000"/>
                </a:solidFill>
              </a:rPr>
              <a:t>Naaman</a:t>
            </a:r>
            <a:endParaRPr lang="fr-FR" sz="4000" dirty="0">
              <a:solidFill>
                <a:srgbClr val="FFC000"/>
              </a:solidFill>
            </a:endParaRPr>
          </a:p>
        </p:txBody>
      </p:sp>
      <p:sp>
        <p:nvSpPr>
          <p:cNvPr id="3" name="Espace réservé du contenu 2"/>
          <p:cNvSpPr>
            <a:spLocks noGrp="1"/>
          </p:cNvSpPr>
          <p:nvPr>
            <p:ph idx="1"/>
          </p:nvPr>
        </p:nvSpPr>
        <p:spPr>
          <a:xfrm>
            <a:off x="685801" y="2142067"/>
            <a:ext cx="10896599" cy="4176355"/>
          </a:xfrm>
        </p:spPr>
        <p:txBody>
          <a:bodyPr>
            <a:normAutofit/>
          </a:bodyPr>
          <a:lstStyle/>
          <a:p>
            <a:pPr marL="0" indent="0" algn="just">
              <a:buNone/>
            </a:pPr>
            <a:endParaRPr lang="fr-FR" sz="2600" b="1" dirty="0">
              <a:latin typeface="+mj-lt"/>
            </a:endParaRPr>
          </a:p>
          <a:p>
            <a:pPr marL="0" indent="0" algn="just">
              <a:buNone/>
            </a:pPr>
            <a:r>
              <a:rPr lang="fr-FR" sz="2600" b="1" dirty="0">
                <a:latin typeface="+mj-lt"/>
              </a:rPr>
              <a:t>La servante de </a:t>
            </a:r>
            <a:r>
              <a:rPr lang="fr-FR" sz="2600" b="1" dirty="0" err="1">
                <a:latin typeface="+mj-lt"/>
              </a:rPr>
              <a:t>Naaman</a:t>
            </a:r>
            <a:r>
              <a:rPr lang="fr-FR" sz="2600" b="1" dirty="0">
                <a:latin typeface="+mj-lt"/>
              </a:rPr>
              <a:t> qu’il avait fait captive chez les Israélites, est la seule personne qui conseille d’aller voir Élisée, par lequel la lèpre de </a:t>
            </a:r>
            <a:r>
              <a:rPr lang="fr-FR" sz="2600" b="1" dirty="0" err="1">
                <a:latin typeface="+mj-lt"/>
              </a:rPr>
              <a:t>Naaman</a:t>
            </a:r>
            <a:r>
              <a:rPr lang="fr-FR" sz="2600" b="1" dirty="0">
                <a:latin typeface="+mj-lt"/>
              </a:rPr>
              <a:t> pourrait être guérie. </a:t>
            </a:r>
          </a:p>
          <a:p>
            <a:pPr marL="0" indent="0" algn="just">
              <a:buNone/>
            </a:pPr>
            <a:r>
              <a:rPr lang="fr-FR" sz="2600" b="1" dirty="0">
                <a:latin typeface="+mj-lt"/>
              </a:rPr>
              <a:t>Parfois Dieu agit par l’intermédiaire des enfants et c’est à nous de choisir d’écouter ou d’ignorer ce que ces enfants ont à offrir.</a:t>
            </a:r>
          </a:p>
        </p:txBody>
      </p:sp>
    </p:spTree>
    <p:extLst>
      <p:ext uri="{BB962C8B-B14F-4D97-AF65-F5344CB8AC3E}">
        <p14:creationId xmlns:p14="http://schemas.microsoft.com/office/powerpoint/2010/main" val="306371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CONNAITRE LES DROITS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25003574"/>
              </p:ext>
            </p:extLst>
          </p:nvPr>
        </p:nvGraphicFramePr>
        <p:xfrm>
          <a:off x="685800" y="2141538"/>
          <a:ext cx="10131426" cy="3657600"/>
        </p:xfrm>
        <a:graphic>
          <a:graphicData uri="http://schemas.openxmlformats.org/drawingml/2006/table">
            <a:tbl>
              <a:tblPr firstRow="1" bandRow="1">
                <a:tableStyleId>{5C22544A-7EE6-4342-B048-85BDC9FD1C3A}</a:tableStyleId>
              </a:tblPr>
              <a:tblGrid>
                <a:gridCol w="5065713">
                  <a:extLst>
                    <a:ext uri="{9D8B030D-6E8A-4147-A177-3AD203B41FA5}">
                      <a16:colId xmlns:a16="http://schemas.microsoft.com/office/drawing/2014/main" val="20000"/>
                    </a:ext>
                  </a:extLst>
                </a:gridCol>
                <a:gridCol w="5065713">
                  <a:extLst>
                    <a:ext uri="{9D8B030D-6E8A-4147-A177-3AD203B41FA5}">
                      <a16:colId xmlns:a16="http://schemas.microsoft.com/office/drawing/2014/main" val="20001"/>
                    </a:ext>
                  </a:extLst>
                </a:gridCol>
              </a:tblGrid>
              <a:tr h="741680">
                <a:tc>
                  <a:txBody>
                    <a:bodyPr/>
                    <a:lstStyle/>
                    <a:p>
                      <a:pPr algn="just"/>
                      <a:r>
                        <a:rPr lang="fr-FR" sz="2600" b="1" i="0" u="none" strike="noStrike" kern="1200" baseline="0" dirty="0">
                          <a:solidFill>
                            <a:schemeClr val="lt1"/>
                          </a:solidFill>
                          <a:latin typeface="+mn-lt"/>
                          <a:ea typeface="+mn-ea"/>
                          <a:cs typeface="+mn-cs"/>
                        </a:rPr>
                        <a:t>Le droit à un nom et à une identité (7, 8)</a:t>
                      </a:r>
                    </a:p>
                    <a:p>
                      <a:pPr algn="just"/>
                      <a:r>
                        <a:rPr lang="fr-FR" sz="2600" b="1" i="0" u="none" strike="noStrike" kern="1200" baseline="0" dirty="0">
                          <a:solidFill>
                            <a:schemeClr val="lt1"/>
                          </a:solidFill>
                          <a:latin typeface="+mn-lt"/>
                          <a:ea typeface="+mn-ea"/>
                          <a:cs typeface="+mn-cs"/>
                        </a:rPr>
                        <a:t>• Le droit de ne pas faire l’objet de</a:t>
                      </a:r>
                    </a:p>
                    <a:p>
                      <a:pPr algn="just"/>
                      <a:r>
                        <a:rPr lang="fr-FR" sz="2600" b="1" i="0" u="none" strike="noStrike" kern="1200" baseline="0" dirty="0">
                          <a:solidFill>
                            <a:schemeClr val="lt1"/>
                          </a:solidFill>
                          <a:latin typeface="+mn-lt"/>
                          <a:ea typeface="+mn-ea"/>
                          <a:cs typeface="+mn-cs"/>
                        </a:rPr>
                        <a:t>discrimination, notamment sur la base de la religion, du sexe, du statut économique ou du handicap (1, 2)</a:t>
                      </a:r>
                    </a:p>
                    <a:p>
                      <a:pPr algn="just"/>
                      <a:r>
                        <a:rPr lang="fr-FR" sz="2600" b="1" i="0" u="none" strike="noStrike" kern="1200" baseline="0" dirty="0">
                          <a:solidFill>
                            <a:schemeClr val="lt1"/>
                          </a:solidFill>
                          <a:latin typeface="+mn-lt"/>
                          <a:ea typeface="+mn-ea"/>
                          <a:cs typeface="+mn-cs"/>
                        </a:rPr>
                        <a:t>• Le droit de voir leurs opinions écoutées par les adultes (12, 13)</a:t>
                      </a:r>
                      <a:endParaRPr lang="fr-FR" sz="2600" b="1" dirty="0"/>
                    </a:p>
                  </a:txBody>
                  <a:tcPr marL="88099" marR="88099">
                    <a:solidFill>
                      <a:schemeClr val="accent2"/>
                    </a:solidFill>
                  </a:tcPr>
                </a:tc>
                <a:tc>
                  <a:txBody>
                    <a:bodyPr/>
                    <a:lstStyle/>
                    <a:p>
                      <a:pPr algn="just"/>
                      <a:r>
                        <a:rPr lang="fr-FR" sz="2600" b="1" i="0" u="none" strike="noStrike" kern="1200" baseline="0" dirty="0">
                          <a:solidFill>
                            <a:schemeClr val="lt1"/>
                          </a:solidFill>
                          <a:latin typeface="+mn-lt"/>
                          <a:ea typeface="+mn-ea"/>
                          <a:cs typeface="+mn-cs"/>
                        </a:rPr>
                        <a:t>Le droit de pratiquer leur religion, leur langue et leur culture et de choisir de se joindre à d’autres enfants (30, 14, 15)</a:t>
                      </a:r>
                    </a:p>
                    <a:p>
                      <a:pPr algn="just"/>
                      <a:r>
                        <a:rPr lang="fr-FR" sz="2600" b="1" i="0" u="none" strike="noStrike" kern="1200" baseline="0" dirty="0">
                          <a:solidFill>
                            <a:schemeClr val="lt1"/>
                          </a:solidFill>
                          <a:latin typeface="+mn-lt"/>
                          <a:ea typeface="+mn-ea"/>
                          <a:cs typeface="+mn-cs"/>
                        </a:rPr>
                        <a:t>• Le droit de connaître leurs droits et responsabilités et les adultes devraient aussi les connaître (42)</a:t>
                      </a:r>
                      <a:endParaRPr lang="fr-FR" sz="2600" b="1" dirty="0"/>
                    </a:p>
                  </a:txBody>
                  <a:tcPr marL="88099" marR="88099">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0701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301579"/>
            <a:ext cx="10649464" cy="4489622"/>
          </a:xfrm>
        </p:spPr>
        <p:txBody>
          <a:bodyPr>
            <a:normAutofit/>
          </a:bodyPr>
          <a:lstStyle/>
          <a:p>
            <a:pPr marL="0" indent="0" algn="just">
              <a:buNone/>
            </a:pPr>
            <a:r>
              <a:rPr lang="fr-FR" sz="2600" b="1" dirty="0"/>
              <a:t>Jésus valorisait clairement les enfants et aimait être avec eux. Lorsque les disciples voulurent empêcher les gens d’amener des enfants à Jésus, il « fut indigné et leur dit : « Laissez venir à moi les petits enfants, et ne les en empêchez pas ». (Marc 10:13-16 et également Luc 18:16-17 et Matthieu 19:14). </a:t>
            </a:r>
          </a:p>
          <a:p>
            <a:pPr marL="0" indent="0" algn="just">
              <a:buNone/>
            </a:pPr>
            <a:r>
              <a:rPr lang="fr-FR" sz="2600" b="1" dirty="0"/>
              <a:t>Dans Marc 9:36-37, Jésus prit un enfant et le plaça au milieu d’eux (également dans Matthieu 18:2-5). </a:t>
            </a:r>
          </a:p>
          <a:p>
            <a:pPr marL="0" indent="0" algn="just">
              <a:buNone/>
            </a:pPr>
            <a:r>
              <a:rPr lang="fr-FR" sz="2600" b="1" dirty="0"/>
              <a:t>Les enfants sont une bénédiction pour une communauté et devraient être estimés en tant que tel (Ruth 4:15, Psaume 37:26, Ésaïe 29:23).</a:t>
            </a:r>
          </a:p>
        </p:txBody>
      </p:sp>
    </p:spTree>
    <p:extLst>
      <p:ext uri="{BB962C8B-B14F-4D97-AF65-F5344CB8AC3E}">
        <p14:creationId xmlns:p14="http://schemas.microsoft.com/office/powerpoint/2010/main" val="260126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t>Quatre principes directeurs sous-tendent la CNUDE</a:t>
            </a:r>
          </a:p>
        </p:txBody>
      </p:sp>
      <p:sp>
        <p:nvSpPr>
          <p:cNvPr id="3" name="Espace réservé du contenu 2"/>
          <p:cNvSpPr>
            <a:spLocks noGrp="1"/>
          </p:cNvSpPr>
          <p:nvPr>
            <p:ph idx="1"/>
          </p:nvPr>
        </p:nvSpPr>
        <p:spPr/>
        <p:txBody>
          <a:bodyPr>
            <a:noAutofit/>
          </a:bodyPr>
          <a:lstStyle/>
          <a:p>
            <a:pPr marL="0" indent="0" algn="just">
              <a:buNone/>
            </a:pPr>
            <a:endParaRPr lang="fr-FR" sz="2600" b="1" dirty="0"/>
          </a:p>
          <a:p>
            <a:pPr marL="0" indent="0" algn="just">
              <a:buNone/>
            </a:pPr>
            <a:r>
              <a:rPr lang="fr-FR" sz="3000" b="1" dirty="0">
                <a:solidFill>
                  <a:srgbClr val="FFC000"/>
                </a:solidFill>
              </a:rPr>
              <a:t>1- La non-discrimination (Article 2) </a:t>
            </a:r>
            <a:r>
              <a:rPr lang="fr-FR" sz="2600" b="1" dirty="0"/>
              <a:t>: </a:t>
            </a:r>
          </a:p>
          <a:p>
            <a:pPr algn="just"/>
            <a:r>
              <a:rPr lang="fr-FR" sz="2600" b="1" dirty="0"/>
              <a:t>La CNUDE s’applique à tous les enfants, sans distinction de race, de religion ou de capacités ; quel que soit ce qu’ils pensent ou disent, quel que soit le modèle familial dont ils relèvent. </a:t>
            </a:r>
          </a:p>
          <a:p>
            <a:pPr algn="just"/>
            <a:r>
              <a:rPr lang="fr-FR" sz="2600" b="1" dirty="0"/>
              <a:t>Peu importe le lieu où ils vivent, la langue qu’ils parlent, ce que font leurs parents, qu’ils soient des garçons ou des filles, quelle que soit leur culture, qu’ils souffrent ou non d’un handicap ou qu’ils soient riches ou pauvres. </a:t>
            </a:r>
          </a:p>
          <a:p>
            <a:pPr algn="just"/>
            <a:r>
              <a:rPr lang="fr-FR" sz="2600" b="1" dirty="0"/>
              <a:t>En aucun cas, aucun enfant ne devrait être traité injustement.</a:t>
            </a:r>
          </a:p>
        </p:txBody>
      </p:sp>
    </p:spTree>
    <p:extLst>
      <p:ext uri="{BB962C8B-B14F-4D97-AF65-F5344CB8AC3E}">
        <p14:creationId xmlns:p14="http://schemas.microsoft.com/office/powerpoint/2010/main" val="2409811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6989" y="939114"/>
            <a:ext cx="10904837" cy="4217773"/>
          </a:xfrm>
        </p:spPr>
        <p:txBody>
          <a:bodyPr>
            <a:normAutofit/>
          </a:bodyPr>
          <a:lstStyle/>
          <a:p>
            <a:pPr algn="just"/>
            <a:r>
              <a:rPr lang="fr-FR" sz="2600" b="1" dirty="0"/>
              <a:t>Les enfants sont également un maillon précieux de la communauté religieuse, et y participent aux côtés des adultes (Deutéronome 31:12-13, Josué 8:35, Néhémie 12:43, Psaume 148:11, Joël 2:16 et 10:7, Matthieu 21:15, Jean 4:46-53, Actes 16:33, 18:7, 21:5). </a:t>
            </a:r>
          </a:p>
          <a:p>
            <a:pPr algn="just"/>
            <a:r>
              <a:rPr lang="fr-FR" sz="2600" b="1" dirty="0"/>
              <a:t>Nous devrions activement faire participer les enfants et leur permettre de poser des questions (Josué 4:6).</a:t>
            </a:r>
          </a:p>
          <a:p>
            <a:pPr algn="just"/>
            <a:r>
              <a:rPr lang="fr-FR" sz="2600" b="1" dirty="0"/>
              <a:t>La louange des enfants est puissante (Psaume 8:2).</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418" y="4559325"/>
            <a:ext cx="6261444" cy="2224534"/>
          </a:xfrm>
          <a:prstGeom prst="rect">
            <a:avLst/>
          </a:prstGeom>
        </p:spPr>
      </p:pic>
    </p:spTree>
    <p:extLst>
      <p:ext uri="{BB962C8B-B14F-4D97-AF65-F5344CB8AC3E}">
        <p14:creationId xmlns:p14="http://schemas.microsoft.com/office/powerpoint/2010/main" val="13682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Dieu ne voit pas l’âge comme une barrière à l’utilisation des enfants pour ses desseins</a:t>
            </a:r>
          </a:p>
        </p:txBody>
      </p:sp>
      <p:sp>
        <p:nvSpPr>
          <p:cNvPr id="3" name="Espace réservé du contenu 2"/>
          <p:cNvSpPr>
            <a:spLocks noGrp="1"/>
          </p:cNvSpPr>
          <p:nvPr>
            <p:ph idx="1"/>
          </p:nvPr>
        </p:nvSpPr>
        <p:spPr>
          <a:xfrm>
            <a:off x="685801" y="2142067"/>
            <a:ext cx="10740080" cy="3649133"/>
          </a:xfrm>
        </p:spPr>
        <p:txBody>
          <a:bodyPr>
            <a:noAutofit/>
          </a:bodyPr>
          <a:lstStyle/>
          <a:p>
            <a:pPr marL="0" indent="0" algn="just">
              <a:buNone/>
            </a:pPr>
            <a:r>
              <a:rPr lang="fr-FR" sz="2600" b="1" dirty="0"/>
              <a:t>La Bible nous donne de nombreux exemples d’enfants qui ont été utilisés par Dieu : Joseph n’avait que 17 ans (Genèse 37:2), David n’était « qu’un enfant » lorsqu’il affronta Goliath (1 Samuel 17:41), Samuel a servi Dieu alors qu’il était un enfant et Dieu a choisi de parler à travers lui (1 Samuel 2- 3), Josiah avait 8 ans lorsqu’il devint roi (2 Rois 22) et </a:t>
            </a:r>
            <a:r>
              <a:rPr lang="fr-FR" sz="2600" b="1" dirty="0" err="1"/>
              <a:t>Ozias</a:t>
            </a:r>
            <a:r>
              <a:rPr lang="fr-FR" sz="2600" b="1" dirty="0"/>
              <a:t> avait 16 ans (2 Chroniques 26). </a:t>
            </a:r>
          </a:p>
          <a:p>
            <a:pPr marL="0" indent="0" algn="just">
              <a:buNone/>
            </a:pPr>
            <a:r>
              <a:rPr lang="fr-FR" sz="2600" b="1" dirty="0"/>
              <a:t>C’est un enfant qui offre les cinq pains et deux poissons dont se sert Jésus pour nourrir 5000 personnes. </a:t>
            </a:r>
          </a:p>
        </p:txBody>
      </p:sp>
    </p:spTree>
    <p:extLst>
      <p:ext uri="{BB962C8B-B14F-4D97-AF65-F5344CB8AC3E}">
        <p14:creationId xmlns:p14="http://schemas.microsoft.com/office/powerpoint/2010/main" val="15561721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548715"/>
            <a:ext cx="10748318" cy="4242486"/>
          </a:xfrm>
        </p:spPr>
        <p:txBody>
          <a:bodyPr>
            <a:noAutofit/>
          </a:bodyPr>
          <a:lstStyle/>
          <a:p>
            <a:pPr marL="0" indent="0" algn="just">
              <a:buNone/>
            </a:pPr>
            <a:r>
              <a:rPr lang="fr-FR" sz="2600" b="1" dirty="0"/>
              <a:t>Les enfants et les jeunes sont encouragés à diriger et à s’exprimer et non à considérer leur âge comme un obstacle (Jérémie 1:7, 1 Timothée 4:12) et Dieu a donné aux enfants un rôle à jouer dans son Royaume (Joël 2:28, Ésaïe 11:6-8). </a:t>
            </a:r>
          </a:p>
          <a:p>
            <a:pPr marL="0" indent="0" algn="just">
              <a:buNone/>
            </a:pPr>
            <a:r>
              <a:rPr lang="fr-FR" sz="2600" b="1" dirty="0"/>
              <a:t>Dieu utilise également les enfants comme un signe prophétique (Ésaïe 8, Osée 1). Notre exemple ultime de la volonté de Dieu d’utiliser les enfants est Jésus – Dieu a choisi de restaurer notre relation avec Lui en venant dans notre monde comme un bébé (Matthieu 2:11, Luc 2:8-40).</a:t>
            </a:r>
          </a:p>
          <a:p>
            <a:pPr marL="0" indent="0" algn="just">
              <a:buNone/>
            </a:pPr>
            <a:r>
              <a:rPr lang="fr-FR" sz="2600" b="1" dirty="0"/>
              <a:t>Dieu intègre également les enfants que les autres pourraient négliger : Dans Juges 11, nous voyons que Dieu choisit </a:t>
            </a:r>
            <a:r>
              <a:rPr lang="fr-FR" sz="2600" b="1" dirty="0" err="1"/>
              <a:t>Jepthah</a:t>
            </a:r>
            <a:r>
              <a:rPr lang="fr-FR" sz="2600" b="1" dirty="0"/>
              <a:t>, le fils d’une prostituée, et Dieu accorde également de la valeur aux filles comme nous le voyons dans Job 42, où les filles de Job sont nommées et valorisées.</a:t>
            </a:r>
          </a:p>
          <a:p>
            <a:pPr marL="0" indent="0" algn="just">
              <a:buNone/>
            </a:pPr>
            <a:endParaRPr lang="fr-FR" sz="2600" b="1" dirty="0"/>
          </a:p>
        </p:txBody>
      </p:sp>
    </p:spTree>
    <p:extLst>
      <p:ext uri="{BB962C8B-B14F-4D97-AF65-F5344CB8AC3E}">
        <p14:creationId xmlns:p14="http://schemas.microsoft.com/office/powerpoint/2010/main" val="341046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enfants sont connus et estimés par Dieu avant même leur naissance</a:t>
            </a:r>
            <a:endParaRPr lang="fr-FR" dirty="0"/>
          </a:p>
        </p:txBody>
      </p:sp>
      <p:sp>
        <p:nvSpPr>
          <p:cNvPr id="3" name="Espace réservé du contenu 2"/>
          <p:cNvSpPr>
            <a:spLocks noGrp="1"/>
          </p:cNvSpPr>
          <p:nvPr>
            <p:ph idx="1"/>
          </p:nvPr>
        </p:nvSpPr>
        <p:spPr>
          <a:xfrm>
            <a:off x="685801" y="2142067"/>
            <a:ext cx="10575323" cy="3649133"/>
          </a:xfrm>
        </p:spPr>
        <p:txBody>
          <a:bodyPr>
            <a:noAutofit/>
          </a:bodyPr>
          <a:lstStyle/>
          <a:p>
            <a:pPr marL="0" indent="0" algn="just">
              <a:buNone/>
            </a:pPr>
            <a:r>
              <a:rPr lang="fr-FR" sz="2600" b="1" dirty="0"/>
              <a:t>Psaume 139:13-16 nous montre que les enfants sont connus de Dieu et précieux à ses yeux, même dans le vente maternel, et que Dieu a déjà des plans et des desseins pour eux. </a:t>
            </a:r>
          </a:p>
          <a:p>
            <a:pPr marL="0" indent="0" algn="just">
              <a:buNone/>
            </a:pPr>
            <a:r>
              <a:rPr lang="fr-FR" sz="2600" b="1" dirty="0"/>
              <a:t>Ailleurs dans la Bible, nous voyons aussi que Dieu connaît déjà les enfants avant leur naissance (Ésaïe 44:2, 46:3. 49:1, 49:5 et Jérémie 1:4-5). Jean Baptiste a un dessein connu avant même sa conception (Luc 1:14 et 1:76) et même en tant que bébé dans le ventre de sa mère, Jean est capable de reconnaître la présence de Jésus (Luc 1:44).</a:t>
            </a:r>
          </a:p>
        </p:txBody>
      </p:sp>
    </p:spTree>
    <p:extLst>
      <p:ext uri="{BB962C8B-B14F-4D97-AF65-F5344CB8AC3E}">
        <p14:creationId xmlns:p14="http://schemas.microsoft.com/office/powerpoint/2010/main" val="3131596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000" b="1" dirty="0"/>
              <a:t>Les enfants sont capables de faire leurs propres choix</a:t>
            </a:r>
            <a:br>
              <a:rPr lang="fr-FR" sz="4000" b="1" dirty="0"/>
            </a:br>
            <a:endParaRPr lang="fr-FR" sz="4000" dirty="0"/>
          </a:p>
        </p:txBody>
      </p:sp>
      <p:sp>
        <p:nvSpPr>
          <p:cNvPr id="3" name="Espace réservé du contenu 2"/>
          <p:cNvSpPr>
            <a:spLocks noGrp="1"/>
          </p:cNvSpPr>
          <p:nvPr>
            <p:ph idx="1"/>
          </p:nvPr>
        </p:nvSpPr>
        <p:spPr/>
        <p:txBody>
          <a:bodyPr>
            <a:normAutofit/>
          </a:bodyPr>
          <a:lstStyle/>
          <a:p>
            <a:pPr marL="0" indent="0" algn="just">
              <a:buNone/>
            </a:pPr>
            <a:r>
              <a:rPr lang="fr-FR" sz="2600" b="1" dirty="0"/>
              <a:t>Les enfants sont capables de choisir de suivre Dieu dès leur plus jeune âge. Paul écrit ceci à Timothée : « dès ton enfance, tu connais les saintes lettres » et le Psalmiste dit : « Oui, tu m'as fait sortir du sein maternel ; tu m'as mis en sûreté sur les mamelles de ma mère. Dès le sein maternel j'ai été sous ta garde ; dès le ventre de ma mère tu as été mon Dieu » (Psaume 22:9-10). </a:t>
            </a:r>
          </a:p>
        </p:txBody>
      </p:sp>
    </p:spTree>
    <p:extLst>
      <p:ext uri="{BB962C8B-B14F-4D97-AF65-F5344CB8AC3E}">
        <p14:creationId xmlns:p14="http://schemas.microsoft.com/office/powerpoint/2010/main" val="23809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l’exemple de Jésus.</a:t>
            </a:r>
            <a:br>
              <a:rPr lang="fr-FR" dirty="0"/>
            </a:br>
            <a:endParaRPr lang="fr-FR" dirty="0"/>
          </a:p>
        </p:txBody>
      </p:sp>
      <p:sp>
        <p:nvSpPr>
          <p:cNvPr id="3" name="Espace réservé du contenu 2"/>
          <p:cNvSpPr>
            <a:spLocks noGrp="1"/>
          </p:cNvSpPr>
          <p:nvPr>
            <p:ph idx="1"/>
          </p:nvPr>
        </p:nvSpPr>
        <p:spPr>
          <a:xfrm>
            <a:off x="296214" y="1262130"/>
            <a:ext cx="10521012" cy="3503053"/>
          </a:xfrm>
        </p:spPr>
        <p:txBody>
          <a:bodyPr>
            <a:normAutofit fontScale="25000" lnSpcReduction="20000"/>
          </a:bodyPr>
          <a:lstStyle/>
          <a:p>
            <a:pPr>
              <a:buFontTx/>
              <a:buChar char="-"/>
            </a:pPr>
            <a:endParaRPr lang="fr-FR" sz="6400" dirty="0"/>
          </a:p>
          <a:p>
            <a:pPr>
              <a:buFontTx/>
              <a:buChar char="-"/>
            </a:pPr>
            <a:endParaRPr lang="fr-FR" sz="6400" dirty="0"/>
          </a:p>
          <a:p>
            <a:pPr>
              <a:buFontTx/>
              <a:buChar char="-"/>
            </a:pPr>
            <a:endParaRPr lang="fr-FR" sz="6400" dirty="0"/>
          </a:p>
          <a:p>
            <a:pPr>
              <a:buFontTx/>
              <a:buChar char="-"/>
            </a:pPr>
            <a:endParaRPr lang="fr-FR" sz="6400" dirty="0"/>
          </a:p>
          <a:p>
            <a:pPr>
              <a:buFontTx/>
              <a:buChar char="-"/>
            </a:pPr>
            <a:endParaRPr lang="fr-FR" sz="6400" dirty="0"/>
          </a:p>
          <a:p>
            <a:pPr>
              <a:buFontTx/>
              <a:buChar char="-"/>
            </a:pPr>
            <a:endParaRPr lang="fr-FR" sz="6400" dirty="0"/>
          </a:p>
          <a:p>
            <a:pPr>
              <a:buFontTx/>
              <a:buChar char="-"/>
            </a:pPr>
            <a:r>
              <a:rPr lang="fr-FR" sz="9600" dirty="0"/>
              <a:t>Montre que les enfants peuvent également posséder la sagesse (Luc 2: 40, 47)</a:t>
            </a:r>
          </a:p>
          <a:p>
            <a:pPr>
              <a:buFontTx/>
              <a:buChar char="-"/>
            </a:pPr>
            <a:r>
              <a:rPr lang="fr-FR" sz="9600" dirty="0"/>
              <a:t>C’est dans sa vie de famille qu’il est le modèle de tous les enfants, de tous les jeunes gens. Le Sauveur consentit à vivre pauvre, pour nous montrer combien nous pouvons vivre près de Dieu si modeste que soit notre sort. Il s’efforça de plaire à son Père, de l’honorer et de le glorifier dans les choses ordinaires de la vie. Il commença son œuvre en consacrant le simple métier de ceux qui sont obligés de gagner leur pain quotidien, se sentant au service de Dieu tout autant lorsqu’il travaillait à son banc de charpentier que plus tard, lorsqu’il accomplissait des miracles en faveur des foules. </a:t>
            </a:r>
          </a:p>
          <a:p>
            <a:pPr>
              <a:buFontTx/>
              <a:buChar char="-"/>
            </a:pPr>
            <a:r>
              <a:rPr lang="fr-FR" sz="9600" dirty="0"/>
              <a:t>Tout jeune homme qui suit l’exemple du Christ, exemple de fidélité et d’obéissance au sein de la famille, peut s’appliquer les paroles que le Père a prononcées par l’Esprit saint: </a:t>
            </a:r>
          </a:p>
          <a:p>
            <a:pPr marL="0" indent="0" algn="ctr">
              <a:buNone/>
            </a:pPr>
            <a:r>
              <a:rPr lang="fr-FR" sz="9600" dirty="0"/>
              <a:t>   “Voici mon serviteur, celui que je tiens par la main; mon élu, en qui mon âme prend plaisir.” </a:t>
            </a:r>
          </a:p>
          <a:p>
            <a:pPr marL="0" indent="0" algn="ctr">
              <a:buNone/>
            </a:pPr>
            <a:r>
              <a:rPr lang="fr-FR" sz="8000" b="1" dirty="0"/>
              <a:t>   E.G.WHITE-  F C p 59</a:t>
            </a:r>
          </a:p>
          <a:p>
            <a:pPr>
              <a:buFontTx/>
              <a:buChar char="-"/>
            </a:pPr>
            <a:endParaRPr lang="fr-FR" dirty="0"/>
          </a:p>
        </p:txBody>
      </p:sp>
    </p:spTree>
    <p:extLst>
      <p:ext uri="{BB962C8B-B14F-4D97-AF65-F5344CB8AC3E}">
        <p14:creationId xmlns:p14="http://schemas.microsoft.com/office/powerpoint/2010/main" val="2684419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br>
              <a:rPr lang="fr-FR" sz="4400" b="1" dirty="0">
                <a:effectLst>
                  <a:outerShdw blurRad="38100" dist="38100" dir="2700000" algn="tl">
                    <a:srgbClr val="000000">
                      <a:alpha val="43137"/>
                    </a:srgbClr>
                  </a:outerShdw>
                </a:effectLst>
              </a:rPr>
            </a:br>
            <a:br>
              <a:rPr lang="fr-FR" sz="4400" b="1" dirty="0">
                <a:effectLst>
                  <a:outerShdw blurRad="38100" dist="38100" dir="2700000" algn="tl">
                    <a:srgbClr val="000000">
                      <a:alpha val="43137"/>
                    </a:srgbClr>
                  </a:outerShdw>
                </a:effectLst>
              </a:rPr>
            </a:br>
            <a:br>
              <a:rPr lang="fr-FR" sz="4400" b="1" dirty="0">
                <a:effectLst>
                  <a:outerShdw blurRad="38100" dist="38100" dir="2700000" algn="tl">
                    <a:srgbClr val="000000">
                      <a:alpha val="43137"/>
                    </a:srgbClr>
                  </a:outerShdw>
                </a:effectLst>
              </a:rPr>
            </a:br>
            <a:r>
              <a:rPr lang="fr-FR" sz="4400" b="1" dirty="0">
                <a:effectLst>
                  <a:outerShdw blurRad="38100" dist="38100" dir="2700000" algn="tl">
                    <a:srgbClr val="000000">
                      <a:alpha val="43137"/>
                    </a:srgbClr>
                  </a:outerShdw>
                </a:effectLst>
              </a:rPr>
              <a:t>Adapté à partir du lien suivant : http://www.unicef.org/rightsite/files/uncrchilldfriendlylanguage.pdf</a:t>
            </a:r>
          </a:p>
        </p:txBody>
      </p:sp>
      <p:sp>
        <p:nvSpPr>
          <p:cNvPr id="3" name="Espace réservé du contenu 2"/>
          <p:cNvSpPr>
            <a:spLocks noGrp="1"/>
          </p:cNvSpPr>
          <p:nvPr>
            <p:ph idx="1"/>
          </p:nvPr>
        </p:nvSpPr>
        <p:spPr>
          <a:xfrm>
            <a:off x="685801" y="193183"/>
            <a:ext cx="10131425" cy="5598017"/>
          </a:xfrm>
        </p:spPr>
        <p:txBody>
          <a:bodyPr>
            <a:normAutofit lnSpcReduction="10000"/>
          </a:bodyPr>
          <a:lstStyle/>
          <a:p>
            <a:pPr marL="0" indent="0" algn="ctr">
              <a:buNone/>
            </a:pPr>
            <a:endParaRPr lang="fr-FR" sz="11500" b="1" dirty="0">
              <a:solidFill>
                <a:srgbClr val="FF0000"/>
              </a:solidFill>
              <a:effectLst>
                <a:outerShdw blurRad="38100" dist="38100" dir="2700000" algn="tl">
                  <a:srgbClr val="000000">
                    <a:alpha val="43137"/>
                  </a:srgbClr>
                </a:outerShdw>
              </a:effectLst>
            </a:endParaRPr>
          </a:p>
          <a:p>
            <a:pPr marL="0" indent="0" algn="ctr">
              <a:buNone/>
            </a:pPr>
            <a:endParaRPr lang="fr-FR" sz="11500" b="1" dirty="0">
              <a:solidFill>
                <a:srgbClr val="FF0000"/>
              </a:solidFill>
              <a:effectLst>
                <a:outerShdw blurRad="38100" dist="38100" dir="2700000" algn="tl">
                  <a:srgbClr val="000000">
                    <a:alpha val="43137"/>
                  </a:srgbClr>
                </a:outerShdw>
              </a:effectLst>
            </a:endParaRPr>
          </a:p>
          <a:p>
            <a:pPr marL="0" indent="0" algn="ctr">
              <a:buNone/>
            </a:pPr>
            <a:r>
              <a:rPr lang="fr-FR" sz="11500" b="1" dirty="0">
                <a:solidFill>
                  <a:srgbClr val="FF0000"/>
                </a:solidFill>
                <a:effectLst>
                  <a:outerShdw blurRad="38100" dist="38100" dir="2700000" algn="tl">
                    <a:srgbClr val="000000">
                      <a:alpha val="43137"/>
                    </a:srgbClr>
                  </a:outerShdw>
                </a:effectLst>
              </a:rPr>
              <a:t>Fin</a:t>
            </a:r>
          </a:p>
        </p:txBody>
      </p:sp>
    </p:spTree>
    <p:extLst>
      <p:ext uri="{BB962C8B-B14F-4D97-AF65-F5344CB8AC3E}">
        <p14:creationId xmlns:p14="http://schemas.microsoft.com/office/powerpoint/2010/main" val="180024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1703" y="1062681"/>
            <a:ext cx="10805983" cy="5082746"/>
          </a:xfrm>
        </p:spPr>
        <p:txBody>
          <a:bodyPr>
            <a:noAutofit/>
          </a:bodyPr>
          <a:lstStyle/>
          <a:p>
            <a:pPr marL="0" indent="0" algn="just">
              <a:buNone/>
            </a:pPr>
            <a:r>
              <a:rPr lang="fr-FR" sz="3000" b="1" dirty="0">
                <a:solidFill>
                  <a:srgbClr val="FFC000"/>
                </a:solidFill>
              </a:rPr>
              <a:t>2- L’intérêt supérieur de l’enfant (Article 3) </a:t>
            </a:r>
            <a:r>
              <a:rPr lang="fr-FR" sz="2600" b="1" dirty="0"/>
              <a:t>: </a:t>
            </a:r>
          </a:p>
          <a:p>
            <a:pPr algn="just"/>
            <a:r>
              <a:rPr lang="fr-FR" sz="2600" b="1" dirty="0"/>
              <a:t>L’intérêt supérieur de l’enfant doit être une considération primordiale dans toutes les décisions qui concernent les enfants. </a:t>
            </a:r>
          </a:p>
          <a:p>
            <a:pPr algn="just"/>
            <a:r>
              <a:rPr lang="fr-FR" sz="2600" b="1" dirty="0"/>
              <a:t>Tous les adultes devraient faire ce qu’il y a de mieux pour les enfants.</a:t>
            </a:r>
          </a:p>
          <a:p>
            <a:pPr algn="just"/>
            <a:r>
              <a:rPr lang="fr-FR" sz="2600" b="1" dirty="0"/>
              <a:t>Lorsque les adultes prennent des décisions, ils devraient tenir compte des effets de leurs décisions sur les enfants.</a:t>
            </a:r>
          </a:p>
          <a:p>
            <a:pPr marL="0" indent="0" algn="just">
              <a:buNone/>
            </a:pPr>
            <a:endParaRPr lang="fr-FR" sz="2600" b="1" dirty="0"/>
          </a:p>
          <a:p>
            <a:pPr marL="0" indent="0" algn="just">
              <a:buNone/>
            </a:pPr>
            <a:r>
              <a:rPr lang="fr-FR" sz="3000" b="1" dirty="0">
                <a:solidFill>
                  <a:srgbClr val="FFC000"/>
                </a:solidFill>
              </a:rPr>
              <a:t>3- Le droit à la vie, à la survie et au développement (Article 6) </a:t>
            </a:r>
            <a:r>
              <a:rPr lang="fr-FR" sz="2600" b="1" dirty="0"/>
              <a:t>: </a:t>
            </a:r>
          </a:p>
          <a:p>
            <a:pPr algn="just"/>
            <a:r>
              <a:rPr lang="fr-FR" sz="2600" b="1" dirty="0"/>
              <a:t>Les enfants ont le droit de vivre. Les gouvernements devraient veiller à ce que les enfants survivent et grandissent en bonne santé.</a:t>
            </a:r>
          </a:p>
          <a:p>
            <a:pPr algn="just"/>
            <a:endParaRPr lang="fr-FR" sz="2600" b="1" dirty="0"/>
          </a:p>
        </p:txBody>
      </p:sp>
    </p:spTree>
    <p:extLst>
      <p:ext uri="{BB962C8B-B14F-4D97-AF65-F5344CB8AC3E}">
        <p14:creationId xmlns:p14="http://schemas.microsoft.com/office/powerpoint/2010/main" val="93139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5801" y="1466335"/>
            <a:ext cx="10286999" cy="4324865"/>
          </a:xfrm>
        </p:spPr>
        <p:txBody>
          <a:bodyPr>
            <a:normAutofit/>
          </a:bodyPr>
          <a:lstStyle/>
          <a:p>
            <a:pPr marL="0" indent="0" algn="just">
              <a:buNone/>
            </a:pPr>
            <a:r>
              <a:rPr lang="fr-FR" sz="3000" b="1" dirty="0">
                <a:solidFill>
                  <a:srgbClr val="FFC000"/>
                </a:solidFill>
              </a:rPr>
              <a:t>4- Le respect des opinions de l’enfant (Article 12) </a:t>
            </a:r>
            <a:r>
              <a:rPr lang="fr-FR" sz="2600" b="1" dirty="0"/>
              <a:t>: </a:t>
            </a:r>
          </a:p>
          <a:p>
            <a:pPr algn="just"/>
            <a:r>
              <a:rPr lang="fr-FR" sz="2600" b="1" dirty="0"/>
              <a:t>Les enfants ont le droit de donner leur avis lorsque des adultes prennent des décisions qui les concernent et de faire prendre en considération leurs opinions. </a:t>
            </a:r>
          </a:p>
          <a:p>
            <a:pPr algn="just"/>
            <a:r>
              <a:rPr lang="fr-FR" sz="2600" b="1" dirty="0"/>
              <a:t>La Convention encourage les adultes à écouter les avis des enfants et à les impliquer dans la prise de décisions – sans donner aux enfants l’autorité sur les adultes. </a:t>
            </a:r>
          </a:p>
          <a:p>
            <a:pPr algn="just"/>
            <a:r>
              <a:rPr lang="fr-FR" sz="2600" b="1" dirty="0"/>
              <a:t>Le degré de participation de l’enfant doit être adapté à son degré de maturité.</a:t>
            </a:r>
          </a:p>
        </p:txBody>
      </p:sp>
    </p:spTree>
    <p:extLst>
      <p:ext uri="{BB962C8B-B14F-4D97-AF65-F5344CB8AC3E}">
        <p14:creationId xmlns:p14="http://schemas.microsoft.com/office/powerpoint/2010/main" val="1906311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994" y="2056074"/>
            <a:ext cx="10131425" cy="3649133"/>
          </a:xfrm>
        </p:spPr>
        <p:txBody>
          <a:bodyPr>
            <a:noAutofit/>
          </a:bodyPr>
          <a:lstStyle/>
          <a:p>
            <a:pPr marL="0" indent="0" algn="just">
              <a:buNone/>
            </a:pPr>
            <a:r>
              <a:rPr lang="fr-FR" sz="3000" b="1" dirty="0"/>
              <a:t>Les droits énoncés dans la Convention peuvent être, de</a:t>
            </a:r>
          </a:p>
          <a:p>
            <a:pPr marL="0" indent="0" algn="just">
              <a:buNone/>
            </a:pPr>
            <a:r>
              <a:rPr lang="fr-FR" sz="3000" b="1" dirty="0"/>
              <a:t>manière utile, répartis en 4 catégories : </a:t>
            </a:r>
          </a:p>
          <a:p>
            <a:pPr algn="just">
              <a:buFont typeface="Wingdings" panose="05000000000000000000" pitchFamily="2" charset="2"/>
              <a:buChar char="v"/>
            </a:pPr>
            <a:r>
              <a:rPr lang="fr-FR" sz="3000" b="1" dirty="0"/>
              <a:t>Droits à la survie</a:t>
            </a:r>
          </a:p>
          <a:p>
            <a:pPr algn="just">
              <a:buFont typeface="Wingdings" panose="05000000000000000000" pitchFamily="2" charset="2"/>
              <a:buChar char="v"/>
            </a:pPr>
            <a:r>
              <a:rPr lang="fr-FR" sz="3000" b="1" dirty="0"/>
              <a:t>Droits à la protection</a:t>
            </a:r>
          </a:p>
          <a:p>
            <a:pPr algn="just">
              <a:buFont typeface="Wingdings" panose="05000000000000000000" pitchFamily="2" charset="2"/>
              <a:buChar char="v"/>
            </a:pPr>
            <a:r>
              <a:rPr lang="fr-FR" sz="3000" b="1" dirty="0"/>
              <a:t>Droits au développement</a:t>
            </a:r>
          </a:p>
          <a:p>
            <a:pPr algn="just">
              <a:buFont typeface="Wingdings" panose="05000000000000000000" pitchFamily="2" charset="2"/>
              <a:buChar char="v"/>
            </a:pPr>
            <a:r>
              <a:rPr lang="fr-FR" sz="3000" b="1" dirty="0"/>
              <a:t>Droits à la participation</a:t>
            </a:r>
          </a:p>
          <a:p>
            <a:pPr marL="0" indent="0" algn="just">
              <a:buNone/>
            </a:pPr>
            <a:endParaRPr lang="fr-FR" sz="3000" b="1" dirty="0"/>
          </a:p>
          <a:p>
            <a:pPr marL="0" indent="0" algn="just">
              <a:buNone/>
            </a:pPr>
            <a:r>
              <a:rPr lang="fr-FR" sz="3000" b="1" dirty="0"/>
              <a:t>L’intégralité de la Convention dans un langage clair pour tous est annexée au programme.</a:t>
            </a:r>
          </a:p>
        </p:txBody>
      </p:sp>
    </p:spTree>
    <p:extLst>
      <p:ext uri="{BB962C8B-B14F-4D97-AF65-F5344CB8AC3E}">
        <p14:creationId xmlns:p14="http://schemas.microsoft.com/office/powerpoint/2010/main" val="120470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00050"/>
            <a:ext cx="10131425" cy="1456267"/>
          </a:xfrm>
        </p:spPr>
        <p:txBody>
          <a:bodyPr/>
          <a:lstStyle/>
          <a:p>
            <a:pPr algn="ctr"/>
            <a:r>
              <a:rPr lang="fr-FR" b="1" dirty="0">
                <a:solidFill>
                  <a:srgbClr val="FFC000"/>
                </a:solidFill>
                <a:effectLst>
                  <a:outerShdw blurRad="38100" dist="38100" dir="2700000" algn="tl">
                    <a:srgbClr val="000000">
                      <a:alpha val="43137"/>
                    </a:srgbClr>
                  </a:outerShdw>
                </a:effectLst>
              </a:rPr>
              <a:t>Droits, responsabilités et amour de Dieu pour</a:t>
            </a:r>
            <a:br>
              <a:rPr lang="fr-FR" b="1" dirty="0">
                <a:solidFill>
                  <a:srgbClr val="FFC000"/>
                </a:solidFill>
                <a:effectLst>
                  <a:outerShdw blurRad="38100" dist="38100" dir="2700000" algn="tl">
                    <a:srgbClr val="000000">
                      <a:alpha val="43137"/>
                    </a:srgbClr>
                  </a:outerShdw>
                </a:effectLst>
              </a:rPr>
            </a:br>
            <a:r>
              <a:rPr lang="fr-FR" b="1" dirty="0">
                <a:solidFill>
                  <a:srgbClr val="FFC000"/>
                </a:solidFill>
                <a:effectLst>
                  <a:outerShdw blurRad="38100" dist="38100" dir="2700000" algn="tl">
                    <a:srgbClr val="000000">
                      <a:alpha val="43137"/>
                    </a:srgbClr>
                  </a:outerShdw>
                </a:effectLst>
              </a:rPr>
              <a:t>les enfants</a:t>
            </a:r>
          </a:p>
        </p:txBody>
      </p:sp>
      <p:sp>
        <p:nvSpPr>
          <p:cNvPr id="3" name="Espace réservé du contenu 2"/>
          <p:cNvSpPr>
            <a:spLocks noGrp="1"/>
          </p:cNvSpPr>
          <p:nvPr>
            <p:ph idx="1"/>
          </p:nvPr>
        </p:nvSpPr>
        <p:spPr>
          <a:xfrm>
            <a:off x="847726" y="2542117"/>
            <a:ext cx="10131425" cy="3649133"/>
          </a:xfrm>
        </p:spPr>
        <p:txBody>
          <a:bodyPr>
            <a:noAutofit/>
          </a:bodyPr>
          <a:lstStyle/>
          <a:p>
            <a:pPr marL="0" indent="0" algn="just">
              <a:buNone/>
            </a:pPr>
            <a:r>
              <a:rPr lang="fr-FR" sz="3000" b="1" dirty="0"/>
              <a:t>Dans la Bible, Dieu révèle son amour pour les enfants.</a:t>
            </a:r>
          </a:p>
          <a:p>
            <a:pPr marL="0" indent="0" algn="just">
              <a:buNone/>
            </a:pPr>
            <a:r>
              <a:rPr lang="fr-FR" sz="3000" b="1" dirty="0"/>
              <a:t>Notre attitude envers les enfants devrait refléter la propre attitude de Dieu et nos actions devraient refléter sa personnalité. </a:t>
            </a:r>
          </a:p>
          <a:p>
            <a:pPr marL="0" indent="0" algn="just">
              <a:buNone/>
            </a:pPr>
            <a:r>
              <a:rPr lang="fr-FR" sz="3000" b="1" dirty="0"/>
              <a:t>Les enfants sont précieux pour Dieu et sont créés à son image et notre travail doit refléter cette valeur pour chaque enfant.</a:t>
            </a:r>
          </a:p>
          <a:p>
            <a:pPr marL="0" indent="0" algn="just">
              <a:buNone/>
            </a:pPr>
            <a:r>
              <a:rPr lang="fr-FR" sz="3000" b="1" dirty="0"/>
              <a:t>En tant que Chrétiens, il est important que nous comprenions les droits des enfants dans le contexte de </a:t>
            </a:r>
            <a:r>
              <a:rPr lang="fr-FR" sz="3000" b="1" dirty="0">
                <a:solidFill>
                  <a:srgbClr val="FF0000"/>
                </a:solidFill>
              </a:rPr>
              <a:t>l’amour de Dieu pour les enfants, tel qu’exprimé dans la Bible.</a:t>
            </a:r>
          </a:p>
        </p:txBody>
      </p:sp>
    </p:spTree>
    <p:extLst>
      <p:ext uri="{BB962C8B-B14F-4D97-AF65-F5344CB8AC3E}">
        <p14:creationId xmlns:p14="http://schemas.microsoft.com/office/powerpoint/2010/main" val="1024619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2475" y="600075"/>
            <a:ext cx="6953250" cy="4021167"/>
          </a:xfrm>
        </p:spPr>
        <p:txBody>
          <a:bodyPr>
            <a:normAutofit/>
          </a:bodyPr>
          <a:lstStyle/>
          <a:p>
            <a:pPr marL="0" indent="0" algn="just">
              <a:buNone/>
            </a:pPr>
            <a:r>
              <a:rPr lang="fr-FR" sz="3000" b="1" dirty="0"/>
              <a:t>En tant que Chrétiens, il est important </a:t>
            </a:r>
          </a:p>
          <a:p>
            <a:pPr marL="0" indent="0" algn="just">
              <a:buNone/>
            </a:pPr>
            <a:r>
              <a:rPr lang="fr-FR" sz="3000" b="1" dirty="0"/>
              <a:t>que nous comprenions les droits </a:t>
            </a:r>
          </a:p>
          <a:p>
            <a:pPr marL="0" indent="0" algn="just">
              <a:buNone/>
            </a:pPr>
            <a:r>
              <a:rPr lang="fr-FR" sz="3000" b="1" dirty="0"/>
              <a:t>des enfants dans le contexte de l’amour </a:t>
            </a:r>
          </a:p>
          <a:p>
            <a:pPr marL="0" indent="0" algn="just">
              <a:buNone/>
            </a:pPr>
            <a:r>
              <a:rPr lang="fr-FR" sz="3000" b="1" dirty="0"/>
              <a:t>de Dieu pour les enfants, </a:t>
            </a:r>
          </a:p>
          <a:p>
            <a:pPr marL="0" indent="0" algn="just">
              <a:buNone/>
            </a:pPr>
            <a:r>
              <a:rPr lang="fr-FR" sz="3000" b="1" dirty="0"/>
              <a:t>tel qu’exprimé dans la Bible.</a:t>
            </a:r>
          </a:p>
        </p:txBody>
      </p:sp>
      <p:pic>
        <p:nvPicPr>
          <p:cNvPr id="2" name="Image 1"/>
          <p:cNvPicPr>
            <a:picLocks noChangeAspect="1"/>
          </p:cNvPicPr>
          <p:nvPr/>
        </p:nvPicPr>
        <p:blipFill>
          <a:blip r:embed="rId2"/>
          <a:stretch>
            <a:fillRect/>
          </a:stretch>
        </p:blipFill>
        <p:spPr>
          <a:xfrm>
            <a:off x="8334375" y="710993"/>
            <a:ext cx="3438523" cy="3606350"/>
          </a:xfrm>
          <a:prstGeom prst="rect">
            <a:avLst/>
          </a:prstGeom>
        </p:spPr>
      </p:pic>
      <p:sp>
        <p:nvSpPr>
          <p:cNvPr id="4" name="ZoneTexte 3"/>
          <p:cNvSpPr txBox="1"/>
          <p:nvPr/>
        </p:nvSpPr>
        <p:spPr>
          <a:xfrm>
            <a:off x="371475" y="4621242"/>
            <a:ext cx="12191999" cy="1477328"/>
          </a:xfrm>
          <a:prstGeom prst="rect">
            <a:avLst/>
          </a:prstGeom>
          <a:noFill/>
        </p:spPr>
        <p:txBody>
          <a:bodyPr wrap="square" rtlCol="0">
            <a:spAutoFit/>
          </a:bodyPr>
          <a:lstStyle/>
          <a:p>
            <a:r>
              <a:rPr lang="fr-FR" sz="3000" b="1" dirty="0"/>
              <a:t>La communauté chrétienne représente l’environnement idéal pour reconnaître les droits des enfants, mais également pour leur enseigner les responsabilités qui accompagnent ces droits.</a:t>
            </a:r>
          </a:p>
        </p:txBody>
      </p:sp>
    </p:spTree>
    <p:extLst>
      <p:ext uri="{BB962C8B-B14F-4D97-AF65-F5344CB8AC3E}">
        <p14:creationId xmlns:p14="http://schemas.microsoft.com/office/powerpoint/2010/main" val="4229256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420</TotalTime>
  <Words>4403</Words>
  <Application>Microsoft Office PowerPoint</Application>
  <PresentationFormat>Grand écran</PresentationFormat>
  <Paragraphs>200</Paragraphs>
  <Slides>46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46</vt:i4>
      </vt:variant>
    </vt:vector>
  </HeadingPairs>
  <TitlesOfParts>
    <vt:vector size="53" baseType="lpstr">
      <vt:lpstr>Arial</vt:lpstr>
      <vt:lpstr>Calibri</vt:lpstr>
      <vt:lpstr>Calibri Light</vt:lpstr>
      <vt:lpstr>GillSansMT</vt:lpstr>
      <vt:lpstr>Symbol</vt:lpstr>
      <vt:lpstr>Wingdings</vt:lpstr>
      <vt:lpstr>Céleste</vt:lpstr>
      <vt:lpstr>La Bible et les droits des enfants</vt:lpstr>
      <vt:lpstr>la Convention des Nations Unies relative aux droits de l’enfant (CNUDE)</vt:lpstr>
      <vt:lpstr>Présentation PowerPoint</vt:lpstr>
      <vt:lpstr>Quatre principes directeurs sous-tendent la CNUDE</vt:lpstr>
      <vt:lpstr>Présentation PowerPoint</vt:lpstr>
      <vt:lpstr>Présentation PowerPoint</vt:lpstr>
      <vt:lpstr>Présentation PowerPoint</vt:lpstr>
      <vt:lpstr>Droits, responsabilités et amour de Dieu pour les enfants</vt:lpstr>
      <vt:lpstr>Présentation PowerPoint</vt:lpstr>
      <vt:lpstr>Présentation PowerPoint</vt:lpstr>
      <vt:lpstr>Présentation PowerPoint</vt:lpstr>
      <vt:lpstr>CONNAITRE LES DROITS</vt:lpstr>
      <vt:lpstr>La vie des enfants est précieuse pour Dieu et vaut la peine d’être sauvée</vt:lpstr>
      <vt:lpstr>Présentation PowerPoint</vt:lpstr>
      <vt:lpstr>Présentation PowerPoint</vt:lpstr>
      <vt:lpstr>Présentation PowerPoint</vt:lpstr>
      <vt:lpstr>Dieu est en colère lorsque la valeur de la vie des enfants n’est pas reconnue</vt:lpstr>
      <vt:lpstr>Présentation PowerPoint</vt:lpstr>
      <vt:lpstr>2- Droit à la protection  Je suis protégé contre tout danger : ISMAEL</vt:lpstr>
      <vt:lpstr>Présentation PowerPoint</vt:lpstr>
      <vt:lpstr>Présentation PowerPoint</vt:lpstr>
      <vt:lpstr>Présentation PowerPoint</vt:lpstr>
      <vt:lpstr>Les enfants vulnérables devraient être protégés</vt:lpstr>
      <vt:lpstr>Dieu lui-même défendra les enfants </vt:lpstr>
      <vt:lpstr>Présentation PowerPoint</vt:lpstr>
      <vt:lpstr>Veiller à la sécurité des enfants : l’ensemble de la Communauté</vt:lpstr>
      <vt:lpstr>     3- Droit au développement  J’accède à l’éducation et j’obtiens une expérience qui me permet de bien grandir</vt:lpstr>
      <vt:lpstr>CONNAITRE LES DROITS</vt:lpstr>
      <vt:lpstr>Le Bon Pasteur</vt:lpstr>
      <vt:lpstr>Les enfants appartiennent aux familles</vt:lpstr>
      <vt:lpstr>Présentation PowerPoint</vt:lpstr>
      <vt:lpstr>Éducation et jeu</vt:lpstr>
      <vt:lpstr>Présentation PowerPoint</vt:lpstr>
      <vt:lpstr>Être des parents responsables</vt:lpstr>
      <vt:lpstr>Présentation PowerPoint</vt:lpstr>
      <vt:lpstr>Présentation PowerPoint</vt:lpstr>
      <vt:lpstr>4- Droit à la participation  Je participe à la vie de la société et on écoute ma voix : La Servante de Naaman</vt:lpstr>
      <vt:lpstr>CONNAITRE LES DROITS</vt:lpstr>
      <vt:lpstr>Présentation PowerPoint</vt:lpstr>
      <vt:lpstr>Présentation PowerPoint</vt:lpstr>
      <vt:lpstr>Dieu ne voit pas l’âge comme une barrière à l’utilisation des enfants pour ses desseins</vt:lpstr>
      <vt:lpstr>Présentation PowerPoint</vt:lpstr>
      <vt:lpstr>Les enfants sont connus et estimés par Dieu avant même leur naissance</vt:lpstr>
      <vt:lpstr>Les enfants sont capables de faire leurs propres choix </vt:lpstr>
      <vt:lpstr>l’exemple de Jésus. </vt:lpstr>
      <vt:lpstr>   Adapté à partir du lien suivant : http://www.unicef.org/rightsite/files/uncrchilldfriendlylanguage.pdf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Bible et les droits des enfants</dc:title>
  <dc:creator>DMarival</dc:creator>
  <cp:lastModifiedBy>Suzy Lupon</cp:lastModifiedBy>
  <cp:revision>127</cp:revision>
  <dcterms:created xsi:type="dcterms:W3CDTF">2018-07-26T18:23:18Z</dcterms:created>
  <dcterms:modified xsi:type="dcterms:W3CDTF">2018-08-28T15:24:37Z</dcterms:modified>
</cp:coreProperties>
</file>