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xmlns:mv="urn:schemas-microsoft-com:mac:vml" xmlns:mc="http://schemas.openxmlformats.org/markup-compatibility/2006"/>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16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08"/>
    <p:restoredTop sz="65650"/>
  </p:normalViewPr>
  <p:slideViewPr>
    <p:cSldViewPr snapToGrid="0" snapToObjects="1">
      <p:cViewPr>
        <p:scale>
          <a:sx n="52" d="100"/>
          <a:sy n="52" d="100"/>
        </p:scale>
        <p:origin x="-71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2E3A6-DBC7-034A-9AF0-45730EEA8439}" type="datetimeFigureOut">
              <a:rPr lang="en-US" smtClean="0"/>
              <a:pPr/>
              <a:t>5/2/2018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9F061-7B05-F34B-B18F-B116673A4E57}" type="slidenum">
              <a:rPr lang="en-US" smtClean="0"/>
              <a:pPr/>
              <a:t>‹N°›</a:t>
            </a:fld>
            <a:endParaRPr lang="en-US"/>
          </a:p>
        </p:txBody>
      </p:sp>
    </p:spTree>
    <p:extLst>
      <p:ext uri="{BB962C8B-B14F-4D97-AF65-F5344CB8AC3E}">
        <p14:creationId xmlns:p14="http://schemas.microsoft.com/office/powerpoint/2010/main" val="46056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a:solidFill>
                  <a:srgbClr val="941651"/>
                </a:solidFill>
                <a:latin typeface="Avenir Next" charset="0"/>
                <a:ea typeface="Avenir Next" charset="0"/>
                <a:cs typeface="Avenir Next" charset="0"/>
              </a:rPr>
              <a:t>DES VASES DE </a:t>
            </a:r>
            <a:r>
              <a:rPr lang="en-US" sz="3600" b="1" dirty="0">
                <a:solidFill>
                  <a:srgbClr val="941651"/>
                </a:solidFill>
                <a:latin typeface="Avenir Next" charset="0"/>
                <a:ea typeface="Avenir Next" charset="0"/>
                <a:cs typeface="Avenir Next" charset="0"/>
              </a:rPr>
              <a:t>PARFUM </a:t>
            </a:r>
            <a:r>
              <a:rPr lang="en-US" dirty="0">
                <a:solidFill>
                  <a:srgbClr val="941651"/>
                </a:solidFill>
                <a:latin typeface="Avenir Next" charset="0"/>
                <a:ea typeface="Avenir Next" charset="0"/>
                <a:cs typeface="Avenir Next" charset="0"/>
              </a:rPr>
              <a:t/>
            </a:r>
            <a:br>
              <a:rPr lang="en-US" dirty="0">
                <a:solidFill>
                  <a:srgbClr val="941651"/>
                </a:solidFill>
                <a:latin typeface="Avenir Next" charset="0"/>
                <a:ea typeface="Avenir Next" charset="0"/>
                <a:cs typeface="Avenir Next" charset="0"/>
              </a:rPr>
            </a:br>
            <a:r>
              <a:rPr lang="en-US" sz="1200" dirty="0">
                <a:latin typeface="Avenir Next" charset="0"/>
                <a:ea typeface="Avenir Next" charset="0"/>
                <a:cs typeface="Avenir Next" charset="0"/>
              </a:rPr>
              <a:t>TRANSFORMER NOS LOUANGSE EN BÉNÉDICTIONS</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a:t>
            </a:fld>
            <a:endParaRPr lang="en-US"/>
          </a:p>
        </p:txBody>
      </p:sp>
    </p:spTree>
    <p:extLst>
      <p:ext uri="{BB962C8B-B14F-4D97-AF65-F5344CB8AC3E}">
        <p14:creationId xmlns:p14="http://schemas.microsoft.com/office/powerpoint/2010/main" val="1159294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mn-lt"/>
                <a:ea typeface="+mn-ea"/>
                <a:cs typeface="+mn-cs"/>
              </a:rPr>
              <a:t>Une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quatrième</a:t>
            </a:r>
            <a:r>
              <a:rPr lang="en-US" sz="1200" kern="1200" dirty="0">
                <a:solidFill>
                  <a:schemeClr val="tx1"/>
                </a:solidFill>
                <a:effectLst/>
                <a:latin typeface="+mn-lt"/>
                <a:ea typeface="+mn-ea"/>
                <a:cs typeface="+mn-cs"/>
              </a:rPr>
              <a:t> raison de </a:t>
            </a:r>
            <a:r>
              <a:rPr lang="en-US" sz="1200" kern="1200" dirty="0" err="1">
                <a:solidFill>
                  <a:schemeClr val="tx1"/>
                </a:solidFill>
                <a:effectLst/>
                <a:latin typeface="+mn-lt"/>
                <a:ea typeface="+mn-ea"/>
                <a:cs typeface="+mn-cs"/>
              </a:rPr>
              <a:t>louer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que </a:t>
            </a:r>
            <a:r>
              <a:rPr lang="en-US" sz="1200" kern="1200" dirty="0" err="1">
                <a:solidFill>
                  <a:schemeClr val="tx1"/>
                </a:solidFill>
                <a:effectLst/>
                <a:latin typeface="+mn-lt"/>
                <a:ea typeface="+mn-ea"/>
                <a:cs typeface="+mn-cs"/>
              </a:rPr>
              <a:t>c'est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une</a:t>
            </a:r>
            <a:r>
              <a:rPr lang="en-US" sz="1200" kern="1200" dirty="0">
                <a:solidFill>
                  <a:schemeClr val="tx1"/>
                </a:solidFill>
                <a:effectLst/>
                <a:latin typeface="+mn-lt"/>
                <a:ea typeface="+mn-ea"/>
                <a:cs typeface="+mn-cs"/>
              </a:rPr>
              <a:t> bonne </a:t>
            </a:r>
            <a:r>
              <a:rPr lang="en-US" sz="1200" kern="1200" dirty="0" err="1">
                <a:solidFill>
                  <a:schemeClr val="tx1"/>
                </a:solidFill>
                <a:effectLst/>
                <a:latin typeface="+mn-lt"/>
                <a:ea typeface="+mn-ea"/>
                <a:cs typeface="+mn-cs"/>
              </a:rPr>
              <a:t>pratique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avoir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maintenant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vue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d'une</a:t>
            </a:r>
            <a:r>
              <a:rPr lang="en-US" sz="1200" kern="1200" dirty="0">
                <a:solidFill>
                  <a:schemeClr val="tx1"/>
                </a:solidFill>
                <a:effectLst/>
                <a:latin typeface="+mn-lt"/>
                <a:ea typeface="+mn-ea"/>
                <a:cs typeface="+mn-cs"/>
              </a:rPr>
              <a:t> vie </a:t>
            </a:r>
            <a:r>
              <a:rPr lang="en-US" sz="1200" kern="1200" dirty="0" err="1">
                <a:solidFill>
                  <a:schemeClr val="tx1"/>
                </a:solidFill>
                <a:effectLst/>
                <a:latin typeface="+mn-lt"/>
                <a:ea typeface="+mn-ea"/>
                <a:cs typeface="+mn-cs"/>
              </a:rPr>
              <a:t>d'adoration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dans</a:t>
            </a:r>
            <a:r>
              <a:rPr lang="en-US" sz="1200" kern="1200" dirty="0">
                <a:solidFill>
                  <a:schemeClr val="tx1"/>
                </a:solidFill>
                <a:effectLst/>
                <a:latin typeface="+mn-lt"/>
                <a:ea typeface="+mn-ea"/>
                <a:cs typeface="+mn-cs"/>
              </a:rPr>
              <a:t> le </a:t>
            </a:r>
            <a:r>
              <a:rPr lang="en-US" sz="1200" kern="1200" dirty="0" err="1">
                <a:solidFill>
                  <a:schemeClr val="tx1"/>
                </a:solidFill>
                <a:effectLst/>
                <a:latin typeface="+mn-lt"/>
                <a:ea typeface="+mn-ea"/>
                <a:cs typeface="+mn-cs"/>
              </a:rPr>
              <a:t>ciel</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L'apôtre</a:t>
            </a:r>
            <a:r>
              <a:rPr lang="en-US" sz="1200" kern="1200" dirty="0">
                <a:solidFill>
                  <a:schemeClr val="tx1"/>
                </a:solidFill>
                <a:effectLst/>
                <a:latin typeface="+mn-lt"/>
                <a:ea typeface="+mn-ea"/>
                <a:cs typeface="+mn-cs"/>
              </a:rPr>
              <a:t> Paul </a:t>
            </a:r>
            <a:r>
              <a:rPr lang="en-US" sz="1200" kern="1200" dirty="0" err="1">
                <a:solidFill>
                  <a:schemeClr val="tx1"/>
                </a:solidFill>
                <a:effectLst/>
                <a:latin typeface="+mn-lt"/>
                <a:ea typeface="+mn-ea"/>
                <a:cs typeface="+mn-cs"/>
              </a:rPr>
              <a:t>écrit</a:t>
            </a:r>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C’est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pourquoi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souverainement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élevé</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Jésus</a:t>
            </a:r>
            <a:r>
              <a:rPr lang="en-US" sz="1200" kern="1200" dirty="0">
                <a:solidFill>
                  <a:schemeClr val="tx1"/>
                </a:solidFill>
                <a:effectLst/>
                <a:latin typeface="+mn-lt"/>
                <a:ea typeface="+mn-ea"/>
                <a:cs typeface="+mn-cs"/>
              </a:rPr>
              <a:t>) et </a:t>
            </a:r>
            <a:r>
              <a:rPr lang="en-US" sz="1200" kern="1200" dirty="0" err="1">
                <a:solidFill>
                  <a:schemeClr val="tx1"/>
                </a:solidFill>
                <a:effectLst/>
                <a:latin typeface="+mn-lt"/>
                <a:ea typeface="+mn-ea"/>
                <a:cs typeface="+mn-cs"/>
              </a:rPr>
              <a:t>lui</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accordé</a:t>
            </a:r>
            <a:r>
              <a:rPr lang="en-US" sz="1200" kern="1200" dirty="0">
                <a:solidFill>
                  <a:schemeClr val="tx1"/>
                </a:solidFill>
                <a:effectLst/>
                <a:latin typeface="+mn-lt"/>
                <a:ea typeface="+mn-ea"/>
                <a:cs typeface="+mn-cs"/>
              </a:rPr>
              <a:t> le nom qui </a:t>
            </a:r>
            <a:r>
              <a:rPr lang="en-US" sz="1200"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au-</a:t>
            </a:r>
            <a:r>
              <a:rPr lang="en-US" sz="1200" kern="1200" dirty="0" err="1">
                <a:solidFill>
                  <a:schemeClr val="tx1"/>
                </a:solidFill>
                <a:effectLst/>
                <a:latin typeface="+mn-lt"/>
                <a:ea typeface="+mn-ea"/>
                <a:cs typeface="+mn-cs"/>
              </a:rPr>
              <a:t>dessus</a:t>
            </a:r>
            <a:r>
              <a:rPr lang="en-US" sz="1200" kern="1200" dirty="0">
                <a:solidFill>
                  <a:schemeClr val="tx1"/>
                </a:solidFill>
                <a:effectLst/>
                <a:latin typeface="+mn-lt"/>
                <a:ea typeface="+mn-ea"/>
                <a:cs typeface="+mn-cs"/>
              </a:rPr>
              <a:t> de tout nom, pour </a:t>
            </a:r>
            <a:r>
              <a:rPr lang="en-US" sz="1200" kern="1200" dirty="0" err="1">
                <a:solidFill>
                  <a:schemeClr val="tx1"/>
                </a:solidFill>
                <a:effectLst/>
                <a:latin typeface="+mn-lt"/>
                <a:ea typeface="+mn-ea"/>
                <a:cs typeface="+mn-cs"/>
              </a:rPr>
              <a:t>qu’au</a:t>
            </a:r>
            <a:r>
              <a:rPr lang="en-US" sz="1200" kern="1200" dirty="0">
                <a:solidFill>
                  <a:schemeClr val="tx1"/>
                </a:solidFill>
                <a:effectLst/>
                <a:latin typeface="+mn-lt"/>
                <a:ea typeface="+mn-ea"/>
                <a:cs typeface="+mn-cs"/>
              </a:rPr>
              <a:t> nom de </a:t>
            </a:r>
            <a:r>
              <a:rPr lang="en-US" sz="1200" kern="1200" dirty="0" err="1">
                <a:solidFill>
                  <a:schemeClr val="tx1"/>
                </a:solidFill>
                <a:effectLst/>
                <a:latin typeface="+mn-lt"/>
                <a:ea typeface="+mn-ea"/>
                <a:cs typeface="+mn-cs"/>
              </a:rPr>
              <a:t>Jésus</a:t>
            </a:r>
            <a:r>
              <a:rPr lang="en-US" sz="1200" kern="1200" dirty="0">
                <a:solidFill>
                  <a:schemeClr val="tx1"/>
                </a:solidFill>
                <a:effectLst/>
                <a:latin typeface="+mn-lt"/>
                <a:ea typeface="+mn-ea"/>
                <a:cs typeface="+mn-cs"/>
              </a:rPr>
              <a:t> tout </a:t>
            </a:r>
            <a:r>
              <a:rPr lang="en-US" sz="1200" kern="1200" dirty="0" err="1">
                <a:solidFill>
                  <a:schemeClr val="tx1"/>
                </a:solidFill>
                <a:effectLst/>
                <a:latin typeface="+mn-lt"/>
                <a:ea typeface="+mn-ea"/>
                <a:cs typeface="+mn-cs"/>
              </a:rPr>
              <a:t>genou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fléchisse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dans</a:t>
            </a:r>
            <a:r>
              <a:rPr lang="en-US" sz="1200" kern="1200" dirty="0">
                <a:solidFill>
                  <a:schemeClr val="tx1"/>
                </a:solidFill>
                <a:effectLst/>
                <a:latin typeface="+mn-lt"/>
                <a:ea typeface="+mn-ea"/>
                <a:cs typeface="+mn-cs"/>
              </a:rPr>
              <a:t> les </a:t>
            </a:r>
            <a:r>
              <a:rPr lang="en-US" sz="1200" kern="1200" dirty="0" err="1">
                <a:solidFill>
                  <a:schemeClr val="tx1"/>
                </a:solidFill>
                <a:effectLst/>
                <a:latin typeface="+mn-lt"/>
                <a:ea typeface="+mn-ea"/>
                <a:cs typeface="+mn-cs"/>
              </a:rPr>
              <a:t>cieux</a:t>
            </a:r>
            <a:r>
              <a:rPr lang="en-US" sz="1200" kern="1200" dirty="0">
                <a:solidFill>
                  <a:schemeClr val="tx1"/>
                </a:solidFill>
                <a:effectLst/>
                <a:latin typeface="+mn-lt"/>
                <a:ea typeface="+mn-ea"/>
                <a:cs typeface="+mn-cs"/>
              </a:rPr>
              <a:t>, sur la </a:t>
            </a:r>
            <a:r>
              <a:rPr lang="en-US" sz="1200" kern="1200" dirty="0" err="1">
                <a:solidFill>
                  <a:schemeClr val="tx1"/>
                </a:solidFill>
                <a:effectLst/>
                <a:latin typeface="+mn-lt"/>
                <a:ea typeface="+mn-ea"/>
                <a:cs typeface="+mn-cs"/>
              </a:rPr>
              <a:t>terre</a:t>
            </a:r>
            <a:r>
              <a:rPr lang="en-US" sz="1200" kern="1200" dirty="0">
                <a:solidFill>
                  <a:schemeClr val="tx1"/>
                </a:solidFill>
                <a:effectLst/>
                <a:latin typeface="+mn-lt"/>
                <a:ea typeface="+mn-ea"/>
                <a:cs typeface="+mn-cs"/>
              </a:rPr>
              <a:t> et sous la </a:t>
            </a:r>
            <a:r>
              <a:rPr lang="en-US" sz="1200" kern="1200" dirty="0" err="1">
                <a:solidFill>
                  <a:schemeClr val="tx1"/>
                </a:solidFill>
                <a:effectLst/>
                <a:latin typeface="+mn-lt"/>
                <a:ea typeface="+mn-ea"/>
                <a:cs typeface="+mn-cs"/>
              </a:rPr>
              <a:t>terre</a:t>
            </a:r>
            <a:r>
              <a:rPr lang="en-US" sz="1200" kern="1200" dirty="0">
                <a:solidFill>
                  <a:schemeClr val="tx1"/>
                </a:solidFill>
                <a:effectLst/>
                <a:latin typeface="+mn-lt"/>
                <a:ea typeface="+mn-ea"/>
                <a:cs typeface="+mn-cs"/>
              </a:rPr>
              <a:t>, et </a:t>
            </a:r>
            <a:r>
              <a:rPr lang="en-US" sz="1200" i="1" kern="1200" dirty="0">
                <a:solidFill>
                  <a:schemeClr val="tx1"/>
                </a:solidFill>
                <a:effectLst/>
                <a:latin typeface="+mn-lt"/>
                <a:ea typeface="+mn-ea"/>
                <a:cs typeface="+mn-cs"/>
              </a:rPr>
              <a:t>que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toute</a:t>
            </a:r>
            <a:r>
              <a:rPr lang="en-US" sz="1200" kern="1200" dirty="0">
                <a:solidFill>
                  <a:schemeClr val="tx1"/>
                </a:solidFill>
                <a:effectLst/>
                <a:latin typeface="+mn-lt"/>
                <a:ea typeface="+mn-ea"/>
                <a:cs typeface="+mn-cs"/>
              </a:rPr>
              <a:t> langue </a:t>
            </a:r>
            <a:r>
              <a:rPr lang="en-US" sz="1200" kern="1200" dirty="0" err="1">
                <a:solidFill>
                  <a:schemeClr val="tx1"/>
                </a:solidFill>
                <a:effectLst/>
                <a:latin typeface="+mn-lt"/>
                <a:ea typeface="+mn-ea"/>
                <a:cs typeface="+mn-cs"/>
              </a:rPr>
              <a:t>reconnaisse</a:t>
            </a:r>
            <a:r>
              <a:rPr lang="en-US" sz="1200" kern="1200" dirty="0">
                <a:solidFill>
                  <a:schemeClr val="tx1"/>
                </a:solidFill>
                <a:effectLst/>
                <a:latin typeface="+mn-lt"/>
                <a:ea typeface="+mn-ea"/>
                <a:cs typeface="+mn-cs"/>
              </a:rPr>
              <a:t> que </a:t>
            </a:r>
            <a:r>
              <a:rPr lang="en-US" sz="1200" kern="1200" dirty="0" err="1">
                <a:solidFill>
                  <a:schemeClr val="tx1"/>
                </a:solidFill>
                <a:effectLst/>
                <a:latin typeface="+mn-lt"/>
                <a:ea typeface="+mn-ea"/>
                <a:cs typeface="+mn-cs"/>
              </a:rPr>
              <a:t>Jésus</a:t>
            </a:r>
            <a:r>
              <a:rPr lang="en-US" sz="1200" kern="1200" dirty="0">
                <a:solidFill>
                  <a:schemeClr val="tx1"/>
                </a:solidFill>
                <a:effectLst/>
                <a:latin typeface="+mn-lt"/>
                <a:ea typeface="+mn-ea"/>
                <a:cs typeface="+mn-cs"/>
              </a:rPr>
              <a:t>-Christ </a:t>
            </a:r>
            <a:r>
              <a:rPr lang="en-US" sz="1200" i="1"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le Seigneur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la </a:t>
            </a:r>
            <a:r>
              <a:rPr lang="en-US" sz="1200" kern="1200" dirty="0" err="1">
                <a:solidFill>
                  <a:schemeClr val="tx1"/>
                </a:solidFill>
                <a:effectLst/>
                <a:latin typeface="+mn-lt"/>
                <a:ea typeface="+mn-ea"/>
                <a:cs typeface="+mn-cs"/>
              </a:rPr>
              <a:t>gloire</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le </a:t>
            </a:r>
            <a:r>
              <a:rPr lang="en-US" sz="1200" kern="1200" dirty="0" err="1">
                <a:solidFill>
                  <a:schemeClr val="tx1"/>
                </a:solidFill>
                <a:effectLst/>
                <a:latin typeface="+mn-lt"/>
                <a:ea typeface="+mn-ea"/>
                <a:cs typeface="+mn-cs"/>
              </a:rPr>
              <a:t>Père</a:t>
            </a:r>
            <a:r>
              <a:rPr lang="en-US" sz="1200" kern="1200" dirty="0">
                <a:solidFill>
                  <a:schemeClr val="tx1"/>
                </a:solidFill>
                <a:effectLst/>
                <a:latin typeface="+mn-lt"/>
                <a:ea typeface="+mn-ea"/>
                <a:cs typeface="+mn-cs"/>
              </a:rPr>
              <a:t> » (Philippiens 2.9-11 NBS).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10</a:t>
            </a:fld>
            <a:endParaRPr lang="en-US"/>
          </a:p>
        </p:txBody>
      </p:sp>
    </p:spTree>
    <p:extLst>
      <p:ext uri="{BB962C8B-B14F-4D97-AF65-F5344CB8AC3E}">
        <p14:creationId xmlns:p14="http://schemas.microsoft.com/office/powerpoint/2010/main" val="474705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Ellen White a écrit : « Toutes les intelligences de l’au-delà s’intéressent aux assemblées des saints qui adorent Dieu en ce monde. Dans les cours célestes, ils prêtent une oreille attentive aux paroles des témoins du Christ qui se trouvent sur la terre, et les expressions de </a:t>
            </a:r>
            <a:r>
              <a:rPr lang="fr-FR" sz="1200" i="1" kern="1200" dirty="0">
                <a:solidFill>
                  <a:schemeClr val="tx1"/>
                </a:solidFill>
                <a:effectLst/>
                <a:latin typeface="+mn-lt"/>
                <a:ea typeface="+mn-ea"/>
                <a:cs typeface="+mn-cs"/>
              </a:rPr>
              <a:t>louanges</a:t>
            </a:r>
            <a:r>
              <a:rPr lang="fr-FR" sz="1200" kern="1200" dirty="0">
                <a:solidFill>
                  <a:schemeClr val="tx1"/>
                </a:solidFill>
                <a:effectLst/>
                <a:latin typeface="+mn-lt"/>
                <a:ea typeface="+mn-ea"/>
                <a:cs typeface="+mn-cs"/>
              </a:rPr>
              <a:t> et de reconnaissance de ceux-ci sont répétées dans les parvis célestes où retentissent des cris de réjouissance, parce que le Christ n’est pas mort en vain… » </a:t>
            </a:r>
          </a:p>
          <a:p>
            <a:r>
              <a:rPr lang="fr-FR" sz="1200" kern="1200" dirty="0">
                <a:solidFill>
                  <a:schemeClr val="tx1"/>
                </a:solidFill>
                <a:effectLst/>
                <a:latin typeface="+mn-lt"/>
                <a:ea typeface="+mn-ea"/>
                <a:cs typeface="+mn-cs"/>
              </a:rPr>
              <a:t>Ellen White. </a:t>
            </a:r>
            <a:r>
              <a:rPr lang="fr-FR" sz="1200" i="1" kern="1200" dirty="0">
                <a:solidFill>
                  <a:schemeClr val="tx1"/>
                </a:solidFill>
                <a:effectLst/>
                <a:latin typeface="+mn-lt"/>
                <a:ea typeface="+mn-ea"/>
                <a:cs typeface="+mn-cs"/>
              </a:rPr>
              <a:t>Témoignages pour l’Église,</a:t>
            </a:r>
            <a:r>
              <a:rPr lang="fr-FR" sz="1200" kern="1200" dirty="0">
                <a:solidFill>
                  <a:schemeClr val="tx1"/>
                </a:solidFill>
                <a:effectLst/>
                <a:latin typeface="+mn-lt"/>
                <a:ea typeface="+mn-ea"/>
                <a:cs typeface="+mn-cs"/>
              </a:rPr>
              <a:t> Volume 3, p. 34.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11</a:t>
            </a:fld>
            <a:endParaRPr lang="en-US"/>
          </a:p>
        </p:txBody>
      </p:sp>
    </p:spTree>
    <p:extLst>
      <p:ext uri="{BB962C8B-B14F-4D97-AF65-F5344CB8AC3E}">
        <p14:creationId xmlns:p14="http://schemas.microsoft.com/office/powerpoint/2010/main" val="466228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mn-lt"/>
                <a:ea typeface="+mn-ea"/>
                <a:cs typeface="+mn-cs"/>
              </a:rPr>
              <a:t>Une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dernière</a:t>
            </a:r>
            <a:r>
              <a:rPr lang="en-US" sz="1200" kern="1200" dirty="0">
                <a:solidFill>
                  <a:schemeClr val="tx1"/>
                </a:solidFill>
                <a:effectLst/>
                <a:latin typeface="+mn-lt"/>
                <a:ea typeface="+mn-ea"/>
                <a:cs typeface="+mn-cs"/>
              </a:rPr>
              <a:t> raison de </a:t>
            </a:r>
            <a:r>
              <a:rPr lang="en-US" sz="1200" kern="1200" dirty="0" err="1">
                <a:solidFill>
                  <a:schemeClr val="tx1"/>
                </a:solidFill>
                <a:effectLst/>
                <a:latin typeface="+mn-lt"/>
                <a:ea typeface="+mn-ea"/>
                <a:cs typeface="+mn-cs"/>
              </a:rPr>
              <a:t>louer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qu'il</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donne</a:t>
            </a:r>
            <a:r>
              <a:rPr lang="en-US" sz="1200"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l'assurance</a:t>
            </a:r>
            <a:r>
              <a:rPr lang="en-US" sz="1200" i="1" kern="1200" dirty="0">
                <a:solidFill>
                  <a:schemeClr val="tx1"/>
                </a:solidFill>
                <a:effectLst/>
                <a:latin typeface="+mn-lt"/>
                <a:ea typeface="+mn-ea"/>
                <a:cs typeface="+mn-cs"/>
              </a:rPr>
              <a:t> de </a:t>
            </a:r>
            <a:r>
              <a:rPr lang="en-US" sz="1200" i="1" kern="1200" dirty="0" err="1">
                <a:solidFill>
                  <a:schemeClr val="tx1"/>
                </a:solidFill>
                <a:effectLst/>
                <a:latin typeface="+mn-lt"/>
                <a:ea typeface="+mn-ea"/>
                <a:cs typeface="+mn-cs"/>
              </a:rPr>
              <a:t>bénédictions</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supplémentaires</a:t>
            </a:r>
            <a:r>
              <a:rPr lang="en-US" sz="1200" i="1"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lorsque</a:t>
            </a:r>
            <a:r>
              <a:rPr lang="en-US" sz="1200" kern="1200" dirty="0">
                <a:solidFill>
                  <a:schemeClr val="tx1"/>
                </a:solidFill>
                <a:effectLst/>
                <a:latin typeface="+mn-lt"/>
                <a:ea typeface="+mn-ea"/>
                <a:cs typeface="+mn-cs"/>
              </a:rPr>
              <a:t> nous le </a:t>
            </a:r>
            <a:r>
              <a:rPr lang="en-US" sz="1200" kern="1200" dirty="0" err="1">
                <a:solidFill>
                  <a:schemeClr val="tx1"/>
                </a:solidFill>
                <a:effectLst/>
                <a:latin typeface="+mn-lt"/>
                <a:ea typeface="+mn-ea"/>
                <a:cs typeface="+mn-cs"/>
              </a:rPr>
              <a:t>louons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voir</a:t>
            </a:r>
            <a:r>
              <a:rPr lang="en-US" sz="1200" kern="1200" dirty="0">
                <a:solidFill>
                  <a:schemeClr val="tx1"/>
                </a:solidFill>
                <a:effectLst/>
                <a:latin typeface="+mn-lt"/>
                <a:ea typeface="+mn-ea"/>
                <a:cs typeface="+mn-cs"/>
              </a:rPr>
              <a:t> 2 Samuel 22.47-51).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offre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bénédictions</a:t>
            </a:r>
            <a:r>
              <a:rPr lang="en-US" sz="1200" kern="1200" dirty="0">
                <a:solidFill>
                  <a:schemeClr val="tx1"/>
                </a:solidFill>
                <a:effectLst/>
                <a:latin typeface="+mn-lt"/>
                <a:ea typeface="+mn-ea"/>
                <a:cs typeface="+mn-cs"/>
              </a:rPr>
              <a:t>, non </a:t>
            </a:r>
            <a:r>
              <a:rPr lang="en-US" sz="1200" kern="1200" dirty="0" err="1">
                <a:solidFill>
                  <a:schemeClr val="tx1"/>
                </a:solidFill>
                <a:effectLst/>
                <a:latin typeface="+mn-lt"/>
                <a:ea typeface="+mn-ea"/>
                <a:cs typeface="+mn-cs"/>
              </a:rPr>
              <a:t>seulement</a:t>
            </a:r>
            <a:r>
              <a:rPr lang="en-US" sz="1200" kern="1200" dirty="0">
                <a:solidFill>
                  <a:schemeClr val="tx1"/>
                </a:solidFill>
                <a:effectLst/>
                <a:latin typeface="+mn-lt"/>
                <a:ea typeface="+mn-ea"/>
                <a:cs typeface="+mn-cs"/>
              </a:rPr>
              <a:t> pour nous-</a:t>
            </a:r>
            <a:r>
              <a:rPr lang="en-US" sz="1200" kern="1200" dirty="0" err="1">
                <a:solidFill>
                  <a:schemeClr val="tx1"/>
                </a:solidFill>
                <a:effectLst/>
                <a:latin typeface="+mn-lt"/>
                <a:ea typeface="+mn-ea"/>
                <a:cs typeface="+mn-cs"/>
              </a:rPr>
              <a:t>mêmes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aussi</a:t>
            </a:r>
            <a:r>
              <a:rPr lang="en-US" sz="1200" kern="1200" dirty="0">
                <a:solidFill>
                  <a:schemeClr val="tx1"/>
                </a:solidFill>
                <a:effectLst/>
                <a:latin typeface="+mn-lt"/>
                <a:ea typeface="+mn-ea"/>
                <a:cs typeface="+mn-cs"/>
              </a:rPr>
              <a:t> pour les </a:t>
            </a:r>
            <a:r>
              <a:rPr lang="en-US" sz="1200" kern="1200" dirty="0" err="1">
                <a:solidFill>
                  <a:schemeClr val="tx1"/>
                </a:solidFill>
                <a:effectLst/>
                <a:latin typeface="+mn-lt"/>
                <a:ea typeface="+mn-ea"/>
                <a:cs typeface="+mn-cs"/>
              </a:rPr>
              <a:t>partager</a:t>
            </a:r>
            <a:r>
              <a:rPr lang="en-US" sz="1200" kern="1200" dirty="0">
                <a:solidFill>
                  <a:schemeClr val="tx1"/>
                </a:solidFill>
                <a:effectLst/>
                <a:latin typeface="+mn-lt"/>
                <a:ea typeface="+mn-ea"/>
                <a:cs typeface="+mn-cs"/>
              </a:rPr>
              <a:t> avec les </a:t>
            </a:r>
            <a:r>
              <a:rPr lang="en-US" sz="1200" kern="1200" dirty="0" err="1">
                <a:solidFill>
                  <a:schemeClr val="tx1"/>
                </a:solidFill>
                <a:effectLst/>
                <a:latin typeface="+mn-lt"/>
                <a:ea typeface="+mn-ea"/>
                <a:cs typeface="+mn-cs"/>
              </a:rPr>
              <a:t>autres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quand</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témoignons</a:t>
            </a:r>
            <a:r>
              <a:rPr lang="en-US" sz="1200" kern="1200" dirty="0">
                <a:solidFill>
                  <a:schemeClr val="tx1"/>
                </a:solidFill>
                <a:effectLst/>
                <a:latin typeface="+mn-lt"/>
                <a:ea typeface="+mn-ea"/>
                <a:cs typeface="+mn-cs"/>
              </a:rPr>
              <a:t> du grand amour de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pour </a:t>
            </a:r>
            <a:r>
              <a:rPr lang="en-US" sz="1200" kern="1200" dirty="0" err="1">
                <a:solidFill>
                  <a:schemeClr val="tx1"/>
                </a:solidFill>
                <a:effectLst/>
                <a:latin typeface="+mn-lt"/>
                <a:ea typeface="+mn-ea"/>
                <a:cs typeface="+mn-cs"/>
              </a:rPr>
              <a:t>eux</a:t>
            </a:r>
            <a:r>
              <a:rPr lang="en-US" sz="1200" kern="1200" dirty="0">
                <a:solidFill>
                  <a:schemeClr val="tx1"/>
                </a:solidFill>
                <a:effectLst/>
                <a:latin typeface="+mn-lt"/>
                <a:ea typeface="+mn-ea"/>
                <a:cs typeface="+mn-cs"/>
              </a:rPr>
              <a:t>. Après tout, le </a:t>
            </a:r>
            <a:r>
              <a:rPr lang="en-US" sz="1200" kern="1200" dirty="0" err="1">
                <a:solidFill>
                  <a:schemeClr val="tx1"/>
                </a:solidFill>
                <a:effectLst/>
                <a:latin typeface="+mn-lt"/>
                <a:ea typeface="+mn-ea"/>
                <a:cs typeface="+mn-cs"/>
              </a:rPr>
              <a:t>thème</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notre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journée</a:t>
            </a:r>
            <a:r>
              <a:rPr lang="en-US" sz="1200" kern="1200" dirty="0">
                <a:solidFill>
                  <a:schemeClr val="tx1"/>
                </a:solidFill>
                <a:effectLst/>
                <a:latin typeface="+mn-lt"/>
                <a:ea typeface="+mn-ea"/>
                <a:cs typeface="+mn-cs"/>
              </a:rPr>
              <a:t> pour le </a:t>
            </a:r>
            <a:r>
              <a:rPr lang="en-US" sz="1200" kern="1200" dirty="0" err="1">
                <a:solidFill>
                  <a:schemeClr val="tx1"/>
                </a:solidFill>
                <a:effectLst/>
                <a:latin typeface="+mn-lt"/>
                <a:ea typeface="+mn-ea"/>
                <a:cs typeface="+mn-cs"/>
              </a:rPr>
              <a:t>Ministère</a:t>
            </a:r>
            <a:r>
              <a:rPr lang="en-US" sz="1200" kern="1200" dirty="0">
                <a:solidFill>
                  <a:schemeClr val="tx1"/>
                </a:solidFill>
                <a:effectLst/>
                <a:latin typeface="+mn-lt"/>
                <a:ea typeface="+mn-ea"/>
                <a:cs typeface="+mn-cs"/>
              </a:rPr>
              <a:t> des Femmes </a:t>
            </a:r>
            <a:r>
              <a:rPr lang="en-US" sz="1200" kern="1200" dirty="0" err="1">
                <a:solidFill>
                  <a:schemeClr val="tx1"/>
                </a:solidFill>
                <a:effectLst/>
                <a:latin typeface="+mn-lt"/>
                <a:ea typeface="+mn-ea"/>
                <a:cs typeface="+mn-cs"/>
              </a:rPr>
              <a:t>aujourd'hui</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rappelle</a:t>
            </a:r>
            <a:r>
              <a:rPr lang="en-US" sz="1200" kern="1200" dirty="0">
                <a:solidFill>
                  <a:schemeClr val="tx1"/>
                </a:solidFill>
                <a:effectLst/>
                <a:latin typeface="+mn-lt"/>
                <a:ea typeface="+mn-ea"/>
                <a:cs typeface="+mn-cs"/>
              </a:rPr>
              <a:t> que nous </a:t>
            </a:r>
            <a:r>
              <a:rPr lang="en-US" sz="1200" kern="1200" dirty="0" err="1">
                <a:solidFill>
                  <a:schemeClr val="tx1"/>
                </a:solidFill>
                <a:effectLst/>
                <a:latin typeface="+mn-lt"/>
                <a:ea typeface="+mn-ea"/>
                <a:cs typeface="+mn-cs"/>
              </a:rPr>
              <a:t>sommes</a:t>
            </a:r>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bénies</a:t>
            </a:r>
            <a:r>
              <a:rPr lang="en-US" sz="1200" kern="1200" dirty="0">
                <a:solidFill>
                  <a:schemeClr val="tx1"/>
                </a:solidFill>
                <a:effectLst/>
                <a:latin typeface="+mn-lt"/>
                <a:ea typeface="+mn-ea"/>
                <a:cs typeface="+mn-cs"/>
              </a:rPr>
              <a:t> pour </a:t>
            </a:r>
            <a:r>
              <a:rPr lang="en-US" sz="1200" kern="1200" dirty="0" err="1">
                <a:solidFill>
                  <a:schemeClr val="tx1"/>
                </a:solidFill>
                <a:effectLst/>
                <a:latin typeface="+mn-lt"/>
                <a:ea typeface="+mn-ea"/>
                <a:cs typeface="+mn-cs"/>
              </a:rPr>
              <a:t>bénir</a:t>
            </a:r>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12</a:t>
            </a:fld>
            <a:endParaRPr lang="en-US"/>
          </a:p>
        </p:txBody>
      </p:sp>
    </p:spTree>
    <p:extLst>
      <p:ext uri="{BB962C8B-B14F-4D97-AF65-F5344CB8AC3E}">
        <p14:creationId xmlns:p14="http://schemas.microsoft.com/office/powerpoint/2010/main" val="981107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Activité de groupe :</a:t>
            </a:r>
            <a:r>
              <a:rPr lang="fr-FR" sz="1200" kern="1200" dirty="0">
                <a:solidFill>
                  <a:schemeClr val="tx1"/>
                </a:solidFill>
                <a:effectLst/>
                <a:latin typeface="+mn-lt"/>
                <a:ea typeface="+mn-ea"/>
                <a:cs typeface="+mn-cs"/>
              </a:rPr>
              <a:t> </a:t>
            </a:r>
            <a:r>
              <a:rPr lang="fr-FR" sz="1200" b="0" kern="1200" dirty="0">
                <a:solidFill>
                  <a:schemeClr val="tx1"/>
                </a:solidFill>
                <a:effectLst/>
                <a:latin typeface="+mn-lt"/>
                <a:ea typeface="+mn-ea"/>
                <a:cs typeface="+mn-cs"/>
              </a:rPr>
              <a:t>Situations où les vases de louanges se sont transformés en bénédictions</a:t>
            </a:r>
          </a:p>
          <a:p>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Nous allons examiner rapidement trois situations où la louange à Dieu a abouti à ce que le parfum des </a:t>
            </a:r>
            <a:r>
              <a:rPr lang="fr-FR" sz="1200" kern="1200" dirty="0">
                <a:solidFill>
                  <a:schemeClr val="tx1"/>
                </a:solidFill>
                <a:effectLst/>
                <a:latin typeface="+mn-lt"/>
                <a:ea typeface="+mn-ea"/>
                <a:cs typeface="+mn-cs"/>
              </a:rPr>
              <a:t>bénédictions soit répandu non seulement sur ceux qui ont </a:t>
            </a:r>
            <a:r>
              <a:rPr lang="fr-FR" sz="1200" i="1" kern="1200" dirty="0">
                <a:solidFill>
                  <a:schemeClr val="tx1"/>
                </a:solidFill>
                <a:effectLst/>
                <a:latin typeface="+mn-lt"/>
                <a:ea typeface="+mn-ea"/>
                <a:cs typeface="+mn-cs"/>
              </a:rPr>
              <a:t>offert</a:t>
            </a:r>
            <a:r>
              <a:rPr lang="fr-FR" sz="1200" kern="1200" dirty="0">
                <a:solidFill>
                  <a:schemeClr val="tx1"/>
                </a:solidFill>
                <a:effectLst/>
                <a:latin typeface="+mn-lt"/>
                <a:ea typeface="+mn-ea"/>
                <a:cs typeface="+mn-cs"/>
              </a:rPr>
              <a:t> des louanges à Dieu mais aussi à ceux qui étaient autour d’eux.</a:t>
            </a:r>
          </a:p>
          <a:p>
            <a:r>
              <a:rPr lang="fr-FR" sz="1200" kern="1200" dirty="0">
                <a:solidFill>
                  <a:schemeClr val="tx1"/>
                </a:solidFill>
                <a:effectLst/>
                <a:latin typeface="+mn-lt"/>
                <a:ea typeface="+mn-ea"/>
                <a:cs typeface="+mn-cs"/>
              </a:rPr>
              <a:t>Je vais vous demander de vous diviser en trois groupes. Je vais donner à chaque groupe un court passage des Écritures à lire. Lisez-le ensemble, résumez-le, puis préparez-vous à faire une présentation simple au reste d'entre nous, expliquant comment la louange dans ces situations a donné des bénédictions.</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13</a:t>
            </a:fld>
            <a:endParaRPr lang="en-US"/>
          </a:p>
        </p:txBody>
      </p:sp>
    </p:spTree>
    <p:extLst>
      <p:ext uri="{BB962C8B-B14F-4D97-AF65-F5344CB8AC3E}">
        <p14:creationId xmlns:p14="http://schemas.microsoft.com/office/powerpoint/2010/main" val="1096478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 Ils se levèrent de bon matin et partirent pour le désert de </a:t>
            </a:r>
            <a:r>
              <a:rPr lang="fr-FR" sz="1200" kern="1200" dirty="0" err="1">
                <a:solidFill>
                  <a:schemeClr val="tx1"/>
                </a:solidFill>
                <a:effectLst/>
                <a:latin typeface="+mn-lt"/>
                <a:ea typeface="+mn-ea"/>
                <a:cs typeface="+mn-cs"/>
              </a:rPr>
              <a:t>Teqoa</a:t>
            </a:r>
            <a:r>
              <a:rPr lang="fr-FR" sz="1200" kern="1200" dirty="0">
                <a:solidFill>
                  <a:schemeClr val="tx1"/>
                </a:solidFill>
                <a:effectLst/>
                <a:latin typeface="+mn-lt"/>
                <a:ea typeface="+mn-ea"/>
                <a:cs typeface="+mn-cs"/>
              </a:rPr>
              <a:t>. A leur départ, Josaphat se tint debout … Puis il tint conseil avec le peuple et nomma des chantres pour le Seigneur , qui le loueraient pour l’éclat de sa sainteté en sortant devant les hommes armés et en disant : </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14</a:t>
            </a:fld>
            <a:endParaRPr lang="en-US"/>
          </a:p>
        </p:txBody>
      </p:sp>
    </p:spTree>
    <p:extLst>
      <p:ext uri="{BB962C8B-B14F-4D97-AF65-F5344CB8AC3E}">
        <p14:creationId xmlns:p14="http://schemas.microsoft.com/office/powerpoint/2010/main" val="1013510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 Célébrez le Seigneur , car sa fidélité est </a:t>
            </a:r>
            <a:r>
              <a:rPr lang="fr-FR" sz="1200" i="1" kern="1200" dirty="0">
                <a:solidFill>
                  <a:schemeClr val="tx1"/>
                </a:solidFill>
                <a:effectLst/>
                <a:latin typeface="+mn-lt"/>
                <a:ea typeface="+mn-ea"/>
                <a:cs typeface="+mn-cs"/>
              </a:rPr>
              <a:t>pour toujours </a:t>
            </a:r>
            <a:r>
              <a:rPr lang="fr-FR" sz="1200" kern="1200" dirty="0">
                <a:solidFill>
                  <a:schemeClr val="tx1"/>
                </a:solidFill>
                <a:effectLst/>
                <a:latin typeface="+mn-lt"/>
                <a:ea typeface="+mn-ea"/>
                <a:cs typeface="+mn-cs"/>
              </a:rPr>
              <a:t>! ” Au moment où l’on commençait les cris de joie et les </a:t>
            </a:r>
            <a:r>
              <a:rPr lang="fr-FR" sz="1200" i="1" kern="1200" dirty="0">
                <a:solidFill>
                  <a:schemeClr val="tx1"/>
                </a:solidFill>
                <a:effectLst/>
                <a:latin typeface="+mn-lt"/>
                <a:ea typeface="+mn-ea"/>
                <a:cs typeface="+mn-cs"/>
              </a:rPr>
              <a:t>louanges</a:t>
            </a:r>
            <a:r>
              <a:rPr lang="fr-FR" sz="1200" kern="1200" dirty="0">
                <a:solidFill>
                  <a:schemeClr val="tx1"/>
                </a:solidFill>
                <a:effectLst/>
                <a:latin typeface="+mn-lt"/>
                <a:ea typeface="+mn-ea"/>
                <a:cs typeface="+mn-cs"/>
              </a:rPr>
              <a:t>, le Seigneur plaça des embuscades contre les Ammonites et les Moabites et les gens de la région montagneuse de </a:t>
            </a:r>
            <a:r>
              <a:rPr lang="fr-FR" sz="1200" kern="1200" dirty="0" err="1">
                <a:solidFill>
                  <a:schemeClr val="tx1"/>
                </a:solidFill>
                <a:effectLst/>
                <a:latin typeface="+mn-lt"/>
                <a:ea typeface="+mn-ea"/>
                <a:cs typeface="+mn-cs"/>
              </a:rPr>
              <a:t>Séir</a:t>
            </a:r>
            <a:r>
              <a:rPr lang="fr-FR" sz="1200" kern="1200" dirty="0">
                <a:solidFill>
                  <a:schemeClr val="tx1"/>
                </a:solidFill>
                <a:effectLst/>
                <a:latin typeface="+mn-lt"/>
                <a:ea typeface="+mn-ea"/>
                <a:cs typeface="+mn-cs"/>
              </a:rPr>
              <a:t> qui étaient venus en Juda, et ils furent battus. »</a:t>
            </a:r>
            <a:r>
              <a:rPr lang="fr-FR" dirty="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15</a:t>
            </a:fld>
            <a:endParaRPr lang="en-US"/>
          </a:p>
        </p:txBody>
      </p:sp>
    </p:spTree>
    <p:extLst>
      <p:ext uri="{BB962C8B-B14F-4D97-AF65-F5344CB8AC3E}">
        <p14:creationId xmlns:p14="http://schemas.microsoft.com/office/powerpoint/2010/main" val="228349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Que s'est-il passé dans cette situation et comment la louange a-t-elle fait place à la bénédiction ? [Idée de conclusion possible pour la facilitatrice : Dieu utilise nos louanges pour vaincre ses ennemis, et les nôtres.]</a:t>
            </a:r>
          </a:p>
        </p:txBody>
      </p:sp>
      <p:sp>
        <p:nvSpPr>
          <p:cNvPr id="4" name="Slide Number Placeholder 3"/>
          <p:cNvSpPr>
            <a:spLocks noGrp="1"/>
          </p:cNvSpPr>
          <p:nvPr>
            <p:ph type="sldNum" sz="quarter" idx="10"/>
          </p:nvPr>
        </p:nvSpPr>
        <p:spPr/>
        <p:txBody>
          <a:bodyPr/>
          <a:lstStyle/>
          <a:p>
            <a:fld id="{82A9F061-7B05-F34B-B18F-B116673A4E57}" type="slidenum">
              <a:rPr lang="en-US" smtClean="0"/>
              <a:pPr/>
              <a:t>16</a:t>
            </a:fld>
            <a:endParaRPr lang="en-US"/>
          </a:p>
        </p:txBody>
      </p:sp>
    </p:spTree>
    <p:extLst>
      <p:ext uri="{BB962C8B-B14F-4D97-AF65-F5344CB8AC3E}">
        <p14:creationId xmlns:p14="http://schemas.microsoft.com/office/powerpoint/2010/main" val="1671671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Groupe 2 : 1 Pierre 2.9 </a:t>
            </a:r>
          </a:p>
          <a:p>
            <a:endParaRPr lang="fr-FR" sz="1200" b="1"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 Vous, par contre, vous </a:t>
            </a:r>
            <a:r>
              <a:rPr lang="fr-FR" sz="1200" i="1" kern="1200" dirty="0">
                <a:solidFill>
                  <a:schemeClr val="tx1"/>
                </a:solidFill>
                <a:effectLst/>
                <a:latin typeface="+mn-lt"/>
                <a:ea typeface="+mn-ea"/>
                <a:cs typeface="+mn-cs"/>
              </a:rPr>
              <a:t>êtes</a:t>
            </a:r>
            <a:r>
              <a:rPr lang="fr-FR" sz="1200" kern="1200" dirty="0">
                <a:solidFill>
                  <a:schemeClr val="tx1"/>
                </a:solidFill>
                <a:effectLst/>
                <a:latin typeface="+mn-lt"/>
                <a:ea typeface="+mn-ea"/>
                <a:cs typeface="+mn-cs"/>
              </a:rPr>
              <a:t> une lignée choisie, un sacerdoce royal, une nation sainte, un peuple que Dieu s’est acquis, pour que vous </a:t>
            </a:r>
            <a:r>
              <a:rPr lang="fr-FR" sz="1200" i="1" kern="1200" dirty="0">
                <a:solidFill>
                  <a:schemeClr val="tx1"/>
                </a:solidFill>
                <a:effectLst/>
                <a:latin typeface="+mn-lt"/>
                <a:ea typeface="+mn-ea"/>
                <a:cs typeface="+mn-cs"/>
              </a:rPr>
              <a:t>annonciez les hauts faits</a:t>
            </a:r>
            <a:r>
              <a:rPr lang="fr-FR" sz="1200" kern="1200" dirty="0">
                <a:solidFill>
                  <a:schemeClr val="tx1"/>
                </a:solidFill>
                <a:effectLst/>
                <a:latin typeface="+mn-lt"/>
                <a:ea typeface="+mn-ea"/>
                <a:cs typeface="+mn-cs"/>
              </a:rPr>
              <a:t> de celui qui vous a appelés des ténèbres à son étonnante lumière »</a:t>
            </a: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17</a:t>
            </a:fld>
            <a:endParaRPr lang="en-US"/>
          </a:p>
        </p:txBody>
      </p:sp>
    </p:spTree>
    <p:extLst>
      <p:ext uri="{BB962C8B-B14F-4D97-AF65-F5344CB8AC3E}">
        <p14:creationId xmlns:p14="http://schemas.microsoft.com/office/powerpoint/2010/main" val="2103780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Que s'est-il passé dans cette situation et comment la louange a-t-elle mené à la bénédiction ? [Idée de conclusion possible pour la facilitatrice : Notre louange encourage les autres à être sensibles à la voix de Dieu qui les appelle à sortir de l’obscurité et entrer dans la lumière céleste.]</a:t>
            </a:r>
          </a:p>
        </p:txBody>
      </p:sp>
      <p:sp>
        <p:nvSpPr>
          <p:cNvPr id="4" name="Slide Number Placeholder 3"/>
          <p:cNvSpPr>
            <a:spLocks noGrp="1"/>
          </p:cNvSpPr>
          <p:nvPr>
            <p:ph type="sldNum" sz="quarter" idx="10"/>
          </p:nvPr>
        </p:nvSpPr>
        <p:spPr/>
        <p:txBody>
          <a:bodyPr/>
          <a:lstStyle/>
          <a:p>
            <a:fld id="{82A9F061-7B05-F34B-B18F-B116673A4E57}" type="slidenum">
              <a:rPr lang="en-US" smtClean="0"/>
              <a:pPr/>
              <a:t>18</a:t>
            </a:fld>
            <a:endParaRPr lang="en-US"/>
          </a:p>
        </p:txBody>
      </p:sp>
    </p:spTree>
    <p:extLst>
      <p:ext uri="{BB962C8B-B14F-4D97-AF65-F5344CB8AC3E}">
        <p14:creationId xmlns:p14="http://schemas.microsoft.com/office/powerpoint/2010/main" val="1351702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Groupe 3 : Actes 16.25, 26 </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 Vers le milieu de la nuit, Paul et </a:t>
            </a:r>
            <a:r>
              <a:rPr lang="fr-FR" sz="1200" kern="1200" dirty="0" err="1">
                <a:solidFill>
                  <a:schemeClr val="tx1"/>
                </a:solidFill>
                <a:effectLst/>
                <a:latin typeface="+mn-lt"/>
                <a:ea typeface="+mn-ea"/>
                <a:cs typeface="+mn-cs"/>
              </a:rPr>
              <a:t>Silas</a:t>
            </a:r>
            <a:r>
              <a:rPr lang="fr-FR" sz="1200" kern="1200" dirty="0">
                <a:solidFill>
                  <a:schemeClr val="tx1"/>
                </a:solidFill>
                <a:effectLst/>
                <a:latin typeface="+mn-lt"/>
                <a:ea typeface="+mn-ea"/>
                <a:cs typeface="+mn-cs"/>
              </a:rPr>
              <a:t> priaient et chantaient les louanges de Dieu ; les prisonniers les entendaient. Tout à coup il se produisit un grand tremblement de terre : les fondations de la prison furent ébranlées ; à l’instant même, toutes les portes s’ouvrirent et tous les liens se détachèrent. »</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Dans cette histoire, qui a été le plus béni par le parfum de la louange qui montait vers Dieu de cette cellule de prison ? [Idée de conclusion possible pour la facilitatrice : Le geôlier et sa famille qui ont été sauvés. Notre louange bouge le bras de Dieu, amenant des bénédictions de salut aux autres.]</a:t>
            </a:r>
          </a:p>
        </p:txBody>
      </p:sp>
      <p:sp>
        <p:nvSpPr>
          <p:cNvPr id="4" name="Slide Number Placeholder 3"/>
          <p:cNvSpPr>
            <a:spLocks noGrp="1"/>
          </p:cNvSpPr>
          <p:nvPr>
            <p:ph type="sldNum" sz="quarter" idx="10"/>
          </p:nvPr>
        </p:nvSpPr>
        <p:spPr/>
        <p:txBody>
          <a:bodyPr/>
          <a:lstStyle/>
          <a:p>
            <a:fld id="{82A9F061-7B05-F34B-B18F-B116673A4E57}" type="slidenum">
              <a:rPr lang="en-US" smtClean="0"/>
              <a:pPr/>
              <a:t>19</a:t>
            </a:fld>
            <a:endParaRPr lang="en-US"/>
          </a:p>
        </p:txBody>
      </p:sp>
    </p:spTree>
    <p:extLst>
      <p:ext uri="{BB962C8B-B14F-4D97-AF65-F5344CB8AC3E}">
        <p14:creationId xmlns:p14="http://schemas.microsoft.com/office/powerpoint/2010/main" val="41891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Bonjour et bienvenue à notre programme de l’après-midi, « Des vases de parfum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Quelqu'un</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dit</a:t>
            </a:r>
            <a:r>
              <a:rPr lang="en-US" sz="1200" kern="1200" dirty="0">
                <a:solidFill>
                  <a:schemeClr val="tx1"/>
                </a:solidFill>
                <a:effectLst/>
                <a:latin typeface="+mn-lt"/>
                <a:ea typeface="+mn-ea"/>
                <a:cs typeface="+mn-cs"/>
              </a:rPr>
              <a:t> un jour : </a:t>
            </a:r>
            <a:r>
              <a:rPr lang="en-US" sz="1200" b="1" kern="1200" dirty="0" err="1">
                <a:solidFill>
                  <a:schemeClr val="tx1"/>
                </a:solidFill>
                <a:effectLst/>
                <a:latin typeface="+mn-lt"/>
                <a:ea typeface="+mn-ea"/>
                <a:cs typeface="+mn-cs"/>
              </a:rPr>
              <a:t>Quand</a:t>
            </a:r>
            <a:r>
              <a:rPr lang="en-US" sz="1200" b="1" kern="1200" dirty="0">
                <a:solidFill>
                  <a:schemeClr val="tx1"/>
                </a:solidFill>
                <a:effectLst/>
                <a:latin typeface="+mn-lt"/>
                <a:ea typeface="+mn-ea"/>
                <a:cs typeface="+mn-cs"/>
              </a:rPr>
              <a:t> nous </a:t>
            </a:r>
            <a:r>
              <a:rPr lang="en-US" sz="1200" b="1" kern="1200" dirty="0" err="1">
                <a:solidFill>
                  <a:schemeClr val="tx1"/>
                </a:solidFill>
                <a:effectLst/>
                <a:latin typeface="+mn-lt"/>
                <a:ea typeface="+mn-ea"/>
                <a:cs typeface="+mn-cs"/>
              </a:rPr>
              <a:t>levons</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nos</a:t>
            </a:r>
            <a:r>
              <a:rPr lang="en-US" sz="1200" b="1" kern="1200" dirty="0">
                <a:solidFill>
                  <a:schemeClr val="tx1"/>
                </a:solidFill>
                <a:effectLst/>
                <a:latin typeface="+mn-lt"/>
                <a:ea typeface="+mn-ea"/>
                <a:cs typeface="+mn-cs"/>
              </a:rPr>
              <a:t> mains pour </a:t>
            </a:r>
            <a:r>
              <a:rPr lang="en-US" sz="1200" b="1" kern="1200" dirty="0" err="1">
                <a:solidFill>
                  <a:schemeClr val="tx1"/>
                </a:solidFill>
                <a:effectLst/>
                <a:latin typeface="+mn-lt"/>
                <a:ea typeface="+mn-ea"/>
                <a:cs typeface="+mn-cs"/>
              </a:rPr>
              <a:t>louer</a:t>
            </a:r>
            <a:r>
              <a:rPr lang="en-US" sz="1200" b="1" kern="1200" dirty="0">
                <a:solidFill>
                  <a:schemeClr val="tx1"/>
                </a:solidFill>
                <a:effectLst/>
                <a:latin typeface="+mn-lt"/>
                <a:ea typeface="+mn-ea"/>
                <a:cs typeface="+mn-cs"/>
              </a:rPr>
              <a:t> et adorer, nous </a:t>
            </a:r>
            <a:r>
              <a:rPr lang="en-US" sz="1200" b="1" kern="1200" dirty="0" err="1">
                <a:solidFill>
                  <a:schemeClr val="tx1"/>
                </a:solidFill>
                <a:effectLst/>
                <a:latin typeface="+mn-lt"/>
                <a:ea typeface="+mn-ea"/>
                <a:cs typeface="+mn-cs"/>
              </a:rPr>
              <a:t>brisons</a:t>
            </a:r>
            <a:r>
              <a:rPr lang="en-US" sz="1200" b="1" kern="1200" dirty="0">
                <a:solidFill>
                  <a:schemeClr val="tx1"/>
                </a:solidFill>
                <a:effectLst/>
                <a:latin typeface="+mn-lt"/>
                <a:ea typeface="+mn-ea"/>
                <a:cs typeface="+mn-cs"/>
              </a:rPr>
              <a:t> des vases de </a:t>
            </a:r>
            <a:r>
              <a:rPr lang="en-US" sz="1200" b="1" kern="1200" dirty="0" err="1">
                <a:solidFill>
                  <a:schemeClr val="tx1"/>
                </a:solidFill>
                <a:effectLst/>
                <a:latin typeface="+mn-lt"/>
                <a:ea typeface="+mn-ea"/>
                <a:cs typeface="+mn-cs"/>
              </a:rPr>
              <a:t>parfum</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spirituel</a:t>
            </a:r>
            <a:r>
              <a:rPr lang="en-US" sz="1200" b="1" kern="1200" dirty="0">
                <a:solidFill>
                  <a:schemeClr val="tx1"/>
                </a:solidFill>
                <a:effectLst/>
                <a:latin typeface="+mn-lt"/>
                <a:ea typeface="+mn-ea"/>
                <a:cs typeface="+mn-cs"/>
              </a:rPr>
              <a:t> sur </a:t>
            </a:r>
            <a:r>
              <a:rPr lang="en-US" sz="1200" b="1" kern="1200" dirty="0" err="1">
                <a:solidFill>
                  <a:schemeClr val="tx1"/>
                </a:solidFill>
                <a:effectLst/>
                <a:latin typeface="+mn-lt"/>
                <a:ea typeface="+mn-ea"/>
                <a:cs typeface="+mn-cs"/>
              </a:rPr>
              <a:t>Jésus</a:t>
            </a:r>
            <a:r>
              <a:rPr lang="en-US" sz="1200" b="1" kern="1200" dirty="0">
                <a:solidFill>
                  <a:schemeClr val="tx1"/>
                </a:solidFill>
                <a:effectLst/>
                <a:latin typeface="+mn-lt"/>
                <a:ea typeface="+mn-ea"/>
                <a:cs typeface="+mn-cs"/>
              </a:rPr>
              <a:t>. Le </a:t>
            </a:r>
            <a:r>
              <a:rPr lang="en-US" sz="1200" b="1" kern="1200" dirty="0" err="1">
                <a:solidFill>
                  <a:schemeClr val="tx1"/>
                </a:solidFill>
                <a:effectLst/>
                <a:latin typeface="+mn-lt"/>
                <a:ea typeface="+mn-ea"/>
                <a:cs typeface="+mn-cs"/>
              </a:rPr>
              <a:t>parfum</a:t>
            </a:r>
            <a:r>
              <a:rPr lang="en-US" sz="1200" b="1" kern="1200" dirty="0">
                <a:solidFill>
                  <a:schemeClr val="tx1"/>
                </a:solidFill>
                <a:effectLst/>
                <a:latin typeface="+mn-lt"/>
                <a:ea typeface="+mn-ea"/>
                <a:cs typeface="+mn-cs"/>
              </a:rPr>
              <a:t> de </a:t>
            </a:r>
            <a:r>
              <a:rPr lang="en-US" sz="1200" b="1" kern="1200" dirty="0" err="1">
                <a:solidFill>
                  <a:schemeClr val="tx1"/>
                </a:solidFill>
                <a:effectLst/>
                <a:latin typeface="+mn-lt"/>
                <a:ea typeface="+mn-ea"/>
                <a:cs typeface="+mn-cs"/>
              </a:rPr>
              <a:t>notre</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louange</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remplit</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toute</a:t>
            </a:r>
            <a:r>
              <a:rPr lang="en-US" sz="1200" b="1" kern="1200" dirty="0">
                <a:solidFill>
                  <a:schemeClr val="tx1"/>
                </a:solidFill>
                <a:effectLst/>
                <a:latin typeface="+mn-lt"/>
                <a:ea typeface="+mn-ea"/>
                <a:cs typeface="+mn-cs"/>
              </a:rPr>
              <a:t> la </a:t>
            </a:r>
            <a:r>
              <a:rPr lang="en-US" sz="1200" b="1" kern="1200" dirty="0" err="1">
                <a:solidFill>
                  <a:schemeClr val="tx1"/>
                </a:solidFill>
                <a:effectLst/>
                <a:latin typeface="+mn-lt"/>
                <a:ea typeface="+mn-ea"/>
                <a:cs typeface="+mn-cs"/>
              </a:rPr>
              <a:t>terre</a:t>
            </a:r>
            <a:r>
              <a:rPr lang="en-US" sz="1200" b="1" kern="1200" dirty="0">
                <a:solidFill>
                  <a:schemeClr val="tx1"/>
                </a:solidFill>
                <a:effectLst/>
                <a:latin typeface="+mn-lt"/>
                <a:ea typeface="+mn-ea"/>
                <a:cs typeface="+mn-cs"/>
              </a:rPr>
              <a:t> et </a:t>
            </a:r>
            <a:r>
              <a:rPr lang="en-US" sz="1200" b="1" kern="1200" dirty="0" err="1">
                <a:solidFill>
                  <a:schemeClr val="tx1"/>
                </a:solidFill>
                <a:effectLst/>
                <a:latin typeface="+mn-lt"/>
                <a:ea typeface="+mn-ea"/>
                <a:cs typeface="+mn-cs"/>
              </a:rPr>
              <a:t>touche</a:t>
            </a:r>
            <a:r>
              <a:rPr lang="en-US" sz="1200" b="1" kern="1200" dirty="0">
                <a:solidFill>
                  <a:schemeClr val="tx1"/>
                </a:solidFill>
                <a:effectLst/>
                <a:latin typeface="+mn-lt"/>
                <a:ea typeface="+mn-ea"/>
                <a:cs typeface="+mn-cs"/>
              </a:rPr>
              <a:t> le </a:t>
            </a:r>
            <a:r>
              <a:rPr lang="en-US" sz="1200" b="1" kern="1200" dirty="0" err="1">
                <a:solidFill>
                  <a:schemeClr val="tx1"/>
                </a:solidFill>
                <a:effectLst/>
                <a:latin typeface="+mn-lt"/>
                <a:ea typeface="+mn-ea"/>
                <a:cs typeface="+mn-cs"/>
              </a:rPr>
              <a:t>cœur</a:t>
            </a:r>
            <a:r>
              <a:rPr lang="en-US" sz="1200" b="1" kern="1200" dirty="0">
                <a:solidFill>
                  <a:schemeClr val="tx1"/>
                </a:solidFill>
                <a:effectLst/>
                <a:latin typeface="+mn-lt"/>
                <a:ea typeface="+mn-ea"/>
                <a:cs typeface="+mn-cs"/>
              </a:rPr>
              <a:t> de </a:t>
            </a:r>
            <a:r>
              <a:rPr lang="en-US" sz="1200" b="1"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Citation de </a:t>
            </a:r>
            <a:r>
              <a:rPr lang="en-US" sz="1200" b="0" i="1" kern="1200" dirty="0">
                <a:solidFill>
                  <a:schemeClr val="tx1"/>
                </a:solidFill>
                <a:effectLst/>
                <a:latin typeface="+mn-lt"/>
                <a:ea typeface="+mn-ea"/>
                <a:cs typeface="+mn-cs"/>
              </a:rPr>
              <a:t>Dennis Ignatius </a:t>
            </a:r>
          </a:p>
          <a:p>
            <a:endParaRPr lang="en-US" sz="1200" b="1" kern="1200" dirty="0">
              <a:solidFill>
                <a:schemeClr val="tx1"/>
              </a:solidFill>
              <a:effectLst/>
              <a:latin typeface="+mn-lt"/>
              <a:ea typeface="+mn-ea"/>
              <a:cs typeface="+mn-cs"/>
            </a:endParaRPr>
          </a:p>
          <a:p>
            <a:r>
              <a:rPr lang="en-US" sz="1200" b="0" kern="1200" dirty="0" err="1">
                <a:solidFill>
                  <a:schemeClr val="tx1"/>
                </a:solidFill>
                <a:effectLst/>
                <a:latin typeface="+mn-lt"/>
                <a:ea typeface="+mn-ea"/>
                <a:cs typeface="+mn-cs"/>
              </a:rPr>
              <a:t>J'ajouterai</a:t>
            </a:r>
            <a:r>
              <a:rPr lang="en-US" sz="1200" b="0" kern="1200" dirty="0">
                <a:solidFill>
                  <a:schemeClr val="tx1"/>
                </a:solidFill>
                <a:effectLst/>
                <a:latin typeface="+mn-lt"/>
                <a:ea typeface="+mn-ea"/>
                <a:cs typeface="+mn-cs"/>
              </a:rPr>
              <a:t> que </a:t>
            </a:r>
            <a:r>
              <a:rPr lang="en-US" sz="1200" b="0" kern="1200" dirty="0" err="1">
                <a:solidFill>
                  <a:schemeClr val="tx1"/>
                </a:solidFill>
                <a:effectLst/>
                <a:latin typeface="+mn-lt"/>
                <a:ea typeface="+mn-ea"/>
                <a:cs typeface="+mn-cs"/>
              </a:rPr>
              <a:t>notre</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louange</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à</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Dieu</a:t>
            </a:r>
            <a:r>
              <a:rPr lang="en-US" sz="1200" b="0" kern="1200" dirty="0">
                <a:solidFill>
                  <a:schemeClr val="tx1"/>
                </a:solidFill>
                <a:effectLst/>
                <a:latin typeface="+mn-lt"/>
                <a:ea typeface="+mn-ea"/>
                <a:cs typeface="+mn-cs"/>
              </a:rPr>
              <a:t> se </a:t>
            </a:r>
            <a:r>
              <a:rPr lang="en-US" sz="1200" b="0" kern="1200" dirty="0" err="1">
                <a:solidFill>
                  <a:schemeClr val="tx1"/>
                </a:solidFill>
                <a:effectLst/>
                <a:latin typeface="+mn-lt"/>
                <a:ea typeface="+mn-ea"/>
                <a:cs typeface="+mn-cs"/>
              </a:rPr>
              <a:t>traduit</a:t>
            </a:r>
            <a:r>
              <a:rPr lang="en-US" sz="1200" b="0" kern="1200" dirty="0">
                <a:solidFill>
                  <a:schemeClr val="tx1"/>
                </a:solidFill>
                <a:effectLst/>
                <a:latin typeface="+mn-lt"/>
                <a:ea typeface="+mn-ea"/>
                <a:cs typeface="+mn-cs"/>
              </a:rPr>
              <a:t> par des </a:t>
            </a:r>
            <a:r>
              <a:rPr lang="en-US" sz="1200" b="0" i="1" kern="1200" dirty="0" err="1">
                <a:solidFill>
                  <a:schemeClr val="tx1"/>
                </a:solidFill>
                <a:effectLst/>
                <a:latin typeface="+mn-lt"/>
                <a:ea typeface="+mn-ea"/>
                <a:cs typeface="+mn-cs"/>
              </a:rPr>
              <a:t>bénédictions</a:t>
            </a:r>
            <a:r>
              <a:rPr lang="en-US" sz="1200" b="0" kern="1200" dirty="0">
                <a:solidFill>
                  <a:schemeClr val="tx1"/>
                </a:solidFill>
                <a:effectLst/>
                <a:latin typeface="+mn-lt"/>
                <a:ea typeface="+mn-ea"/>
                <a:cs typeface="+mn-cs"/>
              </a:rPr>
              <a:t> de </a:t>
            </a:r>
            <a:r>
              <a:rPr lang="en-US" sz="1200" b="0" kern="1200" dirty="0" err="1">
                <a:solidFill>
                  <a:schemeClr val="tx1"/>
                </a:solidFill>
                <a:effectLst/>
                <a:latin typeface="+mn-lt"/>
                <a:ea typeface="+mn-ea"/>
                <a:cs typeface="+mn-cs"/>
              </a:rPr>
              <a:t>Dieu</a:t>
            </a:r>
            <a:r>
              <a:rPr lang="en-US" sz="1200" b="0" kern="1200" dirty="0">
                <a:solidFill>
                  <a:schemeClr val="tx1"/>
                </a:solidFill>
                <a:effectLst/>
                <a:latin typeface="+mn-lt"/>
                <a:ea typeface="+mn-ea"/>
                <a:cs typeface="+mn-cs"/>
              </a:rPr>
              <a:t> que nous </a:t>
            </a:r>
            <a:r>
              <a:rPr lang="en-US" sz="1200" b="0" kern="1200" dirty="0" err="1">
                <a:solidFill>
                  <a:schemeClr val="tx1"/>
                </a:solidFill>
                <a:effectLst/>
                <a:latin typeface="+mn-lt"/>
                <a:ea typeface="+mn-ea"/>
                <a:cs typeface="+mn-cs"/>
              </a:rPr>
              <a:t>pouvons</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ensuite</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partager</a:t>
            </a:r>
            <a:r>
              <a:rPr lang="en-US" sz="1200" b="0" kern="1200" dirty="0">
                <a:solidFill>
                  <a:schemeClr val="tx1"/>
                </a:solidFill>
                <a:effectLst/>
                <a:latin typeface="+mn-lt"/>
                <a:ea typeface="+mn-ea"/>
                <a:cs typeface="+mn-cs"/>
              </a:rPr>
              <a:t> avec les </a:t>
            </a:r>
            <a:r>
              <a:rPr lang="en-US" sz="1200" b="0" kern="1200" dirty="0" err="1">
                <a:solidFill>
                  <a:schemeClr val="tx1"/>
                </a:solidFill>
                <a:effectLst/>
                <a:latin typeface="+mn-lt"/>
                <a:ea typeface="+mn-ea"/>
                <a:cs typeface="+mn-cs"/>
              </a:rPr>
              <a:t>autres</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Alors</a:t>
            </a:r>
            <a:r>
              <a:rPr lang="en-US" sz="1200" b="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tout le monde </a:t>
            </a:r>
            <a:r>
              <a:rPr lang="en-US" sz="1200" b="0" kern="1200" dirty="0" err="1">
                <a:solidFill>
                  <a:schemeClr val="tx1"/>
                </a:solidFill>
                <a:effectLst/>
                <a:latin typeface="+mn-lt"/>
                <a:ea typeface="+mn-ea"/>
                <a:cs typeface="+mn-cs"/>
              </a:rPr>
              <a:t>peut</a:t>
            </a:r>
            <a:r>
              <a:rPr lang="en-US" sz="1200" b="0" kern="1200" dirty="0">
                <a:solidFill>
                  <a:schemeClr val="tx1"/>
                </a:solidFill>
                <a:effectLst/>
                <a:latin typeface="+mn-lt"/>
                <a:ea typeface="+mn-ea"/>
                <a:cs typeface="+mn-cs"/>
              </a:rPr>
              <a:t> </a:t>
            </a:r>
            <a:r>
              <a:rPr lang="en-US" sz="1200" b="0" kern="1200" dirty="0" err="1">
                <a:solidFill>
                  <a:schemeClr val="tx1"/>
                </a:solidFill>
                <a:effectLst/>
                <a:latin typeface="+mn-lt"/>
                <a:ea typeface="+mn-ea"/>
                <a:cs typeface="+mn-cs"/>
              </a:rPr>
              <a:t>bénéficier</a:t>
            </a:r>
            <a:r>
              <a:rPr lang="en-US" sz="1200" b="0" kern="1200" dirty="0">
                <a:solidFill>
                  <a:schemeClr val="tx1"/>
                </a:solidFill>
                <a:effectLst/>
                <a:latin typeface="+mn-lt"/>
                <a:ea typeface="+mn-ea"/>
                <a:cs typeface="+mn-cs"/>
              </a:rPr>
              <a:t> du </a:t>
            </a:r>
            <a:r>
              <a:rPr lang="en-US" sz="1200" b="0" kern="1200" dirty="0" err="1">
                <a:solidFill>
                  <a:schemeClr val="tx1"/>
                </a:solidFill>
                <a:effectLst/>
                <a:latin typeface="+mn-lt"/>
                <a:ea typeface="+mn-ea"/>
                <a:cs typeface="+mn-cs"/>
              </a:rPr>
              <a:t>parfum</a:t>
            </a:r>
            <a:r>
              <a:rPr lang="en-US" sz="1200" b="0" kern="1200" dirty="0">
                <a:solidFill>
                  <a:schemeClr val="tx1"/>
                </a:solidFill>
                <a:effectLst/>
                <a:latin typeface="+mn-lt"/>
                <a:ea typeface="+mn-ea"/>
                <a:cs typeface="+mn-cs"/>
              </a:rPr>
              <a:t> de la </a:t>
            </a:r>
            <a:r>
              <a:rPr lang="en-US" sz="1200" b="0" kern="1200" dirty="0" err="1">
                <a:solidFill>
                  <a:schemeClr val="tx1"/>
                </a:solidFill>
                <a:effectLst/>
                <a:latin typeface="+mn-lt"/>
                <a:ea typeface="+mn-ea"/>
                <a:cs typeface="+mn-cs"/>
              </a:rPr>
              <a:t>louange</a:t>
            </a:r>
            <a:r>
              <a:rPr lang="en-US" sz="1200" b="0" kern="1200" dirty="0">
                <a:solidFill>
                  <a:schemeClr val="tx1"/>
                </a:solidFill>
                <a:effectLst/>
                <a:latin typeface="+mn-lt"/>
                <a:ea typeface="+mn-ea"/>
                <a:cs typeface="+mn-cs"/>
              </a:rPr>
              <a:t>. </a:t>
            </a:r>
            <a:endParaRPr lang="en-US" sz="1200" b="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a:t>
            </a:fld>
            <a:endParaRPr lang="en-US"/>
          </a:p>
        </p:txBody>
      </p:sp>
    </p:spTree>
    <p:extLst>
      <p:ext uri="{BB962C8B-B14F-4D97-AF65-F5344CB8AC3E}">
        <p14:creationId xmlns:p14="http://schemas.microsoft.com/office/powerpoint/2010/main" val="631860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a:solidFill>
                  <a:schemeClr val="tx1"/>
                </a:solidFill>
                <a:effectLst/>
                <a:latin typeface="+mn-lt"/>
                <a:ea typeface="+mn-ea"/>
                <a:cs typeface="+mn-cs"/>
              </a:rPr>
              <a:t>Réflexions finales sur les louanges qui se transforment en bénédictions</a:t>
            </a:r>
            <a:endParaRPr lang="fr-FR" sz="1200" kern="1200" dirty="0">
              <a:solidFill>
                <a:schemeClr val="tx1"/>
              </a:solidFill>
              <a:effectLst/>
              <a:latin typeface="+mn-lt"/>
              <a:ea typeface="+mn-ea"/>
              <a:cs typeface="+mn-cs"/>
            </a:endParaRPr>
          </a:p>
          <a:p>
            <a:r>
              <a:rPr lang="en-US" sz="1200" kern="1200" dirty="0" err="1">
                <a:solidFill>
                  <a:schemeClr val="tx1"/>
                </a:solidFill>
                <a:effectLst/>
                <a:latin typeface="+mn-lt"/>
                <a:ea typeface="+mn-ea"/>
                <a:cs typeface="+mn-cs"/>
              </a:rPr>
              <a:t>Lorsque</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ouvrons</a:t>
            </a:r>
            <a:r>
              <a:rPr lang="en-US" sz="1200" kern="1200" dirty="0">
                <a:solidFill>
                  <a:schemeClr val="tx1"/>
                </a:solidFill>
                <a:effectLst/>
                <a:latin typeface="+mn-lt"/>
                <a:ea typeface="+mn-ea"/>
                <a:cs typeface="+mn-cs"/>
              </a:rPr>
              <a:t> des vases de </a:t>
            </a:r>
            <a:r>
              <a:rPr lang="en-US" sz="1200" kern="1200" dirty="0" err="1">
                <a:solidFill>
                  <a:schemeClr val="tx1"/>
                </a:solidFill>
                <a:effectLst/>
                <a:latin typeface="+mn-lt"/>
                <a:ea typeface="+mn-ea"/>
                <a:cs typeface="+mn-cs"/>
              </a:rPr>
              <a:t>louange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parfumée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il</a:t>
            </a:r>
            <a:r>
              <a:rPr lang="en-US" sz="1200" kern="1200" dirty="0">
                <a:solidFill>
                  <a:schemeClr val="tx1"/>
                </a:solidFill>
                <a:effectLst/>
                <a:latin typeface="+mn-lt"/>
                <a:ea typeface="+mn-ea"/>
                <a:cs typeface="+mn-cs"/>
              </a:rPr>
              <a:t> y a des </a:t>
            </a:r>
            <a:r>
              <a:rPr lang="en-US" sz="1200" kern="1200" dirty="0" err="1">
                <a:solidFill>
                  <a:schemeClr val="tx1"/>
                </a:solidFill>
                <a:effectLst/>
                <a:latin typeface="+mn-lt"/>
                <a:ea typeface="+mn-ea"/>
                <a:cs typeface="+mn-cs"/>
              </a:rPr>
              <a:t>conséquences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particulièrement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spéciales</a:t>
            </a:r>
            <a:r>
              <a:rPr lang="en-US" sz="1200" kern="1200" dirty="0">
                <a:solidFill>
                  <a:schemeClr val="tx1"/>
                </a:solidFill>
                <a:effectLst/>
                <a:latin typeface="+mn-lt"/>
                <a:ea typeface="+mn-ea"/>
                <a:cs typeface="+mn-cs"/>
              </a:rPr>
              <a:t> pour </a:t>
            </a:r>
            <a:r>
              <a:rPr lang="en-US" sz="1200" kern="1200" dirty="0" err="1">
                <a:solidFill>
                  <a:schemeClr val="tx1"/>
                </a:solidFill>
                <a:effectLst/>
                <a:latin typeface="+mn-lt"/>
                <a:ea typeface="+mn-ea"/>
                <a:cs typeface="+mn-cs"/>
              </a:rPr>
              <a:t>chacune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d'entre</a:t>
            </a:r>
            <a:r>
              <a:rPr lang="en-US" sz="1200" kern="1200" dirty="0">
                <a:solidFill>
                  <a:schemeClr val="tx1"/>
                </a:solidFill>
                <a:effectLst/>
                <a:latin typeface="+mn-lt"/>
                <a:ea typeface="+mn-ea"/>
                <a:cs typeface="+mn-cs"/>
              </a:rPr>
              <a:t> nous.</a:t>
            </a:r>
          </a:p>
          <a:p>
            <a:r>
              <a:rPr lang="en-US" sz="1200" kern="1200" dirty="0" err="1">
                <a:solidFill>
                  <a:schemeClr val="tx1"/>
                </a:solidFill>
                <a:effectLst/>
                <a:latin typeface="+mn-lt"/>
                <a:ea typeface="+mn-ea"/>
                <a:cs typeface="+mn-cs"/>
              </a:rPr>
              <a:t>Premièrement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louanges</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aident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concentrer</a:t>
            </a:r>
            <a:r>
              <a:rPr lang="en-US" sz="1200" kern="1200" dirty="0">
                <a:solidFill>
                  <a:schemeClr val="tx1"/>
                </a:solidFill>
                <a:effectLst/>
                <a:latin typeface="+mn-lt"/>
                <a:ea typeface="+mn-ea"/>
                <a:cs typeface="+mn-cs"/>
              </a:rPr>
              <a:t> sur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et non sur nous-</a:t>
            </a:r>
            <a:r>
              <a:rPr lang="en-US" sz="1200" kern="1200" dirty="0" err="1">
                <a:solidFill>
                  <a:schemeClr val="tx1"/>
                </a:solidFill>
                <a:effectLst/>
                <a:latin typeface="+mn-lt"/>
                <a:ea typeface="+mn-ea"/>
                <a:cs typeface="+mn-cs"/>
              </a:rPr>
              <a:t>mêmes</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Il était une fois une femme âgée qui avait pour habitude de se plaindre. Ce faisant, elle avait épuisé son moral, sa foi, ses amis et sa santé physique. Dans un acte de désespoir, les enfants de la femme insistèrent pour qu'elle aille voir un autre médecin pour un possible remède. Après avoir écouté la femme se plaindre pendant quelques minutes, le médecin lui demanda : « Y a-t-il quelque chose que vous aimez vraiment faire ? »</a:t>
            </a:r>
          </a:p>
          <a:p>
            <a:r>
              <a:rPr lang="fr-FR" sz="1200" kern="1200" dirty="0">
                <a:solidFill>
                  <a:schemeClr val="tx1"/>
                </a:solidFill>
                <a:effectLst/>
                <a:latin typeface="+mn-lt"/>
                <a:ea typeface="+mn-ea"/>
                <a:cs typeface="+mn-cs"/>
              </a:rPr>
              <a:t>« Oui », répondit la femme, « J’aime cultiver des fleurs dans des pots. J’en ai des douzaines et des douzaines. »</a:t>
            </a:r>
          </a:p>
          <a:p>
            <a:r>
              <a:rPr lang="fr-FR" sz="1200" kern="1200" dirty="0">
                <a:solidFill>
                  <a:schemeClr val="tx1"/>
                </a:solidFill>
                <a:effectLst/>
                <a:latin typeface="+mn-lt"/>
                <a:ea typeface="+mn-ea"/>
                <a:cs typeface="+mn-cs"/>
              </a:rPr>
              <a:t>« Dans ce cas, j’ai une ordonnance pour vous », dit le médecin. « Et je vous garantis que si vous suivez mon ordonnance, vous vous sentirez beaucoup mieux. »</a:t>
            </a:r>
          </a:p>
          <a:p>
            <a:r>
              <a:rPr lang="fr-FR" sz="1200" kern="1200" dirty="0">
                <a:solidFill>
                  <a:schemeClr val="tx1"/>
                </a:solidFill>
                <a:effectLst/>
                <a:latin typeface="+mn-lt"/>
                <a:ea typeface="+mn-ea"/>
                <a:cs typeface="+mn-cs"/>
              </a:rPr>
              <a:t>« J’en doute », dit la femme. « Mais bon, quelle est votre ordonnance ? »</a:t>
            </a:r>
          </a:p>
          <a:p>
            <a:r>
              <a:rPr lang="fr-FR" sz="1200" kern="1200" dirty="0">
                <a:solidFill>
                  <a:schemeClr val="tx1"/>
                </a:solidFill>
                <a:effectLst/>
                <a:latin typeface="+mn-lt"/>
                <a:ea typeface="+mn-ea"/>
                <a:cs typeface="+mn-cs"/>
              </a:rPr>
              <a:t>Le docteur expliqua, « La prochaine fois que vous voulez vous plaindre au lieu d'être reconnaissante pour vos bénédictions, trouvez quelqu'un qui est dans une situation plus difficile que la vôtre. Apportez-leur une de vos petites plantes et rappelez-leur qu'ils ont maintenant </a:t>
            </a:r>
            <a:r>
              <a:rPr lang="fr-FR" sz="1200" i="1" kern="1200" dirty="0">
                <a:solidFill>
                  <a:schemeClr val="tx1"/>
                </a:solidFill>
                <a:effectLst/>
                <a:latin typeface="+mn-lt"/>
                <a:ea typeface="+mn-ea"/>
                <a:cs typeface="+mn-cs"/>
              </a:rPr>
              <a:t>au moins une chose pour laquelle louer Dieu</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La femme âgée était sceptique. Cependant, peu de temps après, elle apprit que le mari d'une voisine venait de mourir. Elle apporta une plante en fleurs à la veuve et lui dit : « Maintenant, vous avez au moins une chose pour laquelle louer Dieu. »</a:t>
            </a:r>
          </a:p>
          <a:p>
            <a:r>
              <a:rPr lang="fr-FR" sz="1200" kern="1200" dirty="0">
                <a:solidFill>
                  <a:schemeClr val="tx1"/>
                </a:solidFill>
                <a:effectLst/>
                <a:latin typeface="+mn-lt"/>
                <a:ea typeface="+mn-ea"/>
                <a:cs typeface="+mn-cs"/>
              </a:rPr>
              <a:t>La veuve était si reconnaissante qu'elle versa des larmes de gratitude. En cet instant, alors que la femme âgée était devenue une bénédiction pour quelqu'un d'autre, quelque chose se passa dans son cœur. Ainsi, quand elle apprit que l'enfant d'une autre voisine avait été hospitalisé, elle prit une autre plante en fleurs et l’offrit à cette famille. Ils la remercièrent de leur avoir apporté une lueur d'espoir. Les choses se passèrent ainsi pendant des années.</a:t>
            </a:r>
          </a:p>
          <a:p>
            <a:r>
              <a:rPr lang="fr-FR" sz="1200" kern="1200" dirty="0">
                <a:solidFill>
                  <a:schemeClr val="tx1"/>
                </a:solidFill>
                <a:effectLst/>
                <a:latin typeface="+mn-lt"/>
                <a:ea typeface="+mn-ea"/>
                <a:cs typeface="+mn-cs"/>
              </a:rPr>
              <a:t>Un certain nombre d'années plus tard, la femme âgée elle-même décéda. Le titre d’un journal local annonçait : « La Dame aux Fleur est décédée, elle manquera à des centaines de personnes !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20</a:t>
            </a:fld>
            <a:endParaRPr lang="en-US"/>
          </a:p>
        </p:txBody>
      </p:sp>
    </p:spTree>
    <p:extLst>
      <p:ext uri="{BB962C8B-B14F-4D97-AF65-F5344CB8AC3E}">
        <p14:creationId xmlns:p14="http://schemas.microsoft.com/office/powerpoint/2010/main" val="5091936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Une des belles choses au sujet de la louange à Dieu, c’est qu’elle enlève l'attention sur nous-mêmes et la réoriente vers lui. La louange ne change pas Dieu mais elle change nos cœurs.</a:t>
            </a:r>
          </a:p>
        </p:txBody>
      </p:sp>
      <p:sp>
        <p:nvSpPr>
          <p:cNvPr id="4" name="Slide Number Placeholder 3"/>
          <p:cNvSpPr>
            <a:spLocks noGrp="1"/>
          </p:cNvSpPr>
          <p:nvPr>
            <p:ph type="sldNum" sz="quarter" idx="10"/>
          </p:nvPr>
        </p:nvSpPr>
        <p:spPr/>
        <p:txBody>
          <a:bodyPr/>
          <a:lstStyle/>
          <a:p>
            <a:fld id="{82A9F061-7B05-F34B-B18F-B116673A4E57}" type="slidenum">
              <a:rPr lang="en-US" smtClean="0"/>
              <a:pPr/>
              <a:t>21</a:t>
            </a:fld>
            <a:endParaRPr lang="en-US"/>
          </a:p>
        </p:txBody>
      </p:sp>
    </p:spTree>
    <p:extLst>
      <p:ext uri="{BB962C8B-B14F-4D97-AF65-F5344CB8AC3E}">
        <p14:creationId xmlns:p14="http://schemas.microsoft.com/office/powerpoint/2010/main" val="898265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C'est peut-être pourquoi David a écrit, « Que je bénisse le Seigneur, que je n’oublie aucun de ses bienfaits ! – C’est lui qui pardonne toutes tes fautes, qui guérit toutes tes maladies, qui reprend ta vie à la fosse, qui te couronne de fidélité et de compassion, qui rassasie de biens ta vieillesse, qui te fait rajeunir comme l’aigle. » (Psaumes 103.2-5 NBS)</a:t>
            </a:r>
            <a:r>
              <a:rPr lang="fr-FR" dirty="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22</a:t>
            </a:fld>
            <a:endParaRPr lang="en-US"/>
          </a:p>
        </p:txBody>
      </p:sp>
    </p:spTree>
    <p:extLst>
      <p:ext uri="{BB962C8B-B14F-4D97-AF65-F5344CB8AC3E}">
        <p14:creationId xmlns:p14="http://schemas.microsoft.com/office/powerpoint/2010/main" val="100089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kern="1200" dirty="0">
                <a:solidFill>
                  <a:schemeClr val="tx1"/>
                </a:solidFill>
                <a:effectLst/>
                <a:latin typeface="+mn-lt"/>
                <a:ea typeface="+mn-ea"/>
                <a:cs typeface="+mn-cs"/>
              </a:rPr>
              <a:t>Deuxièmement, la louange ouvre la voie aux bénédictions alors que nous entrons dans la présence de Dieu pour lui présenter nos vases de parfum. </a:t>
            </a:r>
            <a:r>
              <a:rPr lang="fr-FR" sz="1200"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Béni</a:t>
            </a:r>
            <a:r>
              <a:rPr lang="fr-FR" sz="1200" kern="1200" dirty="0">
                <a:solidFill>
                  <a:schemeClr val="tx1"/>
                </a:solidFill>
                <a:effectLst/>
                <a:latin typeface="+mn-lt"/>
                <a:ea typeface="+mn-ea"/>
                <a:cs typeface="+mn-cs"/>
              </a:rPr>
              <a:t> soit le Dieu et Père de notre Seigneur Jésus-Christ, qui nous a bénis de </a:t>
            </a:r>
            <a:r>
              <a:rPr lang="fr-FR" sz="1200" i="1" kern="1200" dirty="0">
                <a:solidFill>
                  <a:schemeClr val="tx1"/>
                </a:solidFill>
                <a:effectLst/>
                <a:latin typeface="+mn-lt"/>
                <a:ea typeface="+mn-ea"/>
                <a:cs typeface="+mn-cs"/>
              </a:rPr>
              <a:t>toute bénédiction spirituelle</a:t>
            </a:r>
            <a:r>
              <a:rPr lang="fr-FR" sz="1200" kern="1200" dirty="0">
                <a:solidFill>
                  <a:schemeClr val="tx1"/>
                </a:solidFill>
                <a:effectLst/>
                <a:latin typeface="+mn-lt"/>
                <a:ea typeface="+mn-ea"/>
                <a:cs typeface="+mn-cs"/>
              </a:rPr>
              <a:t> dans les lieux célestes, dans le Christ. » (Éphésiens 1.3, NBS, italique rajoutée).</a:t>
            </a:r>
          </a:p>
        </p:txBody>
      </p:sp>
      <p:sp>
        <p:nvSpPr>
          <p:cNvPr id="4" name="Slide Number Placeholder 3"/>
          <p:cNvSpPr>
            <a:spLocks noGrp="1"/>
          </p:cNvSpPr>
          <p:nvPr>
            <p:ph type="sldNum" sz="quarter" idx="10"/>
          </p:nvPr>
        </p:nvSpPr>
        <p:spPr/>
        <p:txBody>
          <a:bodyPr/>
          <a:lstStyle/>
          <a:p>
            <a:fld id="{82A9F061-7B05-F34B-B18F-B116673A4E57}" type="slidenum">
              <a:rPr lang="en-US" smtClean="0"/>
              <a:pPr/>
              <a:t>23</a:t>
            </a:fld>
            <a:endParaRPr lang="en-US"/>
          </a:p>
        </p:txBody>
      </p:sp>
    </p:spTree>
    <p:extLst>
      <p:ext uri="{BB962C8B-B14F-4D97-AF65-F5344CB8AC3E}">
        <p14:creationId xmlns:p14="http://schemas.microsoft.com/office/powerpoint/2010/main" val="10406303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Et pour </a:t>
            </a:r>
            <a:r>
              <a:rPr lang="en-US" sz="1200" kern="1200" dirty="0" err="1">
                <a:solidFill>
                  <a:schemeClr val="tx1"/>
                </a:solidFill>
                <a:effectLst/>
                <a:latin typeface="+mn-lt"/>
                <a:ea typeface="+mn-ea"/>
                <a:cs typeface="+mn-cs"/>
              </a:rPr>
              <a:t>terminer</a:t>
            </a:r>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parce</a:t>
            </a:r>
            <a:r>
              <a:rPr lang="en-US" sz="1200" kern="1200" dirty="0">
                <a:solidFill>
                  <a:schemeClr val="tx1"/>
                </a:solidFill>
                <a:effectLst/>
                <a:latin typeface="+mn-lt"/>
                <a:ea typeface="+mn-ea"/>
                <a:cs typeface="+mn-cs"/>
              </a:rPr>
              <a:t> que nous </a:t>
            </a:r>
            <a:r>
              <a:rPr lang="en-US" sz="1200" kern="1200" dirty="0" err="1">
                <a:solidFill>
                  <a:schemeClr val="tx1"/>
                </a:solidFill>
                <a:effectLst/>
                <a:latin typeface="+mn-lt"/>
                <a:ea typeface="+mn-ea"/>
                <a:cs typeface="+mn-cs"/>
              </a:rPr>
              <a:t>sommes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bénies</a:t>
            </a:r>
            <a:r>
              <a:rPr lang="en-US" sz="1200" kern="1200" dirty="0">
                <a:solidFill>
                  <a:schemeClr val="tx1"/>
                </a:solidFill>
                <a:effectLst/>
                <a:latin typeface="+mn-lt"/>
                <a:ea typeface="+mn-ea"/>
                <a:cs typeface="+mn-cs"/>
              </a:rPr>
              <a:t> pour </a:t>
            </a:r>
            <a:r>
              <a:rPr lang="en-US" sz="1200" kern="1200" dirty="0" err="1">
                <a:solidFill>
                  <a:schemeClr val="tx1"/>
                </a:solidFill>
                <a:effectLst/>
                <a:latin typeface="+mn-lt"/>
                <a:ea typeface="+mn-ea"/>
                <a:cs typeface="+mn-cs"/>
              </a:rPr>
              <a:t>bénir</a:t>
            </a:r>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notre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louange</a:t>
            </a:r>
            <a:r>
              <a:rPr lang="en-US" sz="1200" kern="1200" dirty="0">
                <a:solidFill>
                  <a:schemeClr val="tx1"/>
                </a:solidFill>
                <a:effectLst/>
                <a:latin typeface="+mn-lt"/>
                <a:ea typeface="+mn-ea"/>
                <a:cs typeface="+mn-cs"/>
              </a:rPr>
              <a:t> continue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amener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d’autres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Christ.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[Note </a:t>
            </a:r>
            <a:r>
              <a:rPr lang="en-US" sz="1200" kern="1200" dirty="0" err="1">
                <a:solidFill>
                  <a:schemeClr val="tx1"/>
                </a:solidFill>
                <a:effectLst/>
                <a:latin typeface="+mn-lt"/>
                <a:ea typeface="+mn-ea"/>
                <a:cs typeface="+mn-cs"/>
              </a:rPr>
              <a:t>à</a:t>
            </a:r>
            <a:r>
              <a:rPr lang="en-US" sz="1200" kern="1200" dirty="0">
                <a:solidFill>
                  <a:schemeClr val="tx1"/>
                </a:solidFill>
                <a:effectLst/>
                <a:latin typeface="+mn-lt"/>
                <a:ea typeface="+mn-ea"/>
                <a:cs typeface="+mn-cs"/>
              </a:rPr>
              <a:t> la </a:t>
            </a:r>
            <a:r>
              <a:rPr lang="en-US" sz="1200" kern="1200" dirty="0" err="1">
                <a:solidFill>
                  <a:schemeClr val="tx1"/>
                </a:solidFill>
                <a:effectLst/>
                <a:latin typeface="+mn-lt"/>
                <a:ea typeface="+mn-ea"/>
                <a:cs typeface="+mn-cs"/>
              </a:rPr>
              <a:t>facilitatrice</a:t>
            </a:r>
            <a:r>
              <a:rPr lang="en-US" sz="1200" kern="1200" dirty="0">
                <a:solidFill>
                  <a:schemeClr val="tx1"/>
                </a:solidFill>
                <a:effectLst/>
                <a:latin typeface="+mn-lt"/>
                <a:ea typeface="+mn-ea"/>
                <a:cs typeface="+mn-cs"/>
              </a:rPr>
              <a:t> : Si le temps le </a:t>
            </a:r>
            <a:r>
              <a:rPr lang="en-US" sz="1200" kern="1200" dirty="0" err="1">
                <a:solidFill>
                  <a:schemeClr val="tx1"/>
                </a:solidFill>
                <a:effectLst/>
                <a:latin typeface="+mn-lt"/>
                <a:ea typeface="+mn-ea"/>
                <a:cs typeface="+mn-cs"/>
              </a:rPr>
              <a:t>permet</a:t>
            </a:r>
            <a:r>
              <a:rPr lang="en-US" sz="1200" kern="1200" dirty="0">
                <a:solidFill>
                  <a:schemeClr val="tx1"/>
                </a:solidFill>
                <a:effectLst/>
                <a:latin typeface="+mn-lt"/>
                <a:ea typeface="+mn-ea"/>
                <a:cs typeface="+mn-cs"/>
              </a:rPr>
              <a:t>, les participants </a:t>
            </a:r>
            <a:r>
              <a:rPr lang="en-US" sz="1200" kern="1200" dirty="0" err="1">
                <a:solidFill>
                  <a:schemeClr val="tx1"/>
                </a:solidFill>
                <a:effectLst/>
                <a:latin typeface="+mn-lt"/>
                <a:ea typeface="+mn-ea"/>
                <a:cs typeface="+mn-cs"/>
              </a:rPr>
              <a:t>pourraient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partager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leurs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louanges</a:t>
            </a:r>
            <a:r>
              <a:rPr lang="en-US" sz="1200" kern="1200" dirty="0">
                <a:solidFill>
                  <a:schemeClr val="tx1"/>
                </a:solidFill>
                <a:effectLst/>
                <a:latin typeface="+mn-lt"/>
                <a:ea typeface="+mn-ea"/>
                <a:cs typeface="+mn-cs"/>
              </a:rPr>
              <a:t> avec </a:t>
            </a:r>
            <a:r>
              <a:rPr lang="en-US" sz="1200" kern="1200" dirty="0" err="1">
                <a:solidFill>
                  <a:schemeClr val="tx1"/>
                </a:solidFill>
                <a:effectLst/>
                <a:latin typeface="+mn-lt"/>
                <a:ea typeface="+mn-ea"/>
                <a:cs typeface="+mn-cs"/>
              </a:rPr>
              <a:t>l’assemblée</a:t>
            </a:r>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A9F061-7B05-F34B-B18F-B116673A4E57}" type="slidenum">
              <a:rPr lang="en-US" smtClean="0"/>
              <a:pPr/>
              <a:t>24</a:t>
            </a:fld>
            <a:endParaRPr lang="en-US"/>
          </a:p>
        </p:txBody>
      </p:sp>
    </p:spTree>
    <p:extLst>
      <p:ext uri="{BB962C8B-B14F-4D97-AF65-F5344CB8AC3E}">
        <p14:creationId xmlns:p14="http://schemas.microsoft.com/office/powerpoint/2010/main" val="1947119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Pour finir, voici une merveilleuse promesse : « Vous, par contre, vous êtes une lignée choisie, un sacerdoce royal, une nation sainte, un peuple que Dieu s’est acquis, pour que vous annonciez les hauts faits de </a:t>
            </a:r>
            <a:r>
              <a:rPr lang="fr-FR" sz="1200" i="1" kern="1200" dirty="0">
                <a:solidFill>
                  <a:schemeClr val="tx1"/>
                </a:solidFill>
                <a:effectLst/>
                <a:latin typeface="+mn-lt"/>
                <a:ea typeface="+mn-ea"/>
                <a:cs typeface="+mn-cs"/>
              </a:rPr>
              <a:t>celui qui vous a appelés des ténèbres à son étonnante lumière</a:t>
            </a:r>
            <a:r>
              <a:rPr lang="fr-FR" sz="1200" kern="1200" dirty="0">
                <a:solidFill>
                  <a:schemeClr val="tx1"/>
                </a:solidFill>
                <a:effectLst/>
                <a:latin typeface="+mn-lt"/>
                <a:ea typeface="+mn-ea"/>
                <a:cs typeface="+mn-cs"/>
              </a:rPr>
              <a:t> » (1 Pierre 2.9, NBS, italique rajoutée).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Prions.</a:t>
            </a:r>
          </a:p>
          <a:p>
            <a:r>
              <a:rPr lang="fr-FR" sz="1200" kern="1200" dirty="0">
                <a:solidFill>
                  <a:schemeClr val="tx1"/>
                </a:solidFill>
                <a:effectLst/>
                <a:latin typeface="+mn-lt"/>
                <a:ea typeface="+mn-ea"/>
                <a:cs typeface="+mn-cs"/>
              </a:rPr>
              <a:t/>
            </a:r>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25</a:t>
            </a:fld>
            <a:endParaRPr lang="en-US"/>
          </a:p>
        </p:txBody>
      </p:sp>
    </p:spTree>
    <p:extLst>
      <p:ext uri="{BB962C8B-B14F-4D97-AF65-F5344CB8AC3E}">
        <p14:creationId xmlns:p14="http://schemas.microsoft.com/office/powerpoint/2010/main" val="766387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Au cours de cette session, nous ferons trois choses. Premièrement, nous explorerons les raisons de louer Dieu. Deuxièmement, nous verrons comment les résultats de notre louange à Dieu peuvent devenir des bénédictions dans nos vies que nous pouvons transmettre aux autres. Après tout, souvenez-vous que nous sommes « bénies </a:t>
            </a:r>
            <a:r>
              <a:rPr lang="fr-FR" sz="1200" i="1" kern="1200" dirty="0">
                <a:solidFill>
                  <a:schemeClr val="tx1"/>
                </a:solidFill>
                <a:effectLst/>
                <a:latin typeface="+mn-lt"/>
                <a:ea typeface="+mn-ea"/>
                <a:cs typeface="+mn-cs"/>
              </a:rPr>
              <a:t>pour</a:t>
            </a:r>
            <a:r>
              <a:rPr lang="fr-FR" sz="1200" kern="1200" dirty="0">
                <a:solidFill>
                  <a:schemeClr val="tx1"/>
                </a:solidFill>
                <a:effectLst/>
                <a:latin typeface="+mn-lt"/>
                <a:ea typeface="+mn-ea"/>
                <a:cs typeface="+mn-cs"/>
              </a:rPr>
              <a:t> bénir ». Pendant ce précieux temps ensemble, nous aurons l'occasion d'apprendre, d'interagir, de discuter et d'être bénies !</a:t>
            </a:r>
          </a:p>
          <a:p>
            <a:r>
              <a:rPr lang="fr-FR" sz="1200" kern="1200" dirty="0">
                <a:solidFill>
                  <a:schemeClr val="tx1"/>
                </a:solidFill>
                <a:effectLst/>
                <a:latin typeface="+mn-lt"/>
                <a:ea typeface="+mn-ea"/>
                <a:cs typeface="+mn-cs"/>
              </a:rPr>
              <a:t>Invitons d'abord le Saint-Esprit parmi nous, avant d'ouvrir la Parole de Dieu.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3</a:t>
            </a:fld>
            <a:endParaRPr lang="en-US"/>
          </a:p>
        </p:txBody>
      </p:sp>
    </p:spTree>
    <p:extLst>
      <p:ext uri="{BB962C8B-B14F-4D97-AF65-F5344CB8AC3E}">
        <p14:creationId xmlns:p14="http://schemas.microsoft.com/office/powerpoint/2010/main" val="378721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err="1">
                <a:solidFill>
                  <a:schemeClr val="tx1"/>
                </a:solidFill>
                <a:effectLst/>
                <a:latin typeface="+mn-lt"/>
                <a:ea typeface="+mn-ea"/>
                <a:cs typeface="+mn-cs"/>
              </a:rPr>
              <a:t>Prière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Nous commencerons ce temps ensemble en lisant Apocalypse 5.11-14. C'est une belle image de ce que la louange à Dieu ressemble au ciel. Après avoir lu le texte, nous en discuterons un peu.</a:t>
            </a:r>
          </a:p>
          <a:p>
            <a:r>
              <a:rPr lang="en-US"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[Note à la facilitatrice: vous pouvez certainement inviter quelques personnes à participer à la lecture de ce passage Biblique.]</a:t>
            </a:r>
            <a:r>
              <a:rPr lang="fr-FR" dirty="0">
                <a:effectLst/>
              </a:rPr>
              <a:t> </a:t>
            </a:r>
          </a:p>
          <a:p>
            <a:r>
              <a:rPr lang="en-US" sz="1200" kern="1200" dirty="0">
                <a:solidFill>
                  <a:schemeClr val="tx1"/>
                </a:solidFill>
                <a:effectLst/>
                <a:latin typeface="+mn-lt"/>
                <a:ea typeface="+mn-ea"/>
                <a:cs typeface="+mn-cs"/>
              </a:rPr>
              <a:t> </a:t>
            </a:r>
          </a:p>
          <a:p>
            <a:r>
              <a:rPr lang="fr-FR" sz="1200" b="1" i="1" kern="1200" baseline="30000" dirty="0">
                <a:solidFill>
                  <a:schemeClr val="tx1"/>
                </a:solidFill>
                <a:effectLst/>
                <a:latin typeface="+mn-lt"/>
                <a:ea typeface="+mn-ea"/>
                <a:cs typeface="+mn-cs"/>
              </a:rPr>
              <a:t>11 </a:t>
            </a:r>
            <a:r>
              <a:rPr lang="fr-FR" sz="1200" i="1" kern="1200" dirty="0">
                <a:solidFill>
                  <a:schemeClr val="tx1"/>
                </a:solidFill>
                <a:effectLst/>
                <a:latin typeface="+mn-lt"/>
                <a:ea typeface="+mn-ea"/>
                <a:cs typeface="+mn-cs"/>
              </a:rPr>
              <a:t>Je regardai et j’entendis la voix de beaucoup d’anges autour du trône avec celle des êtres vivants et des anciens – leur nombre était des dizaines de milliers de fois dix mille, des milliers de milliers. </a:t>
            </a:r>
            <a:r>
              <a:rPr lang="fr-FR" sz="1200" b="1" i="1" kern="1200" baseline="30000" dirty="0">
                <a:solidFill>
                  <a:schemeClr val="tx1"/>
                </a:solidFill>
                <a:effectLst/>
                <a:latin typeface="+mn-lt"/>
                <a:ea typeface="+mn-ea"/>
                <a:cs typeface="+mn-cs"/>
              </a:rPr>
              <a:t>12</a:t>
            </a:r>
            <a:r>
              <a:rPr lang="fr-FR" sz="1200" i="1" kern="1200" baseline="300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Ils disaient d’une voix forte :</a:t>
            </a:r>
          </a:p>
          <a:p>
            <a:r>
              <a:rPr lang="fr-FR" sz="1200" i="1" kern="1200" dirty="0">
                <a:solidFill>
                  <a:schemeClr val="tx1"/>
                </a:solidFill>
                <a:effectLst/>
                <a:latin typeface="+mn-lt"/>
                <a:ea typeface="+mn-ea"/>
                <a:cs typeface="+mn-cs"/>
              </a:rPr>
              <a:t> « L’agneau qui a été immolé est digne de recevoir,</a:t>
            </a:r>
            <a:br>
              <a:rPr lang="fr-FR" sz="1200" i="1" kern="1200" dirty="0">
                <a:solidFill>
                  <a:schemeClr val="tx1"/>
                </a:solidFill>
                <a:effectLst/>
                <a:latin typeface="+mn-lt"/>
                <a:ea typeface="+mn-ea"/>
                <a:cs typeface="+mn-cs"/>
              </a:rPr>
            </a:br>
            <a:r>
              <a:rPr lang="fr-FR" sz="1200" i="1" kern="1200" dirty="0">
                <a:solidFill>
                  <a:schemeClr val="tx1"/>
                </a:solidFill>
                <a:effectLst/>
                <a:latin typeface="+mn-lt"/>
                <a:ea typeface="+mn-ea"/>
                <a:cs typeface="+mn-cs"/>
              </a:rPr>
              <a:t>    puissance, richesse, sagesse,</a:t>
            </a:r>
            <a:br>
              <a:rPr lang="fr-FR" sz="1200" i="1" kern="1200" dirty="0">
                <a:solidFill>
                  <a:schemeClr val="tx1"/>
                </a:solidFill>
                <a:effectLst/>
                <a:latin typeface="+mn-lt"/>
                <a:ea typeface="+mn-ea"/>
                <a:cs typeface="+mn-cs"/>
              </a:rPr>
            </a:br>
            <a:r>
              <a:rPr lang="fr-FR" sz="1200" i="1" kern="1200" dirty="0">
                <a:solidFill>
                  <a:schemeClr val="tx1"/>
                </a:solidFill>
                <a:effectLst/>
                <a:latin typeface="+mn-lt"/>
                <a:ea typeface="+mn-ea"/>
                <a:cs typeface="+mn-cs"/>
              </a:rPr>
              <a:t>    force, honneur, gloire et bénédiction. »</a:t>
            </a:r>
          </a:p>
          <a:p>
            <a:r>
              <a:rPr lang="fr-FR" sz="1200" b="1" i="1" kern="1200" baseline="30000" dirty="0">
                <a:solidFill>
                  <a:schemeClr val="tx1"/>
                </a:solidFill>
                <a:effectLst/>
                <a:latin typeface="+mn-lt"/>
                <a:ea typeface="+mn-ea"/>
                <a:cs typeface="+mn-cs"/>
              </a:rPr>
              <a:t>13</a:t>
            </a:r>
            <a:r>
              <a:rPr lang="fr-FR" sz="1200" i="1" kern="1200" baseline="300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Et toutes les créatures dans le ciel, sur la terre, sous la terre et sur la mer, tout ce qui s’y trouve, je les entendis qui disaient :</a:t>
            </a:r>
          </a:p>
          <a:p>
            <a:r>
              <a:rPr lang="fr-FR" sz="1200" i="1" kern="1200" dirty="0">
                <a:solidFill>
                  <a:schemeClr val="tx1"/>
                </a:solidFill>
                <a:effectLst/>
                <a:latin typeface="+mn-lt"/>
                <a:ea typeface="+mn-ea"/>
                <a:cs typeface="+mn-cs"/>
              </a:rPr>
              <a:t>« A celui qui est assis sur le trône et à l’agneau,</a:t>
            </a:r>
            <a:br>
              <a:rPr lang="fr-FR" sz="1200" i="1" kern="1200" dirty="0">
                <a:solidFill>
                  <a:schemeClr val="tx1"/>
                </a:solidFill>
                <a:effectLst/>
                <a:latin typeface="+mn-lt"/>
                <a:ea typeface="+mn-ea"/>
                <a:cs typeface="+mn-cs"/>
              </a:rPr>
            </a:br>
            <a:r>
              <a:rPr lang="fr-FR" sz="1200" i="1" kern="1200" dirty="0">
                <a:solidFill>
                  <a:schemeClr val="tx1"/>
                </a:solidFill>
                <a:effectLst/>
                <a:latin typeface="+mn-lt"/>
                <a:ea typeface="+mn-ea"/>
                <a:cs typeface="+mn-cs"/>
              </a:rPr>
              <a:t>    la bénédiction, l’honneur, la gloire et le pouvoir,</a:t>
            </a:r>
            <a:br>
              <a:rPr lang="fr-FR" sz="1200" i="1" kern="1200" dirty="0">
                <a:solidFill>
                  <a:schemeClr val="tx1"/>
                </a:solidFill>
                <a:effectLst/>
                <a:latin typeface="+mn-lt"/>
                <a:ea typeface="+mn-ea"/>
                <a:cs typeface="+mn-cs"/>
              </a:rPr>
            </a:br>
            <a:r>
              <a:rPr lang="fr-FR" sz="1200" i="1" kern="1200" dirty="0">
                <a:solidFill>
                  <a:schemeClr val="tx1"/>
                </a:solidFill>
                <a:effectLst/>
                <a:latin typeface="+mn-lt"/>
                <a:ea typeface="+mn-ea"/>
                <a:cs typeface="+mn-cs"/>
              </a:rPr>
              <a:t>    à tout jamais ! »</a:t>
            </a:r>
          </a:p>
          <a:p>
            <a:r>
              <a:rPr lang="fr-FR" sz="1200" b="1" i="1" kern="1200" baseline="30000" dirty="0">
                <a:solidFill>
                  <a:schemeClr val="tx1"/>
                </a:solidFill>
                <a:effectLst/>
                <a:latin typeface="+mn-lt"/>
                <a:ea typeface="+mn-ea"/>
                <a:cs typeface="+mn-cs"/>
              </a:rPr>
              <a:t>14</a:t>
            </a:r>
            <a:r>
              <a:rPr lang="fr-FR" sz="1200" i="1" kern="1200" baseline="300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Et les quatre êtres vivants disaient : Amen ! Et les anciens tombèrent pour se prosterner. (NBS)</a:t>
            </a:r>
          </a:p>
        </p:txBody>
      </p:sp>
      <p:sp>
        <p:nvSpPr>
          <p:cNvPr id="4" name="Slide Number Placeholder 3"/>
          <p:cNvSpPr>
            <a:spLocks noGrp="1"/>
          </p:cNvSpPr>
          <p:nvPr>
            <p:ph type="sldNum" sz="quarter" idx="10"/>
          </p:nvPr>
        </p:nvSpPr>
        <p:spPr/>
        <p:txBody>
          <a:bodyPr/>
          <a:lstStyle/>
          <a:p>
            <a:fld id="{82A9F061-7B05-F34B-B18F-B116673A4E57}" type="slidenum">
              <a:rPr lang="en-US" smtClean="0"/>
              <a:pPr/>
              <a:t>4</a:t>
            </a:fld>
            <a:endParaRPr lang="en-US"/>
          </a:p>
        </p:txBody>
      </p:sp>
    </p:spTree>
    <p:extLst>
      <p:ext uri="{BB962C8B-B14F-4D97-AF65-F5344CB8AC3E}">
        <p14:creationId xmlns:p14="http://schemas.microsoft.com/office/powerpoint/2010/main" val="38384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Dans ce passage, qui sont ceux qui déversent leurs vases de parfum à Dieu ? [les anges]</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Pourquoi le louent-ils ? [car Il est digne de leurs louanges]</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Dieu est aussi digne des louanges de sa famille </a:t>
            </a:r>
            <a:r>
              <a:rPr lang="fr-FR" sz="1200" i="1" kern="1200" dirty="0">
                <a:solidFill>
                  <a:schemeClr val="tx1"/>
                </a:solidFill>
                <a:effectLst/>
                <a:latin typeface="+mn-lt"/>
                <a:ea typeface="+mn-ea"/>
                <a:cs typeface="+mn-cs"/>
              </a:rPr>
              <a:t>humaine</a:t>
            </a:r>
            <a:r>
              <a:rPr lang="fr-FR" sz="1200" kern="1200" dirty="0">
                <a:solidFill>
                  <a:schemeClr val="tx1"/>
                </a:solidFill>
                <a:effectLst/>
                <a:latin typeface="+mn-lt"/>
                <a:ea typeface="+mn-ea"/>
                <a:cs typeface="+mn-cs"/>
              </a:rPr>
              <a:t>. Par conséquent, en se concentrant sur qui est Dieu, quels sont certains aspects de son caractère pour lesquels nous pouvons le louer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[Discussion : Prévoyez du temps pour les réponses qui pourraient inclure que Dieu est notre créateur, le commencement et la fin, le roi des rois et seigneur des seigneurs. Il pourvoit à nos besoins, nous guérit, Il est notre rédempteur, l'auteur de la loi, notre juge, grand prêtre et intercesseur, notre protecteur, notre force, le rocher de notre salut, et bien plus encore.]</a:t>
            </a:r>
          </a:p>
        </p:txBody>
      </p:sp>
      <p:sp>
        <p:nvSpPr>
          <p:cNvPr id="4" name="Slide Number Placeholder 3"/>
          <p:cNvSpPr>
            <a:spLocks noGrp="1"/>
          </p:cNvSpPr>
          <p:nvPr>
            <p:ph type="sldNum" sz="quarter" idx="10"/>
          </p:nvPr>
        </p:nvSpPr>
        <p:spPr/>
        <p:txBody>
          <a:bodyPr/>
          <a:lstStyle/>
          <a:p>
            <a:fld id="{82A9F061-7B05-F34B-B18F-B116673A4E57}" type="slidenum">
              <a:rPr lang="en-US" smtClean="0"/>
              <a:pPr/>
              <a:t>5</a:t>
            </a:fld>
            <a:endParaRPr lang="en-US"/>
          </a:p>
        </p:txBody>
      </p:sp>
    </p:spTree>
    <p:extLst>
      <p:ext uri="{BB962C8B-B14F-4D97-AF65-F5344CB8AC3E}">
        <p14:creationId xmlns:p14="http://schemas.microsoft.com/office/powerpoint/2010/main" val="887970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Les raisons </a:t>
            </a:r>
            <a:r>
              <a:rPr lang="en-US" sz="1200" b="1" kern="1200" dirty="0" err="1">
                <a:solidFill>
                  <a:schemeClr val="tx1"/>
                </a:solidFill>
                <a:effectLst/>
                <a:latin typeface="+mn-lt"/>
                <a:ea typeface="+mn-ea"/>
                <a:cs typeface="+mn-cs"/>
              </a:rPr>
              <a:t>d’offrir</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nos</a:t>
            </a:r>
            <a:r>
              <a:rPr lang="en-US" sz="1200" b="1" kern="1200" dirty="0">
                <a:solidFill>
                  <a:schemeClr val="tx1"/>
                </a:solidFill>
                <a:effectLst/>
                <a:latin typeface="+mn-lt"/>
                <a:ea typeface="+mn-ea"/>
                <a:cs typeface="+mn-cs"/>
              </a:rPr>
              <a:t> vases de </a:t>
            </a:r>
            <a:r>
              <a:rPr lang="en-US" sz="1200" b="1" kern="1200" dirty="0" err="1">
                <a:solidFill>
                  <a:schemeClr val="tx1"/>
                </a:solidFill>
                <a:effectLst/>
                <a:latin typeface="+mn-lt"/>
                <a:ea typeface="+mn-ea"/>
                <a:cs typeface="+mn-cs"/>
              </a:rPr>
              <a:t>parfum</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à</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Dieu</a:t>
            </a:r>
            <a:r>
              <a:rPr lang="en-US" sz="1200" b="1"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 présent, voyons quelques raisons importantes pour lesquelles Dieu mérite nos louanges et pourquoi nous lui devons une offrande de louange parfumée.</a:t>
            </a:r>
          </a:p>
        </p:txBody>
      </p:sp>
      <p:sp>
        <p:nvSpPr>
          <p:cNvPr id="4" name="Slide Number Placeholder 3"/>
          <p:cNvSpPr>
            <a:spLocks noGrp="1"/>
          </p:cNvSpPr>
          <p:nvPr>
            <p:ph type="sldNum" sz="quarter" idx="10"/>
          </p:nvPr>
        </p:nvSpPr>
        <p:spPr/>
        <p:txBody>
          <a:bodyPr/>
          <a:lstStyle/>
          <a:p>
            <a:fld id="{82A9F061-7B05-F34B-B18F-B116673A4E57}" type="slidenum">
              <a:rPr lang="en-US" smtClean="0"/>
              <a:pPr/>
              <a:t>6</a:t>
            </a:fld>
            <a:endParaRPr lang="en-US"/>
          </a:p>
        </p:txBody>
      </p:sp>
    </p:spTree>
    <p:extLst>
      <p:ext uri="{BB962C8B-B14F-4D97-AF65-F5344CB8AC3E}">
        <p14:creationId xmlns:p14="http://schemas.microsoft.com/office/powerpoint/2010/main" val="70940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kern="1200" dirty="0">
                <a:solidFill>
                  <a:schemeClr val="tx1"/>
                </a:solidFill>
                <a:effectLst/>
                <a:latin typeface="+mn-lt"/>
                <a:ea typeface="+mn-ea"/>
                <a:cs typeface="+mn-cs"/>
              </a:rPr>
              <a:t>Premièrement, comme nous l'avons déjà établi dans le passage de la Bible, </a:t>
            </a:r>
            <a:r>
              <a:rPr lang="fr-FR" sz="1200" b="0" i="1" kern="1200" dirty="0">
                <a:solidFill>
                  <a:schemeClr val="tx1"/>
                </a:solidFill>
                <a:effectLst/>
                <a:latin typeface="+mn-lt"/>
                <a:ea typeface="+mn-ea"/>
                <a:cs typeface="+mn-cs"/>
              </a:rPr>
              <a:t>lui seul est digne de nos louanges</a:t>
            </a:r>
            <a:r>
              <a:rPr lang="fr-FR" sz="1200" b="0" kern="1200" dirty="0">
                <a:solidFill>
                  <a:schemeClr val="tx1"/>
                </a:solidFill>
                <a:effectLst/>
                <a:latin typeface="+mn-lt"/>
                <a:ea typeface="+mn-ea"/>
                <a:cs typeface="+mn-cs"/>
              </a:rPr>
              <a:t>. </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Or parfois nos louanges montent vers lui et redescendent avec des bénédictions que nous voyons, ou pas, dans nos vies. Lorsque nous prions et recevons les réponses que nous avions espérées, nous louons Dieu. Mais si les réponses ne sont pas celles que nous souhaitions ou pas au moment voulu, nous oublions ou négligeons de louer Dieu. </a:t>
            </a:r>
          </a:p>
          <a:p>
            <a:r>
              <a:rPr lang="fr-FR" sz="1200" kern="1200" dirty="0">
                <a:solidFill>
                  <a:schemeClr val="tx1"/>
                </a:solidFill>
                <a:effectLst/>
                <a:latin typeface="+mn-lt"/>
                <a:ea typeface="+mn-ea"/>
                <a:cs typeface="+mn-cs"/>
              </a:rPr>
              <a:t>Je prie que nous soyons conscientes que Dieu est digne de nos louanges, en tout temps ! Comment pouvons-nous agir dans ce sens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[Note à la facilitatrice : Réservez quelques minutes pour écouter les idées et pensées de la congrégation]</a:t>
            </a:r>
            <a:r>
              <a:rPr lang="fr-FR" dirty="0">
                <a:effectLst/>
              </a:rPr>
              <a:t> </a:t>
            </a:r>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82A9F061-7B05-F34B-B18F-B116673A4E57}" type="slidenum">
              <a:rPr lang="en-US" smtClean="0"/>
              <a:pPr/>
              <a:t>7</a:t>
            </a:fld>
            <a:endParaRPr lang="en-US"/>
          </a:p>
        </p:txBody>
      </p:sp>
    </p:spTree>
    <p:extLst>
      <p:ext uri="{BB962C8B-B14F-4D97-AF65-F5344CB8AC3E}">
        <p14:creationId xmlns:p14="http://schemas.microsoft.com/office/powerpoint/2010/main" val="876172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Une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deuxième</a:t>
            </a:r>
            <a:r>
              <a:rPr lang="en-US" sz="1200" kern="1200" dirty="0">
                <a:solidFill>
                  <a:schemeClr val="tx1"/>
                </a:solidFill>
                <a:effectLst/>
                <a:latin typeface="+mn-lt"/>
                <a:ea typeface="+mn-ea"/>
                <a:cs typeface="+mn-cs"/>
              </a:rPr>
              <a:t> raison de </a:t>
            </a:r>
            <a:r>
              <a:rPr lang="en-US" sz="1200" kern="1200" dirty="0" err="1">
                <a:solidFill>
                  <a:schemeClr val="tx1"/>
                </a:solidFill>
                <a:effectLst/>
                <a:latin typeface="+mn-lt"/>
                <a:ea typeface="+mn-ea"/>
                <a:cs typeface="+mn-cs"/>
              </a:rPr>
              <a:t>louer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simplement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parce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t>
            </a:r>
            <a:r>
              <a:rPr lang="en-US" sz="1200" i="1" kern="1200" dirty="0" err="1">
                <a:solidFill>
                  <a:schemeClr val="tx1"/>
                </a:solidFill>
                <a:effectLst/>
                <a:latin typeface="+mn-lt"/>
                <a:ea typeface="+mn-ea"/>
                <a:cs typeface="+mn-cs"/>
              </a:rPr>
              <a:t>il</a:t>
            </a:r>
            <a:r>
              <a:rPr lang="en-US" sz="1200" i="1" kern="1200" dirty="0">
                <a:solidFill>
                  <a:schemeClr val="tx1"/>
                </a:solidFill>
                <a:effectLst/>
                <a:latin typeface="+mn-lt"/>
                <a:ea typeface="+mn-ea"/>
                <a:cs typeface="+mn-cs"/>
              </a:rPr>
              <a:t> nous invite </a:t>
            </a:r>
            <a:r>
              <a:rPr lang="en-US" sz="1200" i="1" kern="1200" dirty="0" err="1">
                <a:solidFill>
                  <a:schemeClr val="tx1"/>
                </a:solidFill>
                <a:effectLst/>
                <a:latin typeface="+mn-lt"/>
                <a:ea typeface="+mn-ea"/>
                <a:cs typeface="+mn-cs"/>
              </a:rPr>
              <a:t>à</a:t>
            </a:r>
            <a:r>
              <a:rPr lang="en-US" sz="1200" i="1" kern="1200" dirty="0">
                <a:solidFill>
                  <a:schemeClr val="tx1"/>
                </a:solidFill>
                <a:effectLst/>
                <a:latin typeface="+mn-lt"/>
                <a:ea typeface="+mn-ea"/>
                <a:cs typeface="+mn-cs"/>
              </a:rPr>
              <a:t> le faire</a:t>
            </a:r>
            <a:r>
              <a:rPr lang="en-US" sz="1200" kern="1200" dirty="0">
                <a:solidFill>
                  <a:schemeClr val="tx1"/>
                </a:solidFill>
                <a:effectLst/>
                <a:latin typeface="+mn-lt"/>
                <a:ea typeface="+mn-ea"/>
                <a:cs typeface="+mn-cs"/>
              </a:rPr>
              <a:t>. Le </a:t>
            </a:r>
            <a:r>
              <a:rPr lang="en-US" sz="1200" kern="1200" dirty="0" err="1">
                <a:solidFill>
                  <a:schemeClr val="tx1"/>
                </a:solidFill>
                <a:effectLst/>
                <a:latin typeface="+mn-lt"/>
                <a:ea typeface="+mn-ea"/>
                <a:cs typeface="+mn-cs"/>
              </a:rPr>
              <a:t>psalmiste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écrit</a:t>
            </a:r>
            <a:r>
              <a:rPr lang="en-US" sz="1200" kern="1200" dirty="0">
                <a:solidFill>
                  <a:schemeClr val="tx1"/>
                </a:solidFill>
                <a:effectLst/>
                <a:latin typeface="+mn-lt"/>
                <a:ea typeface="+mn-ea"/>
                <a:cs typeface="+mn-cs"/>
              </a:rPr>
              <a:t> : « Que tout </a:t>
            </a:r>
            <a:r>
              <a:rPr lang="en-US" sz="1200" kern="1200" dirty="0" err="1">
                <a:solidFill>
                  <a:schemeClr val="tx1"/>
                </a:solidFill>
                <a:effectLst/>
                <a:latin typeface="+mn-lt"/>
                <a:ea typeface="+mn-ea"/>
                <a:cs typeface="+mn-cs"/>
              </a:rPr>
              <a:t>ce</a:t>
            </a:r>
            <a:r>
              <a:rPr lang="en-US" sz="1200" kern="1200" dirty="0">
                <a:solidFill>
                  <a:schemeClr val="tx1"/>
                </a:solidFill>
                <a:effectLst/>
                <a:latin typeface="+mn-lt"/>
                <a:ea typeface="+mn-ea"/>
                <a:cs typeface="+mn-cs"/>
              </a:rPr>
              <a:t> qui respire </a:t>
            </a:r>
            <a:r>
              <a:rPr lang="en-US" sz="1200" kern="1200" dirty="0" err="1">
                <a:solidFill>
                  <a:schemeClr val="tx1"/>
                </a:solidFill>
                <a:effectLst/>
                <a:latin typeface="+mn-lt"/>
                <a:ea typeface="+mn-ea"/>
                <a:cs typeface="+mn-cs"/>
              </a:rPr>
              <a:t>loue</a:t>
            </a:r>
            <a:r>
              <a:rPr lang="en-US" sz="1200" kern="1200" dirty="0">
                <a:solidFill>
                  <a:schemeClr val="tx1"/>
                </a:solidFill>
                <a:effectLst/>
                <a:latin typeface="+mn-lt"/>
                <a:ea typeface="+mn-ea"/>
                <a:cs typeface="+mn-cs"/>
              </a:rPr>
              <a:t> le Seigneur ! </a:t>
            </a:r>
            <a:r>
              <a:rPr lang="en-US" sz="1200" kern="1200" dirty="0" err="1">
                <a:solidFill>
                  <a:schemeClr val="tx1"/>
                </a:solidFill>
                <a:effectLst/>
                <a:latin typeface="+mn-lt"/>
                <a:ea typeface="+mn-ea"/>
                <a:cs typeface="+mn-cs"/>
              </a:rPr>
              <a:t>Louez</a:t>
            </a:r>
            <a:r>
              <a:rPr lang="en-US" sz="1200" kern="1200" dirty="0">
                <a:solidFill>
                  <a:schemeClr val="tx1"/>
                </a:solidFill>
                <a:effectLst/>
                <a:latin typeface="+mn-lt"/>
                <a:ea typeface="+mn-ea"/>
                <a:cs typeface="+mn-cs"/>
              </a:rPr>
              <a:t> le Seigneur ! » (</a:t>
            </a:r>
            <a:r>
              <a:rPr lang="en-US" sz="1200" kern="1200" dirty="0" err="1">
                <a:solidFill>
                  <a:schemeClr val="tx1"/>
                </a:solidFill>
                <a:effectLst/>
                <a:latin typeface="+mn-lt"/>
                <a:ea typeface="+mn-ea"/>
                <a:cs typeface="+mn-cs"/>
              </a:rPr>
              <a:t>Psaumes</a:t>
            </a:r>
            <a:r>
              <a:rPr lang="en-US" sz="1200" kern="1200" dirty="0">
                <a:solidFill>
                  <a:schemeClr val="tx1"/>
                </a:solidFill>
                <a:effectLst/>
                <a:latin typeface="+mn-lt"/>
                <a:ea typeface="+mn-ea"/>
                <a:cs typeface="+mn-cs"/>
              </a:rPr>
              <a:t> 150.6). </a:t>
            </a:r>
            <a:r>
              <a:rPr lang="en-US" sz="1200" kern="1200" dirty="0" err="1">
                <a:solidFill>
                  <a:schemeClr val="tx1"/>
                </a:solidFill>
                <a:effectLst/>
                <a:latin typeface="+mn-lt"/>
                <a:ea typeface="+mn-ea"/>
                <a:cs typeface="+mn-cs"/>
              </a:rPr>
              <a:t>En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tant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qu'êtres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humains</a:t>
            </a:r>
            <a:r>
              <a:rPr lang="en-US" sz="1200" kern="1200" dirty="0">
                <a:solidFill>
                  <a:schemeClr val="tx1"/>
                </a:solidFill>
                <a:effectLst/>
                <a:latin typeface="+mn-lt"/>
                <a:ea typeface="+mn-ea"/>
                <a:cs typeface="+mn-cs"/>
              </a:rPr>
              <a:t>, nous </a:t>
            </a:r>
            <a:r>
              <a:rPr lang="en-US" sz="1200" kern="1200" dirty="0" err="1">
                <a:solidFill>
                  <a:schemeClr val="tx1"/>
                </a:solidFill>
                <a:effectLst/>
                <a:latin typeface="+mn-lt"/>
                <a:ea typeface="+mn-ea"/>
                <a:cs typeface="+mn-cs"/>
              </a:rPr>
              <a:t>comprenons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combien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il</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agréable</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recevoir</a:t>
            </a:r>
            <a:r>
              <a:rPr lang="en-US" sz="1200" kern="1200" dirty="0">
                <a:solidFill>
                  <a:schemeClr val="tx1"/>
                </a:solidFill>
                <a:effectLst/>
                <a:latin typeface="+mn-lt"/>
                <a:ea typeface="+mn-ea"/>
                <a:cs typeface="+mn-cs"/>
              </a:rPr>
              <a:t> un mot de reconnaissance </a:t>
            </a:r>
            <a:r>
              <a:rPr lang="en-US" sz="1200" kern="1200" dirty="0" err="1">
                <a:solidFill>
                  <a:schemeClr val="tx1"/>
                </a:solidFill>
                <a:effectLst/>
                <a:latin typeface="+mn-lt"/>
                <a:ea typeface="+mn-ea"/>
                <a:cs typeface="+mn-cs"/>
              </a:rPr>
              <a:t>sincère</a:t>
            </a:r>
            <a:r>
              <a:rPr lang="en-US" sz="1200" kern="1200" dirty="0">
                <a:solidFill>
                  <a:schemeClr val="tx1"/>
                </a:solidFill>
                <a:effectLst/>
                <a:latin typeface="+mn-lt"/>
                <a:ea typeface="+mn-ea"/>
                <a:cs typeface="+mn-cs"/>
              </a:rPr>
              <a:t> de la part de </a:t>
            </a:r>
            <a:r>
              <a:rPr lang="en-US" sz="1200" kern="1200" dirty="0" err="1">
                <a:solidFill>
                  <a:schemeClr val="tx1"/>
                </a:solidFill>
                <a:effectLst/>
                <a:latin typeface="+mn-lt"/>
                <a:ea typeface="+mn-ea"/>
                <a:cs typeface="+mn-cs"/>
              </a:rPr>
              <a:t>quelqu'un</a:t>
            </a:r>
            <a:r>
              <a:rPr lang="en-US" sz="1200" kern="1200" dirty="0">
                <a:solidFill>
                  <a:schemeClr val="tx1"/>
                </a:solidFill>
                <a:effectLst/>
                <a:latin typeface="+mn-lt"/>
                <a:ea typeface="+mn-ea"/>
                <a:cs typeface="+mn-cs"/>
              </a:rPr>
              <a:t> que nous </a:t>
            </a:r>
            <a:r>
              <a:rPr lang="en-US" sz="1200" kern="1200" dirty="0" err="1">
                <a:solidFill>
                  <a:schemeClr val="tx1"/>
                </a:solidFill>
                <a:effectLst/>
                <a:latin typeface="+mn-lt"/>
                <a:ea typeface="+mn-ea"/>
                <a:cs typeface="+mn-cs"/>
              </a:rPr>
              <a:t>avons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aidé</a:t>
            </a:r>
            <a:r>
              <a:rPr lang="en-US" sz="1200" kern="1200" dirty="0">
                <a:solidFill>
                  <a:schemeClr val="tx1"/>
                </a:solidFill>
                <a:effectLst/>
                <a:latin typeface="+mn-lt"/>
                <a:ea typeface="+mn-ea"/>
                <a:cs typeface="+mn-cs"/>
              </a:rPr>
              <a:t>. Nos </a:t>
            </a:r>
            <a:r>
              <a:rPr lang="en-US" sz="1200" kern="1200" dirty="0" err="1">
                <a:solidFill>
                  <a:schemeClr val="tx1"/>
                </a:solidFill>
                <a:effectLst/>
                <a:latin typeface="+mn-lt"/>
                <a:ea typeface="+mn-ea"/>
                <a:cs typeface="+mn-cs"/>
              </a:rPr>
              <a:t>louanges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parfumées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réjouissent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aussi</a:t>
            </a:r>
            <a:r>
              <a:rPr lang="en-US" sz="1200" kern="1200" dirty="0">
                <a:solidFill>
                  <a:schemeClr val="tx1"/>
                </a:solidFill>
                <a:effectLst/>
                <a:latin typeface="+mn-lt"/>
                <a:ea typeface="+mn-ea"/>
                <a:cs typeface="+mn-cs"/>
              </a:rPr>
              <a:t> le </a:t>
            </a:r>
            <a:r>
              <a:rPr lang="en-US" sz="1200" kern="1200" dirty="0" err="1">
                <a:solidFill>
                  <a:schemeClr val="tx1"/>
                </a:solidFill>
                <a:effectLst/>
                <a:latin typeface="+mn-lt"/>
                <a:ea typeface="+mn-ea"/>
                <a:cs typeface="+mn-cs"/>
              </a:rPr>
              <a:t>cœur</a:t>
            </a:r>
            <a:r>
              <a:rPr lang="en-US" sz="1200" kern="1200" dirty="0">
                <a:solidFill>
                  <a:schemeClr val="tx1"/>
                </a:solidFill>
                <a:effectLst/>
                <a:latin typeface="+mn-lt"/>
                <a:ea typeface="+mn-ea"/>
                <a:cs typeface="+mn-cs"/>
              </a:rPr>
              <a:t> de </a:t>
            </a:r>
            <a:r>
              <a:rPr lang="en-US" sz="1200" kern="1200" dirty="0" err="1">
                <a:solidFill>
                  <a:schemeClr val="tx1"/>
                </a:solidFill>
                <a:effectLst/>
                <a:latin typeface="+mn-lt"/>
                <a:ea typeface="+mn-ea"/>
                <a:cs typeface="+mn-cs"/>
              </a:rPr>
              <a:t>Jésus</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8</a:t>
            </a:fld>
            <a:endParaRPr lang="en-US"/>
          </a:p>
        </p:txBody>
      </p:sp>
    </p:spTree>
    <p:extLst>
      <p:ext uri="{BB962C8B-B14F-4D97-AF65-F5344CB8AC3E}">
        <p14:creationId xmlns:p14="http://schemas.microsoft.com/office/powerpoint/2010/main" val="1823700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effectLst/>
                <a:latin typeface="+mn-lt"/>
                <a:ea typeface="+mn-ea"/>
                <a:cs typeface="+mn-cs"/>
              </a:rPr>
              <a:t>Une troisième raison de louer Dieu est que </a:t>
            </a:r>
            <a:r>
              <a:rPr lang="fr-FR" sz="1200" b="0" i="1" kern="1200" dirty="0">
                <a:solidFill>
                  <a:schemeClr val="tx1"/>
                </a:solidFill>
                <a:effectLst/>
                <a:latin typeface="+mn-lt"/>
                <a:ea typeface="+mn-ea"/>
                <a:cs typeface="+mn-cs"/>
              </a:rPr>
              <a:t>cela facilite une relation plus étroite avec lui</a:t>
            </a:r>
            <a:r>
              <a:rPr lang="fr-FR" sz="1200" b="0" kern="1200" dirty="0">
                <a:solidFill>
                  <a:schemeClr val="tx1"/>
                </a:solidFill>
                <a:effectLst/>
                <a:latin typeface="+mn-lt"/>
                <a:ea typeface="+mn-ea"/>
                <a:cs typeface="+mn-cs"/>
              </a:rPr>
              <a:t>. Le psalmiste parle de Dieu en disant, « Pourtant tu </a:t>
            </a:r>
            <a:r>
              <a:rPr lang="fr-FR" sz="1200" b="0" i="1" kern="1200" dirty="0">
                <a:solidFill>
                  <a:schemeClr val="tx1"/>
                </a:solidFill>
                <a:effectLst/>
                <a:latin typeface="+mn-lt"/>
                <a:ea typeface="+mn-ea"/>
                <a:cs typeface="+mn-cs"/>
              </a:rPr>
              <a:t>es</a:t>
            </a:r>
            <a:r>
              <a:rPr lang="fr-FR" sz="1200" b="0" kern="1200" dirty="0">
                <a:solidFill>
                  <a:schemeClr val="tx1"/>
                </a:solidFill>
                <a:effectLst/>
                <a:latin typeface="+mn-lt"/>
                <a:ea typeface="+mn-ea"/>
                <a:cs typeface="+mn-cs"/>
              </a:rPr>
              <a:t> le Saint, tu habites les </a:t>
            </a:r>
            <a:r>
              <a:rPr lang="fr-FR" sz="1200" b="0" i="1" kern="1200" dirty="0">
                <a:solidFill>
                  <a:schemeClr val="tx1"/>
                </a:solidFill>
                <a:effectLst/>
                <a:latin typeface="+mn-lt"/>
                <a:ea typeface="+mn-ea"/>
                <a:cs typeface="+mn-cs"/>
              </a:rPr>
              <a:t>louanges</a:t>
            </a:r>
            <a:r>
              <a:rPr lang="fr-FR" sz="1200" b="0" kern="1200" dirty="0">
                <a:solidFill>
                  <a:schemeClr val="tx1"/>
                </a:solidFill>
                <a:effectLst/>
                <a:latin typeface="+mn-lt"/>
                <a:ea typeface="+mn-ea"/>
                <a:cs typeface="+mn-cs"/>
              </a:rPr>
              <a:t> d’Israël » (Psaumes 22.4, NBS, italique rajoutée). La louange invite la présence de Dieu plus profondément dans nos vies alors que nous nous rapprochons de lui. « Approchez-vous de Dieu, et il s’approchera de vous », dit l'apôtre Jacques (Jacques 4.8, NBS). Le Père céleste aime aussi avoir une interaction </a:t>
            </a:r>
            <a:r>
              <a:rPr lang="fr-FR" sz="1200" b="0" i="1" kern="1200" dirty="0">
                <a:solidFill>
                  <a:schemeClr val="tx1"/>
                </a:solidFill>
                <a:effectLst/>
                <a:latin typeface="+mn-lt"/>
                <a:ea typeface="+mn-ea"/>
                <a:cs typeface="+mn-cs"/>
              </a:rPr>
              <a:t>personnelle</a:t>
            </a:r>
            <a:r>
              <a:rPr lang="fr-FR" sz="1200" b="0" kern="1200" dirty="0">
                <a:solidFill>
                  <a:schemeClr val="tx1"/>
                </a:solidFill>
                <a:effectLst/>
                <a:latin typeface="+mn-lt"/>
                <a:ea typeface="+mn-ea"/>
                <a:cs typeface="+mn-cs"/>
              </a:rPr>
              <a:t> avec nous. Lorsque, en signe d’obéissance, nous le louons, cet acte nous aide à rétablir une bonne relation avec lui, relation brisée à l'origine du péché.</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2A9F061-7B05-F34B-B18F-B116673A4E57}" type="slidenum">
              <a:rPr lang="en-US" smtClean="0"/>
              <a:pPr/>
              <a:t>9</a:t>
            </a:fld>
            <a:endParaRPr lang="en-US"/>
          </a:p>
        </p:txBody>
      </p:sp>
    </p:spTree>
    <p:extLst>
      <p:ext uri="{BB962C8B-B14F-4D97-AF65-F5344CB8AC3E}">
        <p14:creationId xmlns:p14="http://schemas.microsoft.com/office/powerpoint/2010/main" val="2045676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88074A-F5BB-1749-9BC0-54686A1FD33B}"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562352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1736985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62471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8074A-F5BB-1749-9BC0-54686A1FD33B}"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386147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88074A-F5BB-1749-9BC0-54686A1FD33B}"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280241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8074A-F5BB-1749-9BC0-54686A1FD33B}"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58046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8074A-F5BB-1749-9BC0-54686A1FD33B}" type="datetimeFigureOut">
              <a:rPr lang="en-US" smtClean="0"/>
              <a:pPr/>
              <a:t>5/2/2018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1964210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8074A-F5BB-1749-9BC0-54686A1FD33B}" type="datetimeFigureOut">
              <a:rPr lang="en-US" smtClean="0"/>
              <a:pPr/>
              <a:t>5/2/2018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1364445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8074A-F5BB-1749-9BC0-54686A1FD33B}" type="datetimeFigureOut">
              <a:rPr lang="en-US" smtClean="0"/>
              <a:pPr/>
              <a:t>5/2/2018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1397522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112802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88074A-F5BB-1749-9BC0-54686A1FD33B}"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87149-6796-E04F-8161-A7949E4E1742}" type="slidenum">
              <a:rPr lang="en-US" smtClean="0"/>
              <a:pPr/>
              <a:t>‹N°›</a:t>
            </a:fld>
            <a:endParaRPr lang="en-US"/>
          </a:p>
        </p:txBody>
      </p:sp>
    </p:spTree>
    <p:extLst>
      <p:ext uri="{BB962C8B-B14F-4D97-AF65-F5344CB8AC3E}">
        <p14:creationId xmlns:p14="http://schemas.microsoft.com/office/powerpoint/2010/main" val="764186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8074A-F5BB-1749-9BC0-54686A1FD33B}" type="datetimeFigureOut">
              <a:rPr lang="en-US" smtClean="0"/>
              <a:pPr/>
              <a:t>5/2/2018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87149-6796-E04F-8161-A7949E4E1742}" type="slidenum">
              <a:rPr lang="en-US" smtClean="0"/>
              <a:pPr/>
              <a:t>‹N°›</a:t>
            </a:fld>
            <a:endParaRPr lang="en-US"/>
          </a:p>
        </p:txBody>
      </p:sp>
    </p:spTree>
    <p:extLst>
      <p:ext uri="{BB962C8B-B14F-4D97-AF65-F5344CB8AC3E}">
        <p14:creationId xmlns:p14="http://schemas.microsoft.com/office/powerpoint/2010/main" val="1576243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6188" b="4916"/>
          <a:stretch/>
        </p:blipFill>
        <p:spPr>
          <a:xfrm>
            <a:off x="0" y="-30434"/>
            <a:ext cx="12192000" cy="6888434"/>
          </a:xfrm>
          <a:prstGeom prst="rect">
            <a:avLst/>
          </a:prstGeom>
        </p:spPr>
      </p:pic>
      <p:sp>
        <p:nvSpPr>
          <p:cNvPr id="2" name="Title 1"/>
          <p:cNvSpPr>
            <a:spLocks noGrp="1"/>
          </p:cNvSpPr>
          <p:nvPr>
            <p:ph type="ctrTitle"/>
          </p:nvPr>
        </p:nvSpPr>
        <p:spPr>
          <a:xfrm>
            <a:off x="4779438" y="3276600"/>
            <a:ext cx="7086600" cy="2413000"/>
          </a:xfrm>
        </p:spPr>
        <p:txBody>
          <a:bodyPr>
            <a:normAutofit/>
          </a:bodyPr>
          <a:lstStyle/>
          <a:p>
            <a:r>
              <a:rPr lang="en-US" sz="5400" dirty="0">
                <a:solidFill>
                  <a:srgbClr val="941651"/>
                </a:solidFill>
                <a:latin typeface="Avenir Next" charset="0"/>
                <a:ea typeface="Avenir Next" charset="0"/>
                <a:cs typeface="Avenir Next" charset="0"/>
              </a:rPr>
              <a:t>DES VASES DE </a:t>
            </a:r>
            <a:r>
              <a:rPr lang="en-US" sz="5400" b="1" dirty="0">
                <a:solidFill>
                  <a:srgbClr val="941651"/>
                </a:solidFill>
                <a:latin typeface="Avenir Next" charset="0"/>
                <a:ea typeface="Avenir Next" charset="0"/>
                <a:cs typeface="Avenir Next" charset="0"/>
              </a:rPr>
              <a:t>PARFUM </a:t>
            </a:r>
            <a:r>
              <a:rPr lang="en-US" dirty="0">
                <a:solidFill>
                  <a:srgbClr val="941651"/>
                </a:solidFill>
                <a:latin typeface="Avenir Next" charset="0"/>
                <a:ea typeface="Avenir Next" charset="0"/>
                <a:cs typeface="Avenir Next" charset="0"/>
              </a:rPr>
              <a:t/>
            </a:r>
            <a:br>
              <a:rPr lang="en-US" dirty="0">
                <a:solidFill>
                  <a:srgbClr val="941651"/>
                </a:solidFill>
                <a:latin typeface="Avenir Next" charset="0"/>
                <a:ea typeface="Avenir Next" charset="0"/>
                <a:cs typeface="Avenir Next" charset="0"/>
              </a:rPr>
            </a:br>
            <a:r>
              <a:rPr lang="en-US" sz="2000" dirty="0">
                <a:latin typeface="Avenir Next" charset="0"/>
                <a:ea typeface="Avenir Next" charset="0"/>
                <a:cs typeface="Avenir Next" charset="0"/>
              </a:rPr>
              <a:t>TRANSFORMER NOS LOUANGES EN BÉNÉDICTIONS</a:t>
            </a:r>
            <a:endParaRPr lang="en-US" sz="2400" dirty="0">
              <a:latin typeface="Avenir Next" charset="0"/>
              <a:ea typeface="Avenir Next" charset="0"/>
              <a:cs typeface="Avenir Next"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29284" y="6401330"/>
            <a:ext cx="543621" cy="380280"/>
          </a:xfrm>
          <a:prstGeom prst="rect">
            <a:avLst/>
          </a:prstGeom>
        </p:spPr>
      </p:pic>
      <p:sp>
        <p:nvSpPr>
          <p:cNvPr id="6" name="Subtitle 5"/>
          <p:cNvSpPr txBox="1">
            <a:spLocks noGrp="1"/>
          </p:cNvSpPr>
          <p:nvPr>
            <p:ph type="subTitle" idx="1"/>
          </p:nvPr>
        </p:nvSpPr>
        <p:spPr>
          <a:xfrm>
            <a:off x="5935138" y="6256338"/>
            <a:ext cx="4914900" cy="501419"/>
          </a:xfrm>
          <a:prstGeom prst="rect">
            <a:avLst/>
          </a:prstGeom>
          <a:noFill/>
        </p:spPr>
        <p:txBody>
          <a:bodyPr wrap="square" rtlCol="0">
            <a:spAutoFit/>
          </a:bodyPr>
          <a:lstStyle/>
          <a:p>
            <a:r>
              <a:rPr lang="en-US" sz="1000" b="1" dirty="0">
                <a:latin typeface="Avenir Next" charset="0"/>
                <a:ea typeface="Avenir Next" charset="0"/>
                <a:cs typeface="Avenir Next" charset="0"/>
              </a:rPr>
              <a:t>CONFERENCE GÉNÉRALE</a:t>
            </a:r>
          </a:p>
          <a:p>
            <a:pPr algn="ctr"/>
            <a:r>
              <a:rPr lang="en-US" sz="1000" b="1" dirty="0">
                <a:latin typeface="Avenir Next" charset="0"/>
                <a:ea typeface="Avenir Next" charset="0"/>
                <a:cs typeface="Avenir Next" charset="0"/>
              </a:rPr>
              <a:t>DÉPARTEMENT DU MINISTÈRE DES FEMMES</a:t>
            </a:r>
          </a:p>
        </p:txBody>
      </p:sp>
    </p:spTree>
    <p:extLst>
      <p:ext uri="{BB962C8B-B14F-4D97-AF65-F5344CB8AC3E}">
        <p14:creationId xmlns:p14="http://schemas.microsoft.com/office/powerpoint/2010/main" val="602397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489200" y="2247901"/>
            <a:ext cx="8864600" cy="4394200"/>
          </a:xfrm>
        </p:spPr>
        <p:txBody>
          <a:bodyPr>
            <a:normAutofit fontScale="92500" lnSpcReduction="10000"/>
          </a:bodyPr>
          <a:lstStyle/>
          <a:p>
            <a:pPr>
              <a:lnSpc>
                <a:spcPct val="150000"/>
              </a:lnSpc>
            </a:pPr>
            <a:r>
              <a:rPr lang="en-US" b="1" dirty="0" err="1"/>
              <a:t>Une</a:t>
            </a:r>
            <a:r>
              <a:rPr lang="en-US" b="1" dirty="0"/>
              <a:t> </a:t>
            </a:r>
            <a:r>
              <a:rPr lang="en-US" b="1" dirty="0" err="1"/>
              <a:t>quatrième</a:t>
            </a:r>
            <a:r>
              <a:rPr lang="en-US" b="1" dirty="0"/>
              <a:t> raison </a:t>
            </a:r>
            <a:r>
              <a:rPr lang="en-US" b="1" i="1" dirty="0">
                <a:solidFill>
                  <a:srgbClr val="941651"/>
                </a:solidFill>
              </a:rPr>
              <a:t>de </a:t>
            </a:r>
            <a:r>
              <a:rPr lang="en-US" b="1" i="1" dirty="0" err="1">
                <a:solidFill>
                  <a:srgbClr val="941651"/>
                </a:solidFill>
              </a:rPr>
              <a:t>louer</a:t>
            </a:r>
            <a:r>
              <a:rPr lang="en-US" b="1" i="1" dirty="0">
                <a:solidFill>
                  <a:srgbClr val="941651"/>
                </a:solidFill>
              </a:rPr>
              <a:t> </a:t>
            </a:r>
            <a:r>
              <a:rPr lang="en-US" b="1" i="1" dirty="0" err="1">
                <a:solidFill>
                  <a:srgbClr val="941651"/>
                </a:solidFill>
              </a:rPr>
              <a:t>Dieu</a:t>
            </a:r>
            <a:r>
              <a:rPr lang="en-US" b="1" i="1" dirty="0">
                <a:solidFill>
                  <a:srgbClr val="941651"/>
                </a:solidFill>
              </a:rPr>
              <a:t> </a:t>
            </a:r>
            <a:r>
              <a:rPr lang="en-US" b="1" i="1" dirty="0" err="1">
                <a:solidFill>
                  <a:srgbClr val="941651"/>
                </a:solidFill>
              </a:rPr>
              <a:t>est</a:t>
            </a:r>
            <a:r>
              <a:rPr lang="en-US" b="1" i="1" dirty="0">
                <a:solidFill>
                  <a:srgbClr val="941651"/>
                </a:solidFill>
              </a:rPr>
              <a:t> que </a:t>
            </a:r>
            <a:r>
              <a:rPr lang="en-US" b="1" i="1" dirty="0" err="1">
                <a:solidFill>
                  <a:srgbClr val="941651"/>
                </a:solidFill>
              </a:rPr>
              <a:t>c'est</a:t>
            </a:r>
            <a:r>
              <a:rPr lang="en-US" b="1" i="1" dirty="0">
                <a:solidFill>
                  <a:srgbClr val="941651"/>
                </a:solidFill>
              </a:rPr>
              <a:t> </a:t>
            </a:r>
            <a:r>
              <a:rPr lang="en-US" b="1" i="1" dirty="0" err="1">
                <a:solidFill>
                  <a:srgbClr val="941651"/>
                </a:solidFill>
              </a:rPr>
              <a:t>une</a:t>
            </a:r>
            <a:r>
              <a:rPr lang="en-US" b="1" i="1" dirty="0">
                <a:solidFill>
                  <a:srgbClr val="941651"/>
                </a:solidFill>
              </a:rPr>
              <a:t> bonne </a:t>
            </a:r>
            <a:r>
              <a:rPr lang="en-US" b="1" i="1" dirty="0" err="1">
                <a:solidFill>
                  <a:srgbClr val="941651"/>
                </a:solidFill>
              </a:rPr>
              <a:t>pratique</a:t>
            </a:r>
            <a:r>
              <a:rPr lang="en-US" b="1" i="1" dirty="0">
                <a:solidFill>
                  <a:srgbClr val="941651"/>
                </a:solidFill>
              </a:rPr>
              <a:t> </a:t>
            </a:r>
            <a:r>
              <a:rPr lang="en-US" b="1" i="1" dirty="0" err="1">
                <a:solidFill>
                  <a:srgbClr val="941651"/>
                </a:solidFill>
              </a:rPr>
              <a:t>à</a:t>
            </a:r>
            <a:r>
              <a:rPr lang="en-US" b="1" i="1" dirty="0">
                <a:solidFill>
                  <a:srgbClr val="941651"/>
                </a:solidFill>
              </a:rPr>
              <a:t> </a:t>
            </a:r>
            <a:r>
              <a:rPr lang="en-US" b="1" i="1" dirty="0" err="1">
                <a:solidFill>
                  <a:srgbClr val="941651"/>
                </a:solidFill>
              </a:rPr>
              <a:t>avoir</a:t>
            </a:r>
            <a:r>
              <a:rPr lang="en-US" b="1" i="1" dirty="0">
                <a:solidFill>
                  <a:srgbClr val="941651"/>
                </a:solidFill>
              </a:rPr>
              <a:t> </a:t>
            </a:r>
            <a:r>
              <a:rPr lang="en-US" b="1" i="1" dirty="0" err="1">
                <a:solidFill>
                  <a:srgbClr val="941651"/>
                </a:solidFill>
              </a:rPr>
              <a:t>maintenant</a:t>
            </a:r>
            <a:r>
              <a:rPr lang="en-US" b="1" i="1" dirty="0">
                <a:solidFill>
                  <a:srgbClr val="941651"/>
                </a:solidFill>
              </a:rPr>
              <a:t> </a:t>
            </a:r>
            <a:r>
              <a:rPr lang="en-US" b="1" i="1" dirty="0" err="1">
                <a:solidFill>
                  <a:srgbClr val="941651"/>
                </a:solidFill>
              </a:rPr>
              <a:t>en</a:t>
            </a:r>
            <a:r>
              <a:rPr lang="en-US" b="1" i="1" dirty="0">
                <a:solidFill>
                  <a:srgbClr val="941651"/>
                </a:solidFill>
              </a:rPr>
              <a:t> </a:t>
            </a:r>
            <a:r>
              <a:rPr lang="en-US" b="1" i="1" dirty="0" err="1">
                <a:solidFill>
                  <a:srgbClr val="941651"/>
                </a:solidFill>
              </a:rPr>
              <a:t>vue</a:t>
            </a:r>
            <a:r>
              <a:rPr lang="en-US" b="1" i="1" dirty="0">
                <a:solidFill>
                  <a:srgbClr val="941651"/>
                </a:solidFill>
              </a:rPr>
              <a:t> </a:t>
            </a:r>
            <a:r>
              <a:rPr lang="en-US" b="1" i="1" dirty="0" err="1">
                <a:solidFill>
                  <a:srgbClr val="941651"/>
                </a:solidFill>
              </a:rPr>
              <a:t>d'une</a:t>
            </a:r>
            <a:r>
              <a:rPr lang="en-US" b="1" i="1" dirty="0">
                <a:solidFill>
                  <a:srgbClr val="941651"/>
                </a:solidFill>
              </a:rPr>
              <a:t> vie </a:t>
            </a:r>
            <a:r>
              <a:rPr lang="en-US" b="1" i="1" dirty="0" err="1">
                <a:solidFill>
                  <a:srgbClr val="941651"/>
                </a:solidFill>
              </a:rPr>
              <a:t>d'adoration</a:t>
            </a:r>
            <a:r>
              <a:rPr lang="en-US" b="1" i="1" dirty="0">
                <a:solidFill>
                  <a:srgbClr val="941651"/>
                </a:solidFill>
              </a:rPr>
              <a:t> </a:t>
            </a:r>
            <a:r>
              <a:rPr lang="en-US" b="1" i="1" dirty="0" err="1">
                <a:solidFill>
                  <a:srgbClr val="941651"/>
                </a:solidFill>
              </a:rPr>
              <a:t>dans</a:t>
            </a:r>
            <a:r>
              <a:rPr lang="en-US" b="1" i="1" dirty="0">
                <a:solidFill>
                  <a:srgbClr val="941651"/>
                </a:solidFill>
              </a:rPr>
              <a:t> le </a:t>
            </a:r>
            <a:r>
              <a:rPr lang="en-US" b="1" i="1" dirty="0" err="1">
                <a:solidFill>
                  <a:srgbClr val="941651"/>
                </a:solidFill>
              </a:rPr>
              <a:t>ciel</a:t>
            </a:r>
            <a:r>
              <a:rPr lang="en-US" b="1" i="1" dirty="0">
                <a:solidFill>
                  <a:srgbClr val="941651"/>
                </a:solidFill>
              </a:rPr>
              <a:t> .</a:t>
            </a:r>
            <a:r>
              <a:rPr lang="en-US" sz="2600" dirty="0"/>
              <a:t> </a:t>
            </a:r>
            <a:r>
              <a:rPr lang="en-US" sz="2600" dirty="0" err="1"/>
              <a:t>L'apôtre</a:t>
            </a:r>
            <a:r>
              <a:rPr lang="en-US" sz="2600" dirty="0"/>
              <a:t> Paul </a:t>
            </a:r>
            <a:r>
              <a:rPr lang="en-US" sz="2600" dirty="0" err="1"/>
              <a:t>écrit</a:t>
            </a:r>
            <a:r>
              <a:rPr lang="en-US" sz="2600" dirty="0"/>
              <a:t>: « </a:t>
            </a:r>
            <a:r>
              <a:rPr lang="en-US" sz="2600" dirty="0" err="1"/>
              <a:t>C’est</a:t>
            </a:r>
            <a:r>
              <a:rPr lang="en-US" sz="2600" dirty="0"/>
              <a:t> </a:t>
            </a:r>
            <a:r>
              <a:rPr lang="en-US" sz="2600" dirty="0" err="1"/>
              <a:t>pourquoi</a:t>
            </a:r>
            <a:r>
              <a:rPr lang="en-US" sz="2600" dirty="0"/>
              <a:t> </a:t>
            </a:r>
            <a:r>
              <a:rPr lang="en-US" sz="2600" dirty="0" err="1"/>
              <a:t>Dieu</a:t>
            </a:r>
            <a:r>
              <a:rPr lang="en-US" sz="2600" dirty="0"/>
              <a:t> </a:t>
            </a:r>
            <a:r>
              <a:rPr lang="en-US" sz="2600" dirty="0" err="1"/>
              <a:t>l’a</a:t>
            </a:r>
            <a:r>
              <a:rPr lang="en-US" sz="2600" dirty="0"/>
              <a:t> </a:t>
            </a:r>
            <a:r>
              <a:rPr lang="en-US" sz="2600" dirty="0" err="1"/>
              <a:t>souverainement</a:t>
            </a:r>
            <a:r>
              <a:rPr lang="en-US" sz="2600" dirty="0"/>
              <a:t> </a:t>
            </a:r>
            <a:r>
              <a:rPr lang="en-US" sz="2600" dirty="0" err="1"/>
              <a:t>élevé</a:t>
            </a:r>
            <a:r>
              <a:rPr lang="en-US" sz="2600" dirty="0"/>
              <a:t> (</a:t>
            </a:r>
            <a:r>
              <a:rPr lang="en-US" sz="2600" dirty="0" err="1"/>
              <a:t>Jésus</a:t>
            </a:r>
            <a:r>
              <a:rPr lang="en-US" sz="2600" dirty="0"/>
              <a:t>) et </a:t>
            </a:r>
            <a:r>
              <a:rPr lang="en-US" sz="2600" dirty="0" err="1"/>
              <a:t>lui</a:t>
            </a:r>
            <a:r>
              <a:rPr lang="en-US" sz="2600" dirty="0"/>
              <a:t> a </a:t>
            </a:r>
            <a:r>
              <a:rPr lang="en-US" sz="2600" dirty="0" err="1"/>
              <a:t>accordé</a:t>
            </a:r>
            <a:r>
              <a:rPr lang="en-US" sz="2600" dirty="0"/>
              <a:t> le nom qui </a:t>
            </a:r>
            <a:r>
              <a:rPr lang="en-US" sz="2600" dirty="0" err="1"/>
              <a:t>est</a:t>
            </a:r>
            <a:r>
              <a:rPr lang="en-US" sz="2600" dirty="0"/>
              <a:t> au-</a:t>
            </a:r>
            <a:r>
              <a:rPr lang="en-US" sz="2600" dirty="0" err="1"/>
              <a:t>dessus</a:t>
            </a:r>
            <a:r>
              <a:rPr lang="en-US" sz="2600" dirty="0"/>
              <a:t> de tout nom, pour </a:t>
            </a:r>
            <a:r>
              <a:rPr lang="en-US" sz="2600" dirty="0" err="1"/>
              <a:t>qu’au</a:t>
            </a:r>
            <a:r>
              <a:rPr lang="en-US" sz="2600" dirty="0"/>
              <a:t> nom de </a:t>
            </a:r>
            <a:r>
              <a:rPr lang="en-US" sz="2600" dirty="0" err="1"/>
              <a:t>Jésus</a:t>
            </a:r>
            <a:r>
              <a:rPr lang="en-US" sz="2600" dirty="0"/>
              <a:t> tout </a:t>
            </a:r>
            <a:r>
              <a:rPr lang="en-US" sz="2600" dirty="0" err="1"/>
              <a:t>genou</a:t>
            </a:r>
            <a:r>
              <a:rPr lang="en-US" sz="2600" dirty="0"/>
              <a:t> </a:t>
            </a:r>
            <a:r>
              <a:rPr lang="en-US" sz="2600" dirty="0" err="1"/>
              <a:t>fléchisse</a:t>
            </a:r>
            <a:r>
              <a:rPr lang="en-US" sz="2600" dirty="0"/>
              <a:t> </a:t>
            </a:r>
            <a:r>
              <a:rPr lang="en-US" sz="2600" dirty="0" err="1"/>
              <a:t>dans</a:t>
            </a:r>
            <a:r>
              <a:rPr lang="en-US" sz="2600" dirty="0"/>
              <a:t> les </a:t>
            </a:r>
            <a:r>
              <a:rPr lang="en-US" sz="2600" dirty="0" err="1"/>
              <a:t>cieux</a:t>
            </a:r>
            <a:r>
              <a:rPr lang="en-US" sz="2600" dirty="0"/>
              <a:t>, sur la </a:t>
            </a:r>
            <a:r>
              <a:rPr lang="en-US" sz="2600" dirty="0" err="1"/>
              <a:t>terre</a:t>
            </a:r>
            <a:r>
              <a:rPr lang="en-US" sz="2600" dirty="0"/>
              <a:t> et sous la </a:t>
            </a:r>
            <a:r>
              <a:rPr lang="en-US" sz="2600" dirty="0" err="1"/>
              <a:t>terre</a:t>
            </a:r>
            <a:r>
              <a:rPr lang="en-US" sz="2600" dirty="0"/>
              <a:t>, et </a:t>
            </a:r>
            <a:r>
              <a:rPr lang="en-US" sz="2600" i="1" dirty="0"/>
              <a:t>que</a:t>
            </a:r>
            <a:r>
              <a:rPr lang="en-US" sz="2600" dirty="0"/>
              <a:t> </a:t>
            </a:r>
            <a:r>
              <a:rPr lang="en-US" sz="2600" dirty="0" err="1"/>
              <a:t>toute</a:t>
            </a:r>
            <a:r>
              <a:rPr lang="en-US" sz="2600" dirty="0"/>
              <a:t> langue </a:t>
            </a:r>
            <a:r>
              <a:rPr lang="en-US" sz="2600" dirty="0" err="1"/>
              <a:t>reconnaisse</a:t>
            </a:r>
            <a:r>
              <a:rPr lang="en-US" sz="2600" dirty="0"/>
              <a:t> que </a:t>
            </a:r>
            <a:r>
              <a:rPr lang="en-US" sz="2600" dirty="0" err="1"/>
              <a:t>Jésus</a:t>
            </a:r>
            <a:r>
              <a:rPr lang="en-US" sz="2600" dirty="0"/>
              <a:t>-Christ </a:t>
            </a:r>
            <a:r>
              <a:rPr lang="en-US" sz="2600" i="1" dirty="0" err="1"/>
              <a:t>est</a:t>
            </a:r>
            <a:r>
              <a:rPr lang="en-US" sz="2600" dirty="0"/>
              <a:t> le Seigneur </a:t>
            </a:r>
            <a:r>
              <a:rPr lang="en-US" sz="2600" dirty="0" err="1"/>
              <a:t>à</a:t>
            </a:r>
            <a:r>
              <a:rPr lang="en-US" sz="2600" dirty="0"/>
              <a:t> la </a:t>
            </a:r>
            <a:r>
              <a:rPr lang="en-US" sz="2600" dirty="0" err="1"/>
              <a:t>gloire</a:t>
            </a:r>
            <a:r>
              <a:rPr lang="en-US" sz="2600" dirty="0"/>
              <a:t> de </a:t>
            </a:r>
            <a:r>
              <a:rPr lang="en-US" sz="2600" dirty="0" err="1"/>
              <a:t>Dieu</a:t>
            </a:r>
            <a:r>
              <a:rPr lang="en-US" sz="2600" dirty="0"/>
              <a:t>, le </a:t>
            </a:r>
            <a:r>
              <a:rPr lang="en-US" sz="2600" dirty="0" err="1"/>
              <a:t>Père</a:t>
            </a:r>
            <a:r>
              <a:rPr lang="en-US" sz="2600" dirty="0"/>
              <a:t> ». </a:t>
            </a:r>
            <a:r>
              <a:rPr lang="en-US" sz="2200" dirty="0"/>
              <a:t>(Philippiens 2:.9-11, NBS) </a:t>
            </a:r>
          </a:p>
        </p:txBody>
      </p:sp>
    </p:spTree>
    <p:extLst>
      <p:ext uri="{BB962C8B-B14F-4D97-AF65-F5344CB8AC3E}">
        <p14:creationId xmlns:p14="http://schemas.microsoft.com/office/powerpoint/2010/main" val="461508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7020984"/>
          </a:xfrm>
          <a:prstGeom prst="rect">
            <a:avLst/>
          </a:prstGeom>
        </p:spPr>
      </p:pic>
      <p:sp>
        <p:nvSpPr>
          <p:cNvPr id="3" name="Content Placeholder 2"/>
          <p:cNvSpPr>
            <a:spLocks noGrp="1"/>
          </p:cNvSpPr>
          <p:nvPr>
            <p:ph idx="1"/>
          </p:nvPr>
        </p:nvSpPr>
        <p:spPr>
          <a:xfrm>
            <a:off x="838200" y="2905125"/>
            <a:ext cx="10515600" cy="3508375"/>
          </a:xfrm>
        </p:spPr>
        <p:txBody>
          <a:bodyPr>
            <a:normAutofit lnSpcReduction="10000"/>
          </a:bodyPr>
          <a:lstStyle/>
          <a:p>
            <a:pPr marL="0" indent="0" algn="ctr">
              <a:lnSpc>
                <a:spcPct val="100000"/>
              </a:lnSpc>
              <a:buNone/>
            </a:pPr>
            <a:r>
              <a:rPr lang="fr-FR" dirty="0"/>
              <a:t>« Toutes les intelligences de l’au-delà s’intéressent aux assemblées </a:t>
            </a:r>
            <a:br>
              <a:rPr lang="fr-FR" dirty="0"/>
            </a:br>
            <a:r>
              <a:rPr lang="fr-FR" dirty="0"/>
              <a:t>des saints qui adorent Dieu en ce monde. Dans les cours célestes, </a:t>
            </a:r>
            <a:br>
              <a:rPr lang="fr-FR" dirty="0"/>
            </a:br>
            <a:r>
              <a:rPr lang="fr-FR" dirty="0"/>
              <a:t>ils prêtent une oreille attentive aux paroles des témoins du Christ </a:t>
            </a:r>
            <a:br>
              <a:rPr lang="fr-FR" dirty="0"/>
            </a:br>
            <a:r>
              <a:rPr lang="fr-FR" dirty="0"/>
              <a:t>qui se trouvent sur la terre, </a:t>
            </a:r>
            <a:r>
              <a:rPr lang="fr-FR" b="1" dirty="0">
                <a:solidFill>
                  <a:srgbClr val="941651"/>
                </a:solidFill>
              </a:rPr>
              <a:t>et les expressions de </a:t>
            </a:r>
            <a:r>
              <a:rPr lang="fr-FR" b="1" i="1" dirty="0">
                <a:solidFill>
                  <a:srgbClr val="941651"/>
                </a:solidFill>
              </a:rPr>
              <a:t>louanges</a:t>
            </a:r>
            <a:r>
              <a:rPr lang="fr-FR" b="1" dirty="0">
                <a:solidFill>
                  <a:srgbClr val="941651"/>
                </a:solidFill>
              </a:rPr>
              <a:t> et </a:t>
            </a:r>
            <a:br>
              <a:rPr lang="fr-FR" b="1" dirty="0">
                <a:solidFill>
                  <a:srgbClr val="941651"/>
                </a:solidFill>
              </a:rPr>
            </a:br>
            <a:r>
              <a:rPr lang="fr-FR" b="1" dirty="0">
                <a:solidFill>
                  <a:srgbClr val="941651"/>
                </a:solidFill>
              </a:rPr>
              <a:t>de reconnaissance de ceux-ci sont répétées dans les parvis célestes </a:t>
            </a:r>
            <a:br>
              <a:rPr lang="fr-FR" b="1" dirty="0">
                <a:solidFill>
                  <a:srgbClr val="941651"/>
                </a:solidFill>
              </a:rPr>
            </a:br>
            <a:r>
              <a:rPr lang="fr-FR" b="1" dirty="0">
                <a:solidFill>
                  <a:srgbClr val="941651"/>
                </a:solidFill>
              </a:rPr>
              <a:t>où retentissent des cris de réjouissance</a:t>
            </a:r>
            <a:r>
              <a:rPr lang="fr-FR" dirty="0"/>
              <a:t>, parce que le Christ </a:t>
            </a:r>
            <a:br>
              <a:rPr lang="fr-FR" dirty="0"/>
            </a:br>
            <a:r>
              <a:rPr lang="fr-FR" dirty="0"/>
              <a:t>n’est pas mort en vain… » </a:t>
            </a:r>
          </a:p>
          <a:p>
            <a:pPr marL="0" indent="0" algn="ctr">
              <a:lnSpc>
                <a:spcPct val="100000"/>
              </a:lnSpc>
              <a:buNone/>
            </a:pPr>
            <a:r>
              <a:rPr lang="fr-FR" sz="2100" i="1" dirty="0"/>
              <a:t>Ellen White. Témoignages pour l’Église, Volume 3, p. 34. </a:t>
            </a:r>
          </a:p>
          <a:p>
            <a:pPr marL="0" indent="0" algn="ctr">
              <a:lnSpc>
                <a:spcPct val="100000"/>
              </a:lnSpc>
              <a:buNone/>
            </a:pPr>
            <a:endParaRPr lang="fr-FR" sz="2000" dirty="0"/>
          </a:p>
        </p:txBody>
      </p:sp>
    </p:spTree>
    <p:extLst>
      <p:ext uri="{BB962C8B-B14F-4D97-AF65-F5344CB8AC3E}">
        <p14:creationId xmlns:p14="http://schemas.microsoft.com/office/powerpoint/2010/main" val="2011002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965200" y="2955925"/>
            <a:ext cx="10121900" cy="3040838"/>
          </a:xfrm>
        </p:spPr>
        <p:txBody>
          <a:bodyPr>
            <a:normAutofit fontScale="92500" lnSpcReduction="10000"/>
          </a:bodyPr>
          <a:lstStyle/>
          <a:p>
            <a:pPr marL="0" indent="0" algn="ctr">
              <a:lnSpc>
                <a:spcPct val="100000"/>
              </a:lnSpc>
              <a:buNone/>
            </a:pPr>
            <a:r>
              <a:rPr lang="en-US" dirty="0" err="1"/>
              <a:t>Une</a:t>
            </a:r>
            <a:r>
              <a:rPr lang="en-US" dirty="0"/>
              <a:t> </a:t>
            </a:r>
            <a:r>
              <a:rPr lang="en-US" dirty="0" err="1"/>
              <a:t>dernière</a:t>
            </a:r>
            <a:r>
              <a:rPr lang="en-US" dirty="0"/>
              <a:t> raison de </a:t>
            </a:r>
            <a:r>
              <a:rPr lang="en-US" dirty="0" err="1"/>
              <a:t>louer</a:t>
            </a:r>
            <a:r>
              <a:rPr lang="en-US" dirty="0"/>
              <a:t> </a:t>
            </a:r>
            <a:r>
              <a:rPr lang="en-US" dirty="0" err="1"/>
              <a:t>Dieu</a:t>
            </a:r>
            <a:r>
              <a:rPr lang="en-US" dirty="0"/>
              <a:t> </a:t>
            </a:r>
            <a:r>
              <a:rPr lang="en-US" dirty="0" err="1"/>
              <a:t>est</a:t>
            </a:r>
            <a:r>
              <a:rPr lang="en-US" dirty="0"/>
              <a:t> </a:t>
            </a:r>
            <a:r>
              <a:rPr lang="en-US" dirty="0" err="1"/>
              <a:t>qu’</a:t>
            </a:r>
            <a:r>
              <a:rPr lang="en-US" b="1" dirty="0" err="1">
                <a:solidFill>
                  <a:srgbClr val="941651"/>
                </a:solidFill>
              </a:rPr>
              <a:t>il</a:t>
            </a:r>
            <a:r>
              <a:rPr lang="en-US" b="1" dirty="0">
                <a:solidFill>
                  <a:srgbClr val="941651"/>
                </a:solidFill>
              </a:rPr>
              <a:t> nous </a:t>
            </a:r>
            <a:r>
              <a:rPr lang="en-US" b="1" dirty="0" err="1">
                <a:solidFill>
                  <a:srgbClr val="941651"/>
                </a:solidFill>
              </a:rPr>
              <a:t>donne</a:t>
            </a:r>
            <a:r>
              <a:rPr lang="en-US" b="1" dirty="0">
                <a:solidFill>
                  <a:srgbClr val="941651"/>
                </a:solidFill>
              </a:rPr>
              <a:t> </a:t>
            </a:r>
            <a:r>
              <a:rPr lang="en-US" b="1" i="1" dirty="0" err="1">
                <a:solidFill>
                  <a:srgbClr val="941651"/>
                </a:solidFill>
              </a:rPr>
              <a:t>l'assurance</a:t>
            </a:r>
            <a:r>
              <a:rPr lang="en-US" b="1" i="1" dirty="0">
                <a:solidFill>
                  <a:srgbClr val="941651"/>
                </a:solidFill>
              </a:rPr>
              <a:t> </a:t>
            </a:r>
            <a:br>
              <a:rPr lang="en-US" b="1" i="1" dirty="0">
                <a:solidFill>
                  <a:srgbClr val="941651"/>
                </a:solidFill>
              </a:rPr>
            </a:br>
            <a:r>
              <a:rPr lang="en-US" b="1" i="1" dirty="0">
                <a:solidFill>
                  <a:srgbClr val="941651"/>
                </a:solidFill>
              </a:rPr>
              <a:t>de </a:t>
            </a:r>
            <a:r>
              <a:rPr lang="en-US" b="1" i="1" dirty="0" err="1">
                <a:solidFill>
                  <a:srgbClr val="941651"/>
                </a:solidFill>
              </a:rPr>
              <a:t>bénédictions</a:t>
            </a:r>
            <a:r>
              <a:rPr lang="en-US" b="1" i="1" dirty="0">
                <a:solidFill>
                  <a:srgbClr val="941651"/>
                </a:solidFill>
              </a:rPr>
              <a:t> </a:t>
            </a:r>
            <a:r>
              <a:rPr lang="en-US" b="1" i="1" dirty="0" err="1">
                <a:solidFill>
                  <a:srgbClr val="941651"/>
                </a:solidFill>
              </a:rPr>
              <a:t>supplémentaires</a:t>
            </a:r>
            <a:r>
              <a:rPr lang="en-US" b="1" dirty="0">
                <a:solidFill>
                  <a:srgbClr val="941651"/>
                </a:solidFill>
              </a:rPr>
              <a:t> </a:t>
            </a:r>
            <a:r>
              <a:rPr lang="en-US" b="1" dirty="0" err="1">
                <a:solidFill>
                  <a:srgbClr val="941651"/>
                </a:solidFill>
              </a:rPr>
              <a:t>lorsque</a:t>
            </a:r>
            <a:r>
              <a:rPr lang="en-US" b="1" dirty="0">
                <a:solidFill>
                  <a:srgbClr val="941651"/>
                </a:solidFill>
              </a:rPr>
              <a:t> nous le </a:t>
            </a:r>
            <a:r>
              <a:rPr lang="en-US" b="1" dirty="0" err="1">
                <a:solidFill>
                  <a:srgbClr val="941651"/>
                </a:solidFill>
              </a:rPr>
              <a:t>louons</a:t>
            </a:r>
            <a:r>
              <a:rPr lang="en-US" b="1" dirty="0">
                <a:solidFill>
                  <a:srgbClr val="941651"/>
                </a:solidFill>
              </a:rPr>
              <a:t> </a:t>
            </a:r>
            <a:br>
              <a:rPr lang="en-US" b="1" dirty="0">
                <a:solidFill>
                  <a:srgbClr val="941651"/>
                </a:solidFill>
              </a:rPr>
            </a:br>
            <a:r>
              <a:rPr lang="en-US" dirty="0"/>
              <a:t>(</a:t>
            </a:r>
            <a:r>
              <a:rPr lang="fr-FR" dirty="0"/>
              <a:t>voir 2 Samuel 22.47-51</a:t>
            </a:r>
            <a:r>
              <a:rPr lang="en-US" dirty="0"/>
              <a:t>). ). </a:t>
            </a:r>
            <a:r>
              <a:rPr lang="en-US" dirty="0" err="1"/>
              <a:t>Dieu</a:t>
            </a:r>
            <a:r>
              <a:rPr lang="en-US" dirty="0"/>
              <a:t> nous </a:t>
            </a:r>
            <a:r>
              <a:rPr lang="en-US" dirty="0" err="1"/>
              <a:t>offre</a:t>
            </a:r>
            <a:r>
              <a:rPr lang="en-US" dirty="0"/>
              <a:t> </a:t>
            </a:r>
            <a:r>
              <a:rPr lang="en-US" dirty="0" err="1"/>
              <a:t>ses</a:t>
            </a:r>
            <a:r>
              <a:rPr lang="en-US" dirty="0"/>
              <a:t> </a:t>
            </a:r>
            <a:r>
              <a:rPr lang="en-US" dirty="0" err="1"/>
              <a:t>bénédictions</a:t>
            </a:r>
            <a:r>
              <a:rPr lang="en-US" dirty="0"/>
              <a:t>, </a:t>
            </a:r>
            <a:br>
              <a:rPr lang="en-US" dirty="0"/>
            </a:br>
            <a:r>
              <a:rPr lang="en-US" dirty="0"/>
              <a:t>non </a:t>
            </a:r>
            <a:r>
              <a:rPr lang="en-US" dirty="0" err="1"/>
              <a:t>seulement</a:t>
            </a:r>
            <a:r>
              <a:rPr lang="en-US" dirty="0"/>
              <a:t> pour nous-</a:t>
            </a:r>
            <a:r>
              <a:rPr lang="en-US" dirty="0" err="1"/>
              <a:t>mêmes</a:t>
            </a:r>
            <a:r>
              <a:rPr lang="en-US" dirty="0"/>
              <a:t> </a:t>
            </a:r>
            <a:r>
              <a:rPr lang="en-US" dirty="0" err="1"/>
              <a:t>mais</a:t>
            </a:r>
            <a:r>
              <a:rPr lang="en-US" dirty="0"/>
              <a:t> </a:t>
            </a:r>
            <a:r>
              <a:rPr lang="en-US" dirty="0" err="1"/>
              <a:t>aussi</a:t>
            </a:r>
            <a:r>
              <a:rPr lang="en-US" dirty="0"/>
              <a:t> pour les </a:t>
            </a:r>
            <a:r>
              <a:rPr lang="en-US" dirty="0" err="1"/>
              <a:t>partager</a:t>
            </a:r>
            <a:r>
              <a:rPr lang="en-US" dirty="0"/>
              <a:t> </a:t>
            </a:r>
            <a:br>
              <a:rPr lang="en-US" dirty="0"/>
            </a:br>
            <a:r>
              <a:rPr lang="en-US" dirty="0"/>
              <a:t>avec les </a:t>
            </a:r>
            <a:r>
              <a:rPr lang="en-US" dirty="0" err="1"/>
              <a:t>autres</a:t>
            </a:r>
            <a:r>
              <a:rPr lang="en-US" dirty="0"/>
              <a:t> </a:t>
            </a:r>
            <a:r>
              <a:rPr lang="en-US" dirty="0" err="1"/>
              <a:t>quand</a:t>
            </a:r>
            <a:r>
              <a:rPr lang="en-US" dirty="0"/>
              <a:t> nous </a:t>
            </a:r>
            <a:r>
              <a:rPr lang="en-US" dirty="0" err="1"/>
              <a:t>témoignons</a:t>
            </a:r>
            <a:r>
              <a:rPr lang="en-US" dirty="0"/>
              <a:t> du grand amour de </a:t>
            </a:r>
            <a:r>
              <a:rPr lang="en-US" dirty="0" err="1"/>
              <a:t>Dieu</a:t>
            </a:r>
            <a:r>
              <a:rPr lang="en-US" dirty="0"/>
              <a:t> </a:t>
            </a:r>
            <a:br>
              <a:rPr lang="en-US" dirty="0"/>
            </a:br>
            <a:r>
              <a:rPr lang="en-US" dirty="0"/>
              <a:t>pour </a:t>
            </a:r>
            <a:r>
              <a:rPr lang="en-US" dirty="0" err="1"/>
              <a:t>eux</a:t>
            </a:r>
            <a:r>
              <a:rPr lang="en-US" dirty="0"/>
              <a:t>. Après tout, le </a:t>
            </a:r>
            <a:r>
              <a:rPr lang="en-US" dirty="0" err="1"/>
              <a:t>thème</a:t>
            </a:r>
            <a:r>
              <a:rPr lang="en-US" dirty="0"/>
              <a:t> de </a:t>
            </a:r>
            <a:r>
              <a:rPr lang="en-US" dirty="0" err="1"/>
              <a:t>notre</a:t>
            </a:r>
            <a:r>
              <a:rPr lang="en-US" dirty="0"/>
              <a:t> </a:t>
            </a:r>
            <a:r>
              <a:rPr lang="en-US" dirty="0" err="1"/>
              <a:t>journée</a:t>
            </a:r>
            <a:r>
              <a:rPr lang="en-US" dirty="0"/>
              <a:t> pour le </a:t>
            </a:r>
            <a:r>
              <a:rPr lang="en-US" dirty="0" err="1"/>
              <a:t>Ministère</a:t>
            </a:r>
            <a:r>
              <a:rPr lang="en-US" dirty="0"/>
              <a:t> </a:t>
            </a:r>
            <a:br>
              <a:rPr lang="en-US" dirty="0"/>
            </a:br>
            <a:r>
              <a:rPr lang="en-US" dirty="0"/>
              <a:t>des Femmes </a:t>
            </a:r>
            <a:r>
              <a:rPr lang="en-US" dirty="0" err="1"/>
              <a:t>aujourd'hui</a:t>
            </a:r>
            <a:r>
              <a:rPr lang="en-US" dirty="0"/>
              <a:t> nous </a:t>
            </a:r>
            <a:r>
              <a:rPr lang="en-US" dirty="0" err="1"/>
              <a:t>rappelle</a:t>
            </a:r>
            <a:r>
              <a:rPr lang="en-US" dirty="0"/>
              <a:t> que nous </a:t>
            </a:r>
            <a:r>
              <a:rPr lang="en-US" dirty="0" err="1"/>
              <a:t>sommes</a:t>
            </a:r>
            <a:r>
              <a:rPr lang="en-US" dirty="0"/>
              <a:t> </a:t>
            </a:r>
            <a:br>
              <a:rPr lang="en-US" dirty="0"/>
            </a:br>
            <a:r>
              <a:rPr lang="en-US" b="1" dirty="0">
                <a:solidFill>
                  <a:srgbClr val="941651"/>
                </a:solidFill>
              </a:rPr>
              <a:t>« </a:t>
            </a:r>
            <a:r>
              <a:rPr lang="en-US" b="1" dirty="0" err="1">
                <a:solidFill>
                  <a:srgbClr val="941651"/>
                </a:solidFill>
              </a:rPr>
              <a:t>bénies</a:t>
            </a:r>
            <a:r>
              <a:rPr lang="en-US" b="1" dirty="0">
                <a:solidFill>
                  <a:srgbClr val="941651"/>
                </a:solidFill>
              </a:rPr>
              <a:t> pour </a:t>
            </a:r>
            <a:r>
              <a:rPr lang="en-US" b="1" dirty="0" err="1">
                <a:solidFill>
                  <a:srgbClr val="941651"/>
                </a:solidFill>
              </a:rPr>
              <a:t>bénir</a:t>
            </a:r>
            <a:r>
              <a:rPr lang="en-US" b="1" dirty="0">
                <a:solidFill>
                  <a:srgbClr val="941651"/>
                </a:solidFill>
              </a:rPr>
              <a:t> »</a:t>
            </a:r>
            <a:r>
              <a:rPr lang="en-US" dirty="0"/>
              <a:t>.</a:t>
            </a:r>
          </a:p>
          <a:p>
            <a:pPr marL="0" indent="0" algn="ctr">
              <a:lnSpc>
                <a:spcPct val="100000"/>
              </a:lnSpc>
              <a:buNone/>
            </a:pPr>
            <a:endParaRPr lang="en-US" b="1" dirty="0">
              <a:solidFill>
                <a:srgbClr val="941651"/>
              </a:solidFill>
            </a:endParaRPr>
          </a:p>
        </p:txBody>
      </p:sp>
    </p:spTree>
    <p:extLst>
      <p:ext uri="{BB962C8B-B14F-4D97-AF65-F5344CB8AC3E}">
        <p14:creationId xmlns:p14="http://schemas.microsoft.com/office/powerpoint/2010/main" val="188086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1358900" y="3324225"/>
            <a:ext cx="9220200" cy="1325563"/>
          </a:xfrm>
        </p:spPr>
        <p:txBody>
          <a:bodyPr>
            <a:noAutofit/>
          </a:bodyPr>
          <a:lstStyle/>
          <a:p>
            <a:r>
              <a:rPr lang="en-US" sz="3600" b="1" dirty="0">
                <a:solidFill>
                  <a:srgbClr val="941651"/>
                </a:solidFill>
                <a:latin typeface="Avenir Next" charset="0"/>
                <a:ea typeface="Avenir Next" charset="0"/>
                <a:cs typeface="Avenir Next" charset="0"/>
              </a:rPr>
              <a:t>ACTIVITÉ DE GROUPE</a:t>
            </a:r>
            <a:br>
              <a:rPr lang="en-US" sz="3600" b="1" dirty="0">
                <a:solidFill>
                  <a:srgbClr val="941651"/>
                </a:solidFill>
                <a:latin typeface="Avenir Next" charset="0"/>
                <a:ea typeface="Avenir Next" charset="0"/>
                <a:cs typeface="Avenir Next" charset="0"/>
              </a:rPr>
            </a:b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fr-FR" b="1" dirty="0"/>
              <a:t>SITUATIONS DANS LA BIBLE, </a:t>
            </a:r>
            <a:br>
              <a:rPr lang="fr-FR" b="1" dirty="0"/>
            </a:br>
            <a:r>
              <a:rPr lang="fr-FR" b="1" dirty="0"/>
              <a:t>OÙ LES VASES DE LOUANGES </a:t>
            </a:r>
            <a:br>
              <a:rPr lang="fr-FR" b="1" dirty="0"/>
            </a:br>
            <a:r>
              <a:rPr lang="fr-FR" b="1" dirty="0"/>
              <a:t>SE SONT TRANSFORMÉS </a:t>
            </a:r>
            <a:br>
              <a:rPr lang="fr-FR" b="1" dirty="0"/>
            </a:br>
            <a:r>
              <a:rPr lang="fr-FR" b="1" dirty="0"/>
              <a:t>EN BÉNÉDICTIONS</a:t>
            </a:r>
            <a:endParaRPr lang="en-US" sz="3600" dirty="0">
              <a:latin typeface="Avenir Next" charset="0"/>
              <a:ea typeface="Avenir Next" charset="0"/>
              <a:cs typeface="Avenir Next" charset="0"/>
            </a:endParaRPr>
          </a:p>
        </p:txBody>
      </p:sp>
    </p:spTree>
    <p:extLst>
      <p:ext uri="{BB962C8B-B14F-4D97-AF65-F5344CB8AC3E}">
        <p14:creationId xmlns:p14="http://schemas.microsoft.com/office/powerpoint/2010/main" val="68745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04"/>
            <a:ext cx="12192000" cy="6843184"/>
          </a:xfrm>
          <a:prstGeom prst="rect">
            <a:avLst/>
          </a:prstGeom>
        </p:spPr>
      </p:pic>
      <p:sp>
        <p:nvSpPr>
          <p:cNvPr id="2" name="Title 1"/>
          <p:cNvSpPr>
            <a:spLocks noGrp="1"/>
          </p:cNvSpPr>
          <p:nvPr>
            <p:ph type="title"/>
          </p:nvPr>
        </p:nvSpPr>
        <p:spPr>
          <a:xfrm>
            <a:off x="4508500" y="784225"/>
            <a:ext cx="7467600" cy="1325563"/>
          </a:xfrm>
        </p:spPr>
        <p:txBody>
          <a:bodyPr>
            <a:normAutofit/>
          </a:bodyPr>
          <a:lstStyle/>
          <a:p>
            <a:r>
              <a:rPr lang="en-US" sz="3600" b="1" dirty="0">
                <a:solidFill>
                  <a:srgbClr val="941651"/>
                </a:solidFill>
                <a:latin typeface="Avenir Next" charset="0"/>
                <a:ea typeface="Avenir Next" charset="0"/>
                <a:cs typeface="Avenir Next" charset="0"/>
              </a:rPr>
              <a:t>GROUPE 1</a:t>
            </a:r>
            <a:r>
              <a:rPr lang="en-US" sz="3600" b="1" dirty="0">
                <a:latin typeface="Avenir Next" charset="0"/>
                <a:ea typeface="Avenir Next" charset="0"/>
                <a:cs typeface="Avenir Next" charset="0"/>
              </a:rPr>
              <a:t/>
            </a:r>
            <a:br>
              <a:rPr lang="en-US" sz="3600" b="1" dirty="0">
                <a:latin typeface="Avenir Next" charset="0"/>
                <a:ea typeface="Avenir Next" charset="0"/>
                <a:cs typeface="Avenir Next" charset="0"/>
              </a:rPr>
            </a:br>
            <a:r>
              <a:rPr lang="en-US" sz="2400" b="1" dirty="0">
                <a:latin typeface="Avenir Next" charset="0"/>
                <a:ea typeface="Avenir Next" charset="0"/>
                <a:cs typeface="Avenir Next" charset="0"/>
              </a:rPr>
              <a:t>2 CHRONIQUES 20.20-22</a:t>
            </a:r>
            <a:endParaRPr lang="en-US" sz="3600" dirty="0">
              <a:latin typeface="Avenir Next" charset="0"/>
              <a:ea typeface="Avenir Next" charset="0"/>
              <a:cs typeface="Avenir Next" charset="0"/>
            </a:endParaRPr>
          </a:p>
        </p:txBody>
      </p:sp>
      <p:sp>
        <p:nvSpPr>
          <p:cNvPr id="3" name="Content Placeholder 2"/>
          <p:cNvSpPr>
            <a:spLocks noGrp="1"/>
          </p:cNvSpPr>
          <p:nvPr>
            <p:ph idx="1"/>
          </p:nvPr>
        </p:nvSpPr>
        <p:spPr>
          <a:xfrm>
            <a:off x="1117600" y="2790825"/>
            <a:ext cx="10515600" cy="2543175"/>
          </a:xfrm>
        </p:spPr>
        <p:txBody>
          <a:bodyPr/>
          <a:lstStyle/>
          <a:p>
            <a:pPr marL="0" indent="0">
              <a:lnSpc>
                <a:spcPct val="100000"/>
              </a:lnSpc>
              <a:buNone/>
            </a:pPr>
            <a:r>
              <a:rPr lang="en-US" b="1" dirty="0"/>
              <a:t>—</a:t>
            </a:r>
            <a:r>
              <a:rPr lang="fr-FR" dirty="0"/>
              <a:t>« Ils se levèrent de bon matin et partirent pour le désert de </a:t>
            </a:r>
            <a:r>
              <a:rPr lang="fr-FR" dirty="0" err="1"/>
              <a:t>Teqoa</a:t>
            </a:r>
            <a:r>
              <a:rPr lang="fr-FR" dirty="0"/>
              <a:t>. </a:t>
            </a:r>
            <a:br>
              <a:rPr lang="fr-FR" dirty="0"/>
            </a:br>
            <a:r>
              <a:rPr lang="fr-FR" dirty="0"/>
              <a:t>A leur départ, Josaphat se tint debout … Puis il tint conseil avec le peuple et nomma des chantres pour le Seigneur , qui le loueraient pour l’éclat de sa sainteté en sortant devant les hommes armés et en disant : </a:t>
            </a:r>
            <a:endParaRPr lang="en-US" dirty="0"/>
          </a:p>
        </p:txBody>
      </p:sp>
    </p:spTree>
    <p:extLst>
      <p:ext uri="{BB962C8B-B14F-4D97-AF65-F5344CB8AC3E}">
        <p14:creationId xmlns:p14="http://schemas.microsoft.com/office/powerpoint/2010/main" val="667930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1536700" y="3238501"/>
            <a:ext cx="9817100" cy="2692400"/>
          </a:xfrm>
        </p:spPr>
        <p:txBody>
          <a:bodyPr>
            <a:normAutofit/>
          </a:bodyPr>
          <a:lstStyle/>
          <a:p>
            <a:pPr marL="0" indent="0">
              <a:lnSpc>
                <a:spcPct val="100000"/>
              </a:lnSpc>
              <a:buNone/>
            </a:pPr>
            <a:r>
              <a:rPr lang="en-US" dirty="0"/>
              <a:t>“ </a:t>
            </a:r>
            <a:r>
              <a:rPr lang="en-US" dirty="0" err="1"/>
              <a:t>Célébrez</a:t>
            </a:r>
            <a:r>
              <a:rPr lang="en-US" dirty="0"/>
              <a:t> le Seigneur , car </a:t>
            </a:r>
            <a:r>
              <a:rPr lang="en-US" dirty="0" err="1"/>
              <a:t>sa</a:t>
            </a:r>
            <a:r>
              <a:rPr lang="en-US" dirty="0"/>
              <a:t> </a:t>
            </a:r>
            <a:r>
              <a:rPr lang="en-US" dirty="0" err="1"/>
              <a:t>fidélité</a:t>
            </a:r>
            <a:r>
              <a:rPr lang="en-US" dirty="0"/>
              <a:t> </a:t>
            </a:r>
            <a:r>
              <a:rPr lang="en-US" dirty="0" err="1"/>
              <a:t>est</a:t>
            </a:r>
            <a:r>
              <a:rPr lang="en-US" dirty="0"/>
              <a:t> pour </a:t>
            </a:r>
            <a:r>
              <a:rPr lang="en-US" dirty="0" err="1"/>
              <a:t>toujours</a:t>
            </a:r>
            <a:r>
              <a:rPr lang="en-US" dirty="0"/>
              <a:t> ! ” </a:t>
            </a:r>
            <a:r>
              <a:rPr lang="en-US" b="1" dirty="0">
                <a:solidFill>
                  <a:srgbClr val="941651"/>
                </a:solidFill>
              </a:rPr>
              <a:t>Au moment </a:t>
            </a:r>
            <a:r>
              <a:rPr lang="en-US" b="1" dirty="0" err="1">
                <a:solidFill>
                  <a:srgbClr val="941651"/>
                </a:solidFill>
              </a:rPr>
              <a:t>où</a:t>
            </a:r>
            <a:r>
              <a:rPr lang="en-US" b="1" dirty="0">
                <a:solidFill>
                  <a:srgbClr val="941651"/>
                </a:solidFill>
              </a:rPr>
              <a:t> </a:t>
            </a:r>
            <a:r>
              <a:rPr lang="en-US" b="1" dirty="0" err="1">
                <a:solidFill>
                  <a:srgbClr val="941651"/>
                </a:solidFill>
              </a:rPr>
              <a:t>l’on</a:t>
            </a:r>
            <a:r>
              <a:rPr lang="en-US" b="1" dirty="0">
                <a:solidFill>
                  <a:srgbClr val="941651"/>
                </a:solidFill>
              </a:rPr>
              <a:t> </a:t>
            </a:r>
            <a:r>
              <a:rPr lang="en-US" b="1" dirty="0" err="1">
                <a:solidFill>
                  <a:srgbClr val="941651"/>
                </a:solidFill>
              </a:rPr>
              <a:t>commençait</a:t>
            </a:r>
            <a:r>
              <a:rPr lang="en-US" b="1" dirty="0">
                <a:solidFill>
                  <a:srgbClr val="941651"/>
                </a:solidFill>
              </a:rPr>
              <a:t> les </a:t>
            </a:r>
            <a:r>
              <a:rPr lang="en-US" b="1" dirty="0" err="1">
                <a:solidFill>
                  <a:srgbClr val="941651"/>
                </a:solidFill>
              </a:rPr>
              <a:t>cris</a:t>
            </a:r>
            <a:r>
              <a:rPr lang="en-US" b="1" dirty="0">
                <a:solidFill>
                  <a:srgbClr val="941651"/>
                </a:solidFill>
              </a:rPr>
              <a:t> de joie et les </a:t>
            </a:r>
            <a:r>
              <a:rPr lang="en-US" b="1" dirty="0" err="1">
                <a:solidFill>
                  <a:srgbClr val="941651"/>
                </a:solidFill>
              </a:rPr>
              <a:t>louanges</a:t>
            </a:r>
            <a:r>
              <a:rPr lang="en-US" b="1" dirty="0">
                <a:solidFill>
                  <a:srgbClr val="941651"/>
                </a:solidFill>
              </a:rPr>
              <a:t>, le Seigneur </a:t>
            </a:r>
            <a:r>
              <a:rPr lang="en-US" b="1" dirty="0" err="1">
                <a:solidFill>
                  <a:srgbClr val="941651"/>
                </a:solidFill>
              </a:rPr>
              <a:t>plaça</a:t>
            </a:r>
            <a:r>
              <a:rPr lang="en-US" b="1" dirty="0">
                <a:solidFill>
                  <a:srgbClr val="941651"/>
                </a:solidFill>
              </a:rPr>
              <a:t> des </a:t>
            </a:r>
            <a:r>
              <a:rPr lang="en-US" b="1" dirty="0" err="1">
                <a:solidFill>
                  <a:srgbClr val="941651"/>
                </a:solidFill>
              </a:rPr>
              <a:t>embuscades</a:t>
            </a:r>
            <a:r>
              <a:rPr lang="en-US" b="1" dirty="0">
                <a:solidFill>
                  <a:srgbClr val="941651"/>
                </a:solidFill>
              </a:rPr>
              <a:t> </a:t>
            </a:r>
            <a:r>
              <a:rPr lang="en-US" b="1" dirty="0" err="1">
                <a:solidFill>
                  <a:srgbClr val="941651"/>
                </a:solidFill>
              </a:rPr>
              <a:t>contre</a:t>
            </a:r>
            <a:r>
              <a:rPr lang="en-US" b="1" dirty="0">
                <a:solidFill>
                  <a:srgbClr val="941651"/>
                </a:solidFill>
              </a:rPr>
              <a:t> les Ammonites </a:t>
            </a:r>
            <a:r>
              <a:rPr lang="en-US" dirty="0"/>
              <a:t>et les Moabites et les gens de la </a:t>
            </a:r>
            <a:r>
              <a:rPr lang="en-US" dirty="0" err="1"/>
              <a:t>région</a:t>
            </a:r>
            <a:r>
              <a:rPr lang="en-US" dirty="0"/>
              <a:t> </a:t>
            </a:r>
            <a:r>
              <a:rPr lang="en-US" dirty="0" err="1"/>
              <a:t>montagneuse</a:t>
            </a:r>
            <a:r>
              <a:rPr lang="en-US" dirty="0"/>
              <a:t> de </a:t>
            </a:r>
            <a:r>
              <a:rPr lang="en-US" dirty="0" err="1"/>
              <a:t>Séir</a:t>
            </a:r>
            <a:r>
              <a:rPr lang="en-US" dirty="0"/>
              <a:t> qui </a:t>
            </a:r>
            <a:r>
              <a:rPr lang="en-US" dirty="0" err="1"/>
              <a:t>étaient</a:t>
            </a:r>
            <a:r>
              <a:rPr lang="en-US" dirty="0"/>
              <a:t> </a:t>
            </a:r>
            <a:r>
              <a:rPr lang="en-US" dirty="0" err="1"/>
              <a:t>venus</a:t>
            </a:r>
            <a:r>
              <a:rPr lang="en-US" dirty="0"/>
              <a:t> </a:t>
            </a:r>
            <a:r>
              <a:rPr lang="en-US" dirty="0" err="1"/>
              <a:t>en</a:t>
            </a:r>
            <a:r>
              <a:rPr lang="en-US" dirty="0"/>
              <a:t> Juda, et </a:t>
            </a:r>
            <a:r>
              <a:rPr lang="en-US" dirty="0" err="1"/>
              <a:t>ils</a:t>
            </a:r>
            <a:r>
              <a:rPr lang="en-US" dirty="0"/>
              <a:t> </a:t>
            </a:r>
            <a:r>
              <a:rPr lang="en-US" dirty="0" err="1"/>
              <a:t>furent</a:t>
            </a:r>
            <a:r>
              <a:rPr lang="en-US" dirty="0"/>
              <a:t> </a:t>
            </a:r>
            <a:r>
              <a:rPr lang="en-US" dirty="0" err="1"/>
              <a:t>battus</a:t>
            </a:r>
            <a:r>
              <a:rPr lang="en-US" dirty="0"/>
              <a:t>. »</a:t>
            </a:r>
          </a:p>
          <a:p>
            <a:pPr marL="0" indent="0">
              <a:lnSpc>
                <a:spcPct val="100000"/>
              </a:lnSpc>
              <a:buNone/>
            </a:pPr>
            <a:endParaRPr lang="en-US" dirty="0"/>
          </a:p>
        </p:txBody>
      </p:sp>
    </p:spTree>
    <p:extLst>
      <p:ext uri="{BB962C8B-B14F-4D97-AF65-F5344CB8AC3E}">
        <p14:creationId xmlns:p14="http://schemas.microsoft.com/office/powerpoint/2010/main" val="1003545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3324225"/>
            <a:ext cx="10515600" cy="1984375"/>
          </a:xfrm>
        </p:spPr>
        <p:txBody>
          <a:bodyPr>
            <a:normAutofit/>
          </a:bodyPr>
          <a:lstStyle/>
          <a:p>
            <a:pPr marL="0" indent="0" algn="ctr">
              <a:lnSpc>
                <a:spcPct val="100000"/>
              </a:lnSpc>
              <a:buNone/>
            </a:pPr>
            <a:r>
              <a:rPr lang="en-US" sz="3600" dirty="0">
                <a:latin typeface="Avenir Next" charset="0"/>
                <a:ea typeface="Avenir Next" charset="0"/>
                <a:cs typeface="Avenir Next" charset="0"/>
              </a:rPr>
              <a:t>QUE S'EST-IL PASSÉ DANS CETTE SITUATION ET </a:t>
            </a:r>
            <a:r>
              <a:rPr lang="en-US" sz="3600" b="1" dirty="0">
                <a:latin typeface="Avenir Next" charset="0"/>
                <a:ea typeface="Avenir Next" charset="0"/>
                <a:cs typeface="Avenir Next" charset="0"/>
              </a:rPr>
              <a:t>COMMENT LA LOUANGE A-T-ELLE FAIT PLACE </a:t>
            </a:r>
            <a:r>
              <a:rPr lang="en-US" sz="3600" b="1" dirty="0" err="1">
                <a:latin typeface="Avenir Next" charset="0"/>
                <a:ea typeface="Avenir Next" charset="0"/>
                <a:cs typeface="Avenir Next" charset="0"/>
              </a:rPr>
              <a:t>À</a:t>
            </a:r>
            <a:r>
              <a:rPr lang="en-US" sz="3600" b="1" dirty="0">
                <a:latin typeface="Avenir Next" charset="0"/>
                <a:ea typeface="Avenir Next" charset="0"/>
                <a:cs typeface="Avenir Next" charset="0"/>
              </a:rPr>
              <a:t> LA BÉNÉDICTION ?</a:t>
            </a:r>
          </a:p>
        </p:txBody>
      </p:sp>
    </p:spTree>
    <p:extLst>
      <p:ext uri="{BB962C8B-B14F-4D97-AF65-F5344CB8AC3E}">
        <p14:creationId xmlns:p14="http://schemas.microsoft.com/office/powerpoint/2010/main" val="260587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2" name="Title 1"/>
          <p:cNvSpPr>
            <a:spLocks noGrp="1"/>
          </p:cNvSpPr>
          <p:nvPr>
            <p:ph type="title"/>
          </p:nvPr>
        </p:nvSpPr>
        <p:spPr>
          <a:xfrm>
            <a:off x="4673600" y="682625"/>
            <a:ext cx="6845300" cy="1325563"/>
          </a:xfrm>
        </p:spPr>
        <p:txBody>
          <a:bodyPr/>
          <a:lstStyle/>
          <a:p>
            <a:r>
              <a:rPr lang="en-US" sz="4000" b="1" dirty="0">
                <a:solidFill>
                  <a:srgbClr val="941651"/>
                </a:solidFill>
                <a:latin typeface="Avenir Next" charset="0"/>
                <a:ea typeface="Avenir Next" charset="0"/>
                <a:cs typeface="Avenir Next" charset="0"/>
              </a:rPr>
              <a:t>GROUPE 2</a:t>
            </a:r>
            <a:r>
              <a:rPr lang="en-US" b="1" dirty="0">
                <a:solidFill>
                  <a:srgbClr val="941651"/>
                </a:solidFill>
                <a:latin typeface="Avenir Next" charset="0"/>
                <a:ea typeface="Avenir Next" charset="0"/>
                <a:cs typeface="Avenir Next" charset="0"/>
              </a:rPr>
              <a:t/>
            </a:r>
            <a:br>
              <a:rPr lang="en-US" b="1" dirty="0">
                <a:solidFill>
                  <a:srgbClr val="941651"/>
                </a:solidFill>
                <a:latin typeface="Avenir Next" charset="0"/>
                <a:ea typeface="Avenir Next" charset="0"/>
                <a:cs typeface="Avenir Next" charset="0"/>
              </a:rPr>
            </a:br>
            <a:r>
              <a:rPr lang="en-US" sz="3200" dirty="0">
                <a:latin typeface="Avenir Next" charset="0"/>
                <a:ea typeface="Avenir Next" charset="0"/>
                <a:cs typeface="Avenir Next" charset="0"/>
              </a:rPr>
              <a:t>1 PIERRE 2.9</a:t>
            </a:r>
          </a:p>
        </p:txBody>
      </p:sp>
      <p:sp>
        <p:nvSpPr>
          <p:cNvPr id="3" name="Content Placeholder 2"/>
          <p:cNvSpPr>
            <a:spLocks noGrp="1"/>
          </p:cNvSpPr>
          <p:nvPr>
            <p:ph idx="1"/>
          </p:nvPr>
        </p:nvSpPr>
        <p:spPr>
          <a:xfrm>
            <a:off x="850900" y="2968625"/>
            <a:ext cx="10515600" cy="2505075"/>
          </a:xfrm>
        </p:spPr>
        <p:txBody>
          <a:bodyPr>
            <a:normAutofit/>
          </a:bodyPr>
          <a:lstStyle/>
          <a:p>
            <a:pPr marL="0" indent="0">
              <a:lnSpc>
                <a:spcPct val="100000"/>
              </a:lnSpc>
              <a:buNone/>
            </a:pPr>
            <a:r>
              <a:rPr lang="en-US" dirty="0"/>
              <a:t>— « </a:t>
            </a:r>
            <a:r>
              <a:rPr lang="en-US" b="1" dirty="0" err="1">
                <a:solidFill>
                  <a:srgbClr val="941651"/>
                </a:solidFill>
              </a:rPr>
              <a:t>Vous</a:t>
            </a:r>
            <a:r>
              <a:rPr lang="en-US" b="1" dirty="0">
                <a:solidFill>
                  <a:srgbClr val="941651"/>
                </a:solidFill>
              </a:rPr>
              <a:t>, par </a:t>
            </a:r>
            <a:r>
              <a:rPr lang="en-US" b="1" dirty="0" err="1">
                <a:solidFill>
                  <a:srgbClr val="941651"/>
                </a:solidFill>
              </a:rPr>
              <a:t>contre</a:t>
            </a:r>
            <a:r>
              <a:rPr lang="en-US" b="1" dirty="0">
                <a:solidFill>
                  <a:srgbClr val="941651"/>
                </a:solidFill>
              </a:rPr>
              <a:t>, </a:t>
            </a:r>
            <a:r>
              <a:rPr lang="en-US" b="1" dirty="0" err="1">
                <a:solidFill>
                  <a:srgbClr val="941651"/>
                </a:solidFill>
              </a:rPr>
              <a:t>vous</a:t>
            </a:r>
            <a:r>
              <a:rPr lang="en-US" b="1" dirty="0">
                <a:solidFill>
                  <a:srgbClr val="941651"/>
                </a:solidFill>
              </a:rPr>
              <a:t> </a:t>
            </a:r>
            <a:r>
              <a:rPr lang="en-US" b="1" dirty="0" err="1">
                <a:solidFill>
                  <a:srgbClr val="941651"/>
                </a:solidFill>
              </a:rPr>
              <a:t>êtes</a:t>
            </a:r>
            <a:r>
              <a:rPr lang="en-US" b="1" dirty="0">
                <a:solidFill>
                  <a:srgbClr val="941651"/>
                </a:solidFill>
              </a:rPr>
              <a:t> </a:t>
            </a:r>
            <a:r>
              <a:rPr lang="en-US" b="1" dirty="0" err="1">
                <a:solidFill>
                  <a:srgbClr val="941651"/>
                </a:solidFill>
              </a:rPr>
              <a:t>une</a:t>
            </a:r>
            <a:r>
              <a:rPr lang="en-US" b="1" dirty="0">
                <a:solidFill>
                  <a:srgbClr val="941651"/>
                </a:solidFill>
              </a:rPr>
              <a:t> </a:t>
            </a:r>
            <a:r>
              <a:rPr lang="en-US" b="1" dirty="0" err="1">
                <a:solidFill>
                  <a:srgbClr val="941651"/>
                </a:solidFill>
              </a:rPr>
              <a:t>lignée</a:t>
            </a:r>
            <a:r>
              <a:rPr lang="en-US" b="1" dirty="0">
                <a:solidFill>
                  <a:srgbClr val="941651"/>
                </a:solidFill>
              </a:rPr>
              <a:t> </a:t>
            </a:r>
            <a:r>
              <a:rPr lang="en-US" b="1" dirty="0" err="1">
                <a:solidFill>
                  <a:srgbClr val="941651"/>
                </a:solidFill>
              </a:rPr>
              <a:t>choisie</a:t>
            </a:r>
            <a:r>
              <a:rPr lang="en-US" b="1" dirty="0">
                <a:solidFill>
                  <a:srgbClr val="941651"/>
                </a:solidFill>
              </a:rPr>
              <a:t>, </a:t>
            </a:r>
            <a:br>
              <a:rPr lang="en-US" b="1" dirty="0">
                <a:solidFill>
                  <a:srgbClr val="941651"/>
                </a:solidFill>
              </a:rPr>
            </a:br>
            <a:r>
              <a:rPr lang="en-US" b="1" dirty="0">
                <a:solidFill>
                  <a:srgbClr val="941651"/>
                </a:solidFill>
              </a:rPr>
              <a:t>un </a:t>
            </a:r>
            <a:r>
              <a:rPr lang="en-US" b="1" dirty="0" err="1">
                <a:solidFill>
                  <a:srgbClr val="941651"/>
                </a:solidFill>
              </a:rPr>
              <a:t>sacerdoce</a:t>
            </a:r>
            <a:r>
              <a:rPr lang="en-US" b="1" dirty="0">
                <a:solidFill>
                  <a:srgbClr val="941651"/>
                </a:solidFill>
              </a:rPr>
              <a:t> royal</a:t>
            </a:r>
            <a:r>
              <a:rPr lang="en-US" dirty="0"/>
              <a:t>, </a:t>
            </a:r>
            <a:r>
              <a:rPr lang="en-US" dirty="0" err="1"/>
              <a:t>une</a:t>
            </a:r>
            <a:r>
              <a:rPr lang="en-US" dirty="0"/>
              <a:t> nation </a:t>
            </a:r>
            <a:r>
              <a:rPr lang="en-US" dirty="0" err="1"/>
              <a:t>sainte</a:t>
            </a:r>
            <a:r>
              <a:rPr lang="en-US" dirty="0"/>
              <a:t>, un </a:t>
            </a:r>
            <a:r>
              <a:rPr lang="en-US" dirty="0" err="1"/>
              <a:t>peuple</a:t>
            </a:r>
            <a:r>
              <a:rPr lang="en-US" dirty="0"/>
              <a:t> que </a:t>
            </a:r>
            <a:r>
              <a:rPr lang="en-US" dirty="0" err="1"/>
              <a:t>Dieu</a:t>
            </a:r>
            <a:r>
              <a:rPr lang="en-US" dirty="0"/>
              <a:t> </a:t>
            </a:r>
            <a:r>
              <a:rPr lang="en-US" dirty="0" err="1"/>
              <a:t>s’est</a:t>
            </a:r>
            <a:r>
              <a:rPr lang="en-US" dirty="0"/>
              <a:t> acquis, pour que </a:t>
            </a:r>
            <a:r>
              <a:rPr lang="en-US" dirty="0" err="1"/>
              <a:t>vous</a:t>
            </a:r>
            <a:r>
              <a:rPr lang="en-US" dirty="0"/>
              <a:t> </a:t>
            </a:r>
            <a:r>
              <a:rPr lang="en-US" dirty="0" err="1"/>
              <a:t>annonciez</a:t>
            </a:r>
            <a:r>
              <a:rPr lang="en-US" dirty="0"/>
              <a:t> les </a:t>
            </a:r>
            <a:r>
              <a:rPr lang="en-US" dirty="0" err="1"/>
              <a:t>hauts</a:t>
            </a:r>
            <a:r>
              <a:rPr lang="en-US" dirty="0"/>
              <a:t> </a:t>
            </a:r>
            <a:r>
              <a:rPr lang="en-US" dirty="0" err="1"/>
              <a:t>faits</a:t>
            </a:r>
            <a:r>
              <a:rPr lang="en-US" dirty="0"/>
              <a:t> de </a:t>
            </a:r>
            <a:r>
              <a:rPr lang="en-US" dirty="0" err="1"/>
              <a:t>celui</a:t>
            </a:r>
            <a:r>
              <a:rPr lang="en-US" dirty="0"/>
              <a:t> qui </a:t>
            </a:r>
            <a:r>
              <a:rPr lang="en-US" dirty="0" err="1"/>
              <a:t>vous</a:t>
            </a:r>
            <a:r>
              <a:rPr lang="en-US" dirty="0"/>
              <a:t> a </a:t>
            </a:r>
            <a:r>
              <a:rPr lang="en-US" dirty="0" err="1"/>
              <a:t>appelés</a:t>
            </a:r>
            <a:r>
              <a:rPr lang="en-US" dirty="0"/>
              <a:t> </a:t>
            </a:r>
            <a:br>
              <a:rPr lang="en-US" dirty="0"/>
            </a:br>
            <a:r>
              <a:rPr lang="en-US" dirty="0"/>
              <a:t>des </a:t>
            </a:r>
            <a:r>
              <a:rPr lang="en-US" dirty="0" err="1"/>
              <a:t>ténèbres</a:t>
            </a:r>
            <a:r>
              <a:rPr lang="en-US" dirty="0"/>
              <a:t> </a:t>
            </a:r>
            <a:r>
              <a:rPr lang="en-US" dirty="0" err="1"/>
              <a:t>à</a:t>
            </a:r>
            <a:r>
              <a:rPr lang="en-US" dirty="0"/>
              <a:t> son </a:t>
            </a:r>
            <a:r>
              <a:rPr lang="en-US" dirty="0" err="1"/>
              <a:t>étonnante</a:t>
            </a:r>
            <a:r>
              <a:rPr lang="en-US" dirty="0"/>
              <a:t> lumière »</a:t>
            </a:r>
          </a:p>
          <a:p>
            <a:pPr marL="0" indent="0">
              <a:lnSpc>
                <a:spcPct val="100000"/>
              </a:lnSpc>
              <a:buNone/>
            </a:pPr>
            <a:endParaRPr lang="en-US" dirty="0"/>
          </a:p>
        </p:txBody>
      </p:sp>
    </p:spTree>
    <p:extLst>
      <p:ext uri="{BB962C8B-B14F-4D97-AF65-F5344CB8AC3E}">
        <p14:creationId xmlns:p14="http://schemas.microsoft.com/office/powerpoint/2010/main" val="254649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900"/>
            <a:ext cx="12192000" cy="6946900"/>
          </a:xfrm>
          <a:prstGeom prst="rect">
            <a:avLst/>
          </a:prstGeom>
        </p:spPr>
      </p:pic>
      <p:sp>
        <p:nvSpPr>
          <p:cNvPr id="3" name="Content Placeholder 2"/>
          <p:cNvSpPr>
            <a:spLocks noGrp="1"/>
          </p:cNvSpPr>
          <p:nvPr>
            <p:ph idx="1"/>
          </p:nvPr>
        </p:nvSpPr>
        <p:spPr>
          <a:xfrm>
            <a:off x="838200" y="3248025"/>
            <a:ext cx="10515600" cy="2378075"/>
          </a:xfrm>
        </p:spPr>
        <p:txBody>
          <a:bodyPr>
            <a:normAutofit/>
          </a:bodyPr>
          <a:lstStyle/>
          <a:p>
            <a:pPr marL="0" indent="0" algn="ctr">
              <a:lnSpc>
                <a:spcPct val="100000"/>
              </a:lnSpc>
              <a:buNone/>
            </a:pPr>
            <a:r>
              <a:rPr lang="en-US" sz="3600" dirty="0">
                <a:latin typeface="Avenir Next" charset="0"/>
                <a:ea typeface="Avenir Next" charset="0"/>
                <a:cs typeface="Avenir Next" charset="0"/>
              </a:rPr>
              <a:t>QUE S'EST-IL PASSÉ DANS CETTE SITUATION ET </a:t>
            </a:r>
            <a:r>
              <a:rPr lang="en-US" sz="3600" b="1" dirty="0">
                <a:latin typeface="Avenir Next" charset="0"/>
                <a:ea typeface="Avenir Next" charset="0"/>
                <a:cs typeface="Avenir Next" charset="0"/>
              </a:rPr>
              <a:t>COMMENT LA LOUANGE A-T-ELLE MENÉ </a:t>
            </a:r>
            <a:br>
              <a:rPr lang="en-US" sz="3600" b="1" dirty="0">
                <a:latin typeface="Avenir Next" charset="0"/>
                <a:ea typeface="Avenir Next" charset="0"/>
                <a:cs typeface="Avenir Next" charset="0"/>
              </a:rPr>
            </a:br>
            <a:r>
              <a:rPr lang="en-US" sz="3600" b="1" dirty="0" err="1">
                <a:latin typeface="Avenir Next" charset="0"/>
                <a:ea typeface="Avenir Next" charset="0"/>
                <a:cs typeface="Avenir Next" charset="0"/>
              </a:rPr>
              <a:t>À</a:t>
            </a:r>
            <a:r>
              <a:rPr lang="en-US" sz="3600" b="1" dirty="0">
                <a:latin typeface="Avenir Next" charset="0"/>
                <a:ea typeface="Avenir Next" charset="0"/>
                <a:cs typeface="Avenir Next" charset="0"/>
              </a:rPr>
              <a:t> LA BÉNÉDICTION ?</a:t>
            </a:r>
          </a:p>
        </p:txBody>
      </p:sp>
    </p:spTree>
    <p:extLst>
      <p:ext uri="{BB962C8B-B14F-4D97-AF65-F5344CB8AC3E}">
        <p14:creationId xmlns:p14="http://schemas.microsoft.com/office/powerpoint/2010/main" val="1471388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43184"/>
          </a:xfrm>
          <a:prstGeom prst="rect">
            <a:avLst/>
          </a:prstGeom>
        </p:spPr>
      </p:pic>
      <p:sp>
        <p:nvSpPr>
          <p:cNvPr id="2" name="Title 1"/>
          <p:cNvSpPr>
            <a:spLocks noGrp="1"/>
          </p:cNvSpPr>
          <p:nvPr>
            <p:ph type="title"/>
          </p:nvPr>
        </p:nvSpPr>
        <p:spPr>
          <a:xfrm>
            <a:off x="4673600" y="746125"/>
            <a:ext cx="6680200" cy="1325563"/>
          </a:xfrm>
        </p:spPr>
        <p:txBody>
          <a:bodyPr/>
          <a:lstStyle/>
          <a:p>
            <a:r>
              <a:rPr lang="en-US" sz="4000" b="1" dirty="0">
                <a:solidFill>
                  <a:srgbClr val="941651"/>
                </a:solidFill>
                <a:latin typeface="Avenir Next" charset="0"/>
                <a:ea typeface="Avenir Next" charset="0"/>
                <a:cs typeface="Avenir Next" charset="0"/>
              </a:rPr>
              <a:t>GROUPE 3</a:t>
            </a:r>
            <a:r>
              <a:rPr lang="en-US" b="1" dirty="0">
                <a:latin typeface="Avenir Next" charset="0"/>
                <a:ea typeface="Avenir Next" charset="0"/>
                <a:cs typeface="Avenir Next" charset="0"/>
              </a:rPr>
              <a:t/>
            </a:r>
            <a:br>
              <a:rPr lang="en-US" b="1" dirty="0">
                <a:latin typeface="Avenir Next" charset="0"/>
                <a:ea typeface="Avenir Next" charset="0"/>
                <a:cs typeface="Avenir Next" charset="0"/>
              </a:rPr>
            </a:br>
            <a:r>
              <a:rPr lang="en-US" sz="3200" dirty="0">
                <a:latin typeface="Avenir Next" charset="0"/>
                <a:ea typeface="Avenir Next" charset="0"/>
                <a:cs typeface="Avenir Next" charset="0"/>
              </a:rPr>
              <a:t>ACTES 16.25, 26</a:t>
            </a:r>
          </a:p>
        </p:txBody>
      </p:sp>
      <p:sp>
        <p:nvSpPr>
          <p:cNvPr id="3" name="Content Placeholder 2"/>
          <p:cNvSpPr>
            <a:spLocks noGrp="1"/>
          </p:cNvSpPr>
          <p:nvPr>
            <p:ph idx="1"/>
          </p:nvPr>
        </p:nvSpPr>
        <p:spPr>
          <a:xfrm>
            <a:off x="1270000" y="2828925"/>
            <a:ext cx="9893300" cy="2263775"/>
          </a:xfrm>
        </p:spPr>
        <p:txBody>
          <a:bodyPr>
            <a:normAutofit/>
          </a:bodyPr>
          <a:lstStyle/>
          <a:p>
            <a:pPr marL="0" indent="0">
              <a:lnSpc>
                <a:spcPct val="100000"/>
              </a:lnSpc>
              <a:buNone/>
            </a:pPr>
            <a:r>
              <a:rPr lang="en-US" dirty="0"/>
              <a:t>— « </a:t>
            </a:r>
            <a:r>
              <a:rPr lang="en-US" sz="2900" b="1" dirty="0" err="1">
                <a:solidFill>
                  <a:srgbClr val="941651"/>
                </a:solidFill>
              </a:rPr>
              <a:t>Vers</a:t>
            </a:r>
            <a:r>
              <a:rPr lang="en-US" sz="2900" b="1" dirty="0">
                <a:solidFill>
                  <a:srgbClr val="941651"/>
                </a:solidFill>
              </a:rPr>
              <a:t> le milieu de la </a:t>
            </a:r>
            <a:r>
              <a:rPr lang="en-US" sz="2900" b="1" dirty="0" err="1">
                <a:solidFill>
                  <a:srgbClr val="941651"/>
                </a:solidFill>
              </a:rPr>
              <a:t>nuit</a:t>
            </a:r>
            <a:r>
              <a:rPr lang="en-US" sz="2900" b="1" dirty="0">
                <a:solidFill>
                  <a:srgbClr val="941651"/>
                </a:solidFill>
              </a:rPr>
              <a:t>, Paul et Silas </a:t>
            </a:r>
            <a:r>
              <a:rPr lang="en-US" sz="2900" b="1" dirty="0" err="1">
                <a:solidFill>
                  <a:srgbClr val="941651"/>
                </a:solidFill>
              </a:rPr>
              <a:t>priaient</a:t>
            </a:r>
            <a:r>
              <a:rPr lang="en-US" sz="2900" b="1" dirty="0">
                <a:solidFill>
                  <a:srgbClr val="941651"/>
                </a:solidFill>
              </a:rPr>
              <a:t> et </a:t>
            </a:r>
            <a:r>
              <a:rPr lang="en-US" sz="2900" b="1" dirty="0" err="1">
                <a:solidFill>
                  <a:srgbClr val="941651"/>
                </a:solidFill>
              </a:rPr>
              <a:t>chantaient</a:t>
            </a:r>
            <a:r>
              <a:rPr lang="en-US" sz="2900" b="1" dirty="0">
                <a:solidFill>
                  <a:srgbClr val="941651"/>
                </a:solidFill>
              </a:rPr>
              <a:t> les </a:t>
            </a:r>
            <a:r>
              <a:rPr lang="en-US" sz="2900" b="1" dirty="0" err="1">
                <a:solidFill>
                  <a:srgbClr val="941651"/>
                </a:solidFill>
              </a:rPr>
              <a:t>louanges</a:t>
            </a:r>
            <a:r>
              <a:rPr lang="en-US" sz="2900" b="1" dirty="0">
                <a:solidFill>
                  <a:srgbClr val="941651"/>
                </a:solidFill>
              </a:rPr>
              <a:t> de </a:t>
            </a:r>
            <a:r>
              <a:rPr lang="en-US" sz="2900" b="1" dirty="0" err="1">
                <a:solidFill>
                  <a:srgbClr val="941651"/>
                </a:solidFill>
              </a:rPr>
              <a:t>Dieu</a:t>
            </a:r>
            <a:r>
              <a:rPr lang="en-US" sz="2900" b="1" dirty="0">
                <a:solidFill>
                  <a:srgbClr val="941651"/>
                </a:solidFill>
              </a:rPr>
              <a:t> ; les </a:t>
            </a:r>
            <a:r>
              <a:rPr lang="en-US" sz="2900" b="1" dirty="0" err="1">
                <a:solidFill>
                  <a:srgbClr val="941651"/>
                </a:solidFill>
              </a:rPr>
              <a:t>prisonniers</a:t>
            </a:r>
            <a:r>
              <a:rPr lang="en-US" sz="2900" b="1" dirty="0">
                <a:solidFill>
                  <a:srgbClr val="941651"/>
                </a:solidFill>
              </a:rPr>
              <a:t> les </a:t>
            </a:r>
            <a:r>
              <a:rPr lang="en-US" sz="2900" b="1" dirty="0" err="1">
                <a:solidFill>
                  <a:srgbClr val="941651"/>
                </a:solidFill>
              </a:rPr>
              <a:t>entendaient</a:t>
            </a:r>
            <a:r>
              <a:rPr lang="en-US" dirty="0"/>
              <a:t>. </a:t>
            </a:r>
            <a:br>
              <a:rPr lang="en-US" dirty="0"/>
            </a:br>
            <a:r>
              <a:rPr lang="en-US" dirty="0"/>
              <a:t>Tout </a:t>
            </a:r>
            <a:r>
              <a:rPr lang="en-US" dirty="0" err="1"/>
              <a:t>à</a:t>
            </a:r>
            <a:r>
              <a:rPr lang="en-US" dirty="0"/>
              <a:t> coup </a:t>
            </a:r>
            <a:r>
              <a:rPr lang="en-US" dirty="0" err="1"/>
              <a:t>il</a:t>
            </a:r>
            <a:r>
              <a:rPr lang="en-US" dirty="0"/>
              <a:t> se </a:t>
            </a:r>
            <a:r>
              <a:rPr lang="en-US" dirty="0" err="1"/>
              <a:t>produisit</a:t>
            </a:r>
            <a:r>
              <a:rPr lang="en-US" dirty="0"/>
              <a:t> un grand </a:t>
            </a:r>
            <a:r>
              <a:rPr lang="en-US" dirty="0" err="1"/>
              <a:t>tremblement</a:t>
            </a:r>
            <a:r>
              <a:rPr lang="en-US" dirty="0"/>
              <a:t> de </a:t>
            </a:r>
            <a:r>
              <a:rPr lang="en-US" dirty="0" err="1"/>
              <a:t>terre</a:t>
            </a:r>
            <a:r>
              <a:rPr lang="en-US" dirty="0"/>
              <a:t> : </a:t>
            </a:r>
            <a:br>
              <a:rPr lang="en-US" dirty="0"/>
            </a:br>
            <a:r>
              <a:rPr lang="en-US" dirty="0"/>
              <a:t>les </a:t>
            </a:r>
            <a:r>
              <a:rPr lang="en-US" dirty="0" err="1"/>
              <a:t>fondations</a:t>
            </a:r>
            <a:r>
              <a:rPr lang="en-US" dirty="0"/>
              <a:t> de la prison </a:t>
            </a:r>
            <a:r>
              <a:rPr lang="en-US" dirty="0" err="1"/>
              <a:t>furent</a:t>
            </a:r>
            <a:r>
              <a:rPr lang="en-US" dirty="0"/>
              <a:t> </a:t>
            </a:r>
            <a:r>
              <a:rPr lang="en-US" dirty="0" err="1"/>
              <a:t>ébranlées</a:t>
            </a:r>
            <a:r>
              <a:rPr lang="en-US" dirty="0"/>
              <a:t> ; </a:t>
            </a:r>
            <a:r>
              <a:rPr lang="en-US" dirty="0" err="1"/>
              <a:t>à</a:t>
            </a:r>
            <a:r>
              <a:rPr lang="en-US" dirty="0"/>
              <a:t> </a:t>
            </a:r>
            <a:r>
              <a:rPr lang="en-US" dirty="0" err="1"/>
              <a:t>l’instant</a:t>
            </a:r>
            <a:r>
              <a:rPr lang="en-US" dirty="0"/>
              <a:t> </a:t>
            </a:r>
            <a:r>
              <a:rPr lang="en-US" dirty="0" err="1"/>
              <a:t>même</a:t>
            </a:r>
            <a:r>
              <a:rPr lang="en-US" dirty="0"/>
              <a:t>, </a:t>
            </a:r>
            <a:r>
              <a:rPr lang="en-US" dirty="0" err="1"/>
              <a:t>toutes</a:t>
            </a:r>
            <a:r>
              <a:rPr lang="en-US" dirty="0"/>
              <a:t> les </a:t>
            </a:r>
            <a:r>
              <a:rPr lang="en-US" dirty="0" err="1"/>
              <a:t>portes</a:t>
            </a:r>
            <a:r>
              <a:rPr lang="en-US" dirty="0"/>
              <a:t> </a:t>
            </a:r>
            <a:r>
              <a:rPr lang="en-US" dirty="0" err="1"/>
              <a:t>s’ouvrirent</a:t>
            </a:r>
            <a:r>
              <a:rPr lang="en-US" dirty="0"/>
              <a:t> et </a:t>
            </a:r>
            <a:r>
              <a:rPr lang="en-US" dirty="0" err="1"/>
              <a:t>tous</a:t>
            </a:r>
            <a:r>
              <a:rPr lang="en-US" dirty="0"/>
              <a:t> les liens se </a:t>
            </a:r>
            <a:r>
              <a:rPr lang="en-US" dirty="0" err="1"/>
              <a:t>détachèrent</a:t>
            </a:r>
            <a:r>
              <a:rPr lang="en-US" dirty="0"/>
              <a:t>. »</a:t>
            </a:r>
          </a:p>
          <a:p>
            <a:pPr marL="0" indent="0">
              <a:lnSpc>
                <a:spcPct val="100000"/>
              </a:lnSpc>
              <a:buNone/>
            </a:pPr>
            <a:endParaRPr lang="en-US" dirty="0"/>
          </a:p>
        </p:txBody>
      </p:sp>
    </p:spTree>
    <p:extLst>
      <p:ext uri="{BB962C8B-B14F-4D97-AF65-F5344CB8AC3E}">
        <p14:creationId xmlns:p14="http://schemas.microsoft.com/office/powerpoint/2010/main" val="22142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1930401"/>
            <a:ext cx="7975600" cy="3098799"/>
          </a:xfrm>
        </p:spPr>
        <p:txBody>
          <a:bodyPr>
            <a:normAutofit/>
          </a:bodyPr>
          <a:lstStyle/>
          <a:p>
            <a:pPr marL="0" indent="0" algn="ctr">
              <a:lnSpc>
                <a:spcPct val="150000"/>
              </a:lnSpc>
              <a:buNone/>
            </a:pPr>
            <a:r>
              <a:rPr lang="en-US" i="1" dirty="0" err="1"/>
              <a:t>Quand</a:t>
            </a:r>
            <a:r>
              <a:rPr lang="en-US" i="1" dirty="0"/>
              <a:t> nous </a:t>
            </a:r>
            <a:r>
              <a:rPr lang="en-US" i="1" dirty="0" err="1"/>
              <a:t>levons</a:t>
            </a:r>
            <a:r>
              <a:rPr lang="en-US" i="1" dirty="0"/>
              <a:t> </a:t>
            </a:r>
            <a:r>
              <a:rPr lang="en-US" i="1" dirty="0" err="1"/>
              <a:t>nos</a:t>
            </a:r>
            <a:r>
              <a:rPr lang="en-US" i="1" dirty="0"/>
              <a:t> mains pour </a:t>
            </a:r>
            <a:r>
              <a:rPr lang="en-US" i="1" dirty="0" err="1"/>
              <a:t>louer</a:t>
            </a:r>
            <a:r>
              <a:rPr lang="en-US" i="1" dirty="0"/>
              <a:t> et adorer, nous </a:t>
            </a:r>
            <a:r>
              <a:rPr lang="en-US" i="1" dirty="0" err="1"/>
              <a:t>brisons</a:t>
            </a:r>
            <a:r>
              <a:rPr lang="en-US" i="1" dirty="0"/>
              <a:t> des vases de </a:t>
            </a:r>
            <a:r>
              <a:rPr lang="en-US" i="1" dirty="0" err="1"/>
              <a:t>parfum</a:t>
            </a:r>
            <a:r>
              <a:rPr lang="en-US" i="1" dirty="0"/>
              <a:t> </a:t>
            </a:r>
            <a:r>
              <a:rPr lang="en-US" i="1" dirty="0" err="1"/>
              <a:t>spirituel</a:t>
            </a:r>
            <a:r>
              <a:rPr lang="en-US" i="1" dirty="0"/>
              <a:t> sur </a:t>
            </a:r>
            <a:r>
              <a:rPr lang="en-US" i="1" dirty="0" err="1"/>
              <a:t>Jésus</a:t>
            </a:r>
            <a:r>
              <a:rPr lang="en-US" i="1" dirty="0"/>
              <a:t>. Le </a:t>
            </a:r>
            <a:r>
              <a:rPr lang="en-US" i="1" dirty="0" err="1"/>
              <a:t>parfum</a:t>
            </a:r>
            <a:r>
              <a:rPr lang="en-US" i="1" dirty="0"/>
              <a:t> de </a:t>
            </a:r>
            <a:r>
              <a:rPr lang="en-US" i="1" dirty="0" err="1"/>
              <a:t>notre</a:t>
            </a:r>
            <a:r>
              <a:rPr lang="en-US" i="1" dirty="0"/>
              <a:t> </a:t>
            </a:r>
            <a:r>
              <a:rPr lang="en-US" i="1" dirty="0" err="1"/>
              <a:t>louange</a:t>
            </a:r>
            <a:r>
              <a:rPr lang="en-US" i="1" dirty="0"/>
              <a:t> </a:t>
            </a:r>
            <a:r>
              <a:rPr lang="en-US" i="1" dirty="0" err="1"/>
              <a:t>remplit</a:t>
            </a:r>
            <a:r>
              <a:rPr lang="en-US" i="1" dirty="0"/>
              <a:t> </a:t>
            </a:r>
            <a:r>
              <a:rPr lang="en-US" i="1" dirty="0" err="1"/>
              <a:t>toute</a:t>
            </a:r>
            <a:r>
              <a:rPr lang="en-US" i="1" dirty="0"/>
              <a:t> la </a:t>
            </a:r>
            <a:r>
              <a:rPr lang="en-US" i="1" dirty="0" err="1"/>
              <a:t>terre</a:t>
            </a:r>
            <a:r>
              <a:rPr lang="en-US" i="1" dirty="0"/>
              <a:t> </a:t>
            </a:r>
            <a:br>
              <a:rPr lang="en-US" i="1" dirty="0"/>
            </a:br>
            <a:r>
              <a:rPr lang="en-US" i="1" dirty="0"/>
              <a:t>et </a:t>
            </a:r>
            <a:r>
              <a:rPr lang="en-US" i="1" dirty="0" err="1"/>
              <a:t>touche</a:t>
            </a:r>
            <a:r>
              <a:rPr lang="en-US" i="1" dirty="0"/>
              <a:t> le </a:t>
            </a:r>
            <a:r>
              <a:rPr lang="en-US" i="1" dirty="0" err="1"/>
              <a:t>cœur</a:t>
            </a:r>
            <a:r>
              <a:rPr lang="en-US" i="1" dirty="0"/>
              <a:t> de </a:t>
            </a:r>
            <a:r>
              <a:rPr lang="en-US" i="1" dirty="0" err="1"/>
              <a:t>Dieu</a:t>
            </a:r>
            <a:r>
              <a:rPr lang="en-US" i="1" dirty="0"/>
              <a:t>.</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26459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 name="Title 1"/>
          <p:cNvSpPr>
            <a:spLocks noGrp="1"/>
          </p:cNvSpPr>
          <p:nvPr>
            <p:ph type="title"/>
          </p:nvPr>
        </p:nvSpPr>
        <p:spPr>
          <a:xfrm>
            <a:off x="5018567" y="1223202"/>
            <a:ext cx="6698512" cy="1325563"/>
          </a:xfrm>
        </p:spPr>
        <p:txBody>
          <a:bodyPr>
            <a:normAutofit fontScale="90000"/>
          </a:bodyPr>
          <a:lstStyle/>
          <a:p>
            <a:r>
              <a:rPr lang="en-US" sz="3200" b="1" dirty="0">
                <a:solidFill>
                  <a:srgbClr val="941651"/>
                </a:solidFill>
                <a:latin typeface="Avenir Next" charset="0"/>
              </a:rPr>
              <a:t>RÉFLEXIONS FINALES SUR LES LOUANGES </a:t>
            </a:r>
            <a:r>
              <a:rPr lang="en-US" sz="3200" dirty="0">
                <a:latin typeface="Avenir Next" charset="0"/>
                <a:ea typeface="Avenir Next" charset="0"/>
                <a:cs typeface="Avenir Next" charset="0"/>
              </a:rPr>
              <a:t>QUI SE TRANSFORMENT EN BÉNÉDICTIONS</a:t>
            </a:r>
            <a:br>
              <a:rPr lang="en-US" sz="3200" dirty="0">
                <a:latin typeface="Avenir Next" charset="0"/>
                <a:ea typeface="Avenir Next" charset="0"/>
                <a:cs typeface="Avenir Next" charset="0"/>
              </a:rPr>
            </a:br>
            <a:endParaRPr lang="en-US" sz="3200" dirty="0">
              <a:latin typeface="Avenir Next" charset="0"/>
              <a:ea typeface="Avenir Next" charset="0"/>
              <a:cs typeface="Avenir Next" charset="0"/>
            </a:endParaRPr>
          </a:p>
        </p:txBody>
      </p:sp>
      <p:sp>
        <p:nvSpPr>
          <p:cNvPr id="3" name="Content Placeholder 2"/>
          <p:cNvSpPr>
            <a:spLocks noGrp="1"/>
          </p:cNvSpPr>
          <p:nvPr>
            <p:ph idx="1"/>
          </p:nvPr>
        </p:nvSpPr>
        <p:spPr>
          <a:xfrm>
            <a:off x="2235200" y="2955925"/>
            <a:ext cx="8966200" cy="2573005"/>
          </a:xfrm>
        </p:spPr>
        <p:txBody>
          <a:bodyPr>
            <a:normAutofit lnSpcReduction="10000"/>
          </a:bodyPr>
          <a:lstStyle/>
          <a:p>
            <a:pPr marL="0" indent="0" algn="ctr">
              <a:buNone/>
            </a:pPr>
            <a:r>
              <a:rPr lang="en-US" dirty="0" err="1">
                <a:solidFill>
                  <a:srgbClr val="941651"/>
                </a:solidFill>
              </a:rPr>
              <a:t>Lorsque</a:t>
            </a:r>
            <a:r>
              <a:rPr lang="en-US" dirty="0">
                <a:solidFill>
                  <a:srgbClr val="941651"/>
                </a:solidFill>
              </a:rPr>
              <a:t> nous </a:t>
            </a:r>
            <a:r>
              <a:rPr lang="en-US" dirty="0" err="1">
                <a:solidFill>
                  <a:srgbClr val="941651"/>
                </a:solidFill>
              </a:rPr>
              <a:t>ouvrons</a:t>
            </a:r>
            <a:r>
              <a:rPr lang="en-US" dirty="0">
                <a:solidFill>
                  <a:srgbClr val="941651"/>
                </a:solidFill>
              </a:rPr>
              <a:t> des vases de </a:t>
            </a:r>
            <a:r>
              <a:rPr lang="en-US" dirty="0" err="1">
                <a:solidFill>
                  <a:srgbClr val="941651"/>
                </a:solidFill>
              </a:rPr>
              <a:t>louange</a:t>
            </a:r>
            <a:r>
              <a:rPr lang="en-US" dirty="0">
                <a:solidFill>
                  <a:srgbClr val="941651"/>
                </a:solidFill>
              </a:rPr>
              <a:t> </a:t>
            </a:r>
            <a:r>
              <a:rPr lang="en-US" dirty="0" err="1">
                <a:solidFill>
                  <a:srgbClr val="941651"/>
                </a:solidFill>
              </a:rPr>
              <a:t>parfumée</a:t>
            </a:r>
            <a:r>
              <a:rPr lang="en-US" dirty="0">
                <a:solidFill>
                  <a:srgbClr val="941651"/>
                </a:solidFill>
              </a:rPr>
              <a:t> </a:t>
            </a:r>
            <a:br>
              <a:rPr lang="en-US" dirty="0">
                <a:solidFill>
                  <a:srgbClr val="941651"/>
                </a:solidFill>
              </a:rPr>
            </a:br>
            <a:r>
              <a:rPr lang="en-US" dirty="0" err="1">
                <a:solidFill>
                  <a:srgbClr val="941651"/>
                </a:solidFill>
              </a:rPr>
              <a:t>à</a:t>
            </a:r>
            <a:r>
              <a:rPr lang="en-US" dirty="0">
                <a:solidFill>
                  <a:srgbClr val="941651"/>
                </a:solidFill>
              </a:rPr>
              <a:t> </a:t>
            </a:r>
            <a:r>
              <a:rPr lang="en-US" dirty="0" err="1">
                <a:solidFill>
                  <a:srgbClr val="941651"/>
                </a:solidFill>
              </a:rPr>
              <a:t>Dieu</a:t>
            </a:r>
            <a:r>
              <a:rPr lang="en-US" dirty="0">
                <a:solidFill>
                  <a:srgbClr val="941651"/>
                </a:solidFill>
              </a:rPr>
              <a:t>, </a:t>
            </a:r>
            <a:r>
              <a:rPr lang="en-US" dirty="0" err="1">
                <a:solidFill>
                  <a:srgbClr val="941651"/>
                </a:solidFill>
              </a:rPr>
              <a:t>il</a:t>
            </a:r>
            <a:r>
              <a:rPr lang="en-US" dirty="0">
                <a:solidFill>
                  <a:srgbClr val="941651"/>
                </a:solidFill>
              </a:rPr>
              <a:t> y a des </a:t>
            </a:r>
            <a:r>
              <a:rPr lang="en-US" dirty="0" err="1">
                <a:solidFill>
                  <a:srgbClr val="941651"/>
                </a:solidFill>
              </a:rPr>
              <a:t>conséquences</a:t>
            </a:r>
            <a:r>
              <a:rPr lang="en-US" dirty="0">
                <a:solidFill>
                  <a:srgbClr val="941651"/>
                </a:solidFill>
              </a:rPr>
              <a:t> </a:t>
            </a:r>
            <a:r>
              <a:rPr lang="en-US" dirty="0" err="1">
                <a:solidFill>
                  <a:srgbClr val="941651"/>
                </a:solidFill>
              </a:rPr>
              <a:t>particulièrement</a:t>
            </a:r>
            <a:r>
              <a:rPr lang="en-US" dirty="0">
                <a:solidFill>
                  <a:srgbClr val="941651"/>
                </a:solidFill>
              </a:rPr>
              <a:t> </a:t>
            </a:r>
            <a:r>
              <a:rPr lang="en-US" dirty="0" err="1">
                <a:solidFill>
                  <a:srgbClr val="941651"/>
                </a:solidFill>
              </a:rPr>
              <a:t>spéciales</a:t>
            </a:r>
            <a:r>
              <a:rPr lang="en-US" dirty="0">
                <a:solidFill>
                  <a:srgbClr val="941651"/>
                </a:solidFill>
              </a:rPr>
              <a:t> pour </a:t>
            </a:r>
            <a:r>
              <a:rPr lang="en-US" dirty="0" err="1">
                <a:solidFill>
                  <a:srgbClr val="941651"/>
                </a:solidFill>
              </a:rPr>
              <a:t>chacune</a:t>
            </a:r>
            <a:r>
              <a:rPr lang="en-US" dirty="0">
                <a:solidFill>
                  <a:srgbClr val="941651"/>
                </a:solidFill>
              </a:rPr>
              <a:t> </a:t>
            </a:r>
            <a:r>
              <a:rPr lang="en-US" dirty="0" err="1">
                <a:solidFill>
                  <a:srgbClr val="941651"/>
                </a:solidFill>
              </a:rPr>
              <a:t>d'entre</a:t>
            </a:r>
            <a:r>
              <a:rPr lang="en-US" dirty="0">
                <a:solidFill>
                  <a:srgbClr val="941651"/>
                </a:solidFill>
              </a:rPr>
              <a:t> nous.</a:t>
            </a:r>
          </a:p>
          <a:p>
            <a:pPr marL="0" indent="0" algn="ctr">
              <a:buNone/>
            </a:pPr>
            <a:endParaRPr lang="en-US" dirty="0">
              <a:solidFill>
                <a:srgbClr val="941651"/>
              </a:solidFill>
            </a:endParaRPr>
          </a:p>
          <a:p>
            <a:pPr marL="0" indent="0">
              <a:buNone/>
            </a:pPr>
            <a:r>
              <a:rPr lang="fr-FR" b="1" dirty="0"/>
              <a:t>Premièrement</a:t>
            </a:r>
            <a:r>
              <a:rPr lang="en-US" b="1" dirty="0"/>
              <a:t>, </a:t>
            </a:r>
            <a:r>
              <a:rPr lang="en-US" dirty="0" err="1"/>
              <a:t>nos</a:t>
            </a:r>
            <a:r>
              <a:rPr lang="en-US" dirty="0"/>
              <a:t> </a:t>
            </a:r>
            <a:r>
              <a:rPr lang="en-US" dirty="0" err="1"/>
              <a:t>louanges</a:t>
            </a:r>
            <a:r>
              <a:rPr lang="en-US" dirty="0"/>
              <a:t> nous </a:t>
            </a:r>
            <a:r>
              <a:rPr lang="en-US" dirty="0" err="1"/>
              <a:t>aident</a:t>
            </a:r>
            <a:r>
              <a:rPr lang="en-US" dirty="0"/>
              <a:t> </a:t>
            </a:r>
            <a:r>
              <a:rPr lang="en-US" dirty="0" err="1"/>
              <a:t>à</a:t>
            </a:r>
            <a:r>
              <a:rPr lang="en-US" dirty="0"/>
              <a:t> nous </a:t>
            </a:r>
            <a:r>
              <a:rPr lang="en-US" dirty="0" err="1"/>
              <a:t>concentrer</a:t>
            </a:r>
            <a:r>
              <a:rPr lang="en-US" dirty="0"/>
              <a:t> sur </a:t>
            </a:r>
            <a:r>
              <a:rPr lang="en-US" dirty="0" err="1"/>
              <a:t>Dieu</a:t>
            </a:r>
            <a:r>
              <a:rPr lang="en-US" dirty="0"/>
              <a:t> et non sur nous-</a:t>
            </a:r>
            <a:r>
              <a:rPr lang="en-US" dirty="0" err="1"/>
              <a:t>mêmes</a:t>
            </a:r>
            <a:r>
              <a:rPr lang="en-US" dirty="0"/>
              <a:t>. </a:t>
            </a:r>
          </a:p>
          <a:p>
            <a:pPr marL="0" indent="0">
              <a:buNone/>
            </a:pPr>
            <a:endParaRPr lang="en-US" dirty="0"/>
          </a:p>
        </p:txBody>
      </p:sp>
    </p:spTree>
    <p:extLst>
      <p:ext uri="{BB962C8B-B14F-4D97-AF65-F5344CB8AC3E}">
        <p14:creationId xmlns:p14="http://schemas.microsoft.com/office/powerpoint/2010/main" val="212742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0700" y="1978025"/>
            <a:ext cx="8915400" cy="2073275"/>
          </a:xfrm>
        </p:spPr>
        <p:txBody>
          <a:bodyPr>
            <a:noAutofit/>
          </a:bodyPr>
          <a:lstStyle/>
          <a:p>
            <a:pPr marL="0" indent="0" algn="ctr">
              <a:lnSpc>
                <a:spcPct val="150000"/>
              </a:lnSpc>
              <a:buNone/>
            </a:pPr>
            <a:r>
              <a:rPr lang="en-US" dirty="0" err="1"/>
              <a:t>Une</a:t>
            </a:r>
            <a:r>
              <a:rPr lang="en-US" dirty="0"/>
              <a:t> des belles choses au </a:t>
            </a:r>
            <a:r>
              <a:rPr lang="en-US" dirty="0" err="1"/>
              <a:t>sujet</a:t>
            </a:r>
            <a:r>
              <a:rPr lang="en-US" dirty="0"/>
              <a:t> de la </a:t>
            </a:r>
            <a:r>
              <a:rPr lang="en-US" dirty="0" err="1"/>
              <a:t>louange</a:t>
            </a:r>
            <a:r>
              <a:rPr lang="en-US" dirty="0"/>
              <a:t> </a:t>
            </a:r>
            <a:r>
              <a:rPr lang="en-US" dirty="0" err="1"/>
              <a:t>à</a:t>
            </a:r>
            <a:r>
              <a:rPr lang="en-US" dirty="0"/>
              <a:t> </a:t>
            </a:r>
            <a:r>
              <a:rPr lang="en-US" dirty="0" err="1"/>
              <a:t>Dieu</a:t>
            </a:r>
            <a:r>
              <a:rPr lang="en-US" dirty="0"/>
              <a:t>, </a:t>
            </a:r>
            <a:r>
              <a:rPr lang="en-US" dirty="0" err="1"/>
              <a:t>c’est</a:t>
            </a:r>
            <a:r>
              <a:rPr lang="en-US" dirty="0"/>
              <a:t> </a:t>
            </a:r>
            <a:r>
              <a:rPr lang="en-US" dirty="0" err="1"/>
              <a:t>qu’elle</a:t>
            </a:r>
            <a:r>
              <a:rPr lang="en-US" dirty="0"/>
              <a:t> </a:t>
            </a:r>
            <a:r>
              <a:rPr lang="en-US" dirty="0" err="1"/>
              <a:t>enlève</a:t>
            </a:r>
            <a:r>
              <a:rPr lang="en-US" dirty="0"/>
              <a:t> </a:t>
            </a:r>
            <a:r>
              <a:rPr lang="en-US" dirty="0" err="1"/>
              <a:t>l'attention</a:t>
            </a:r>
            <a:r>
              <a:rPr lang="en-US" dirty="0"/>
              <a:t> sur nous-</a:t>
            </a:r>
            <a:r>
              <a:rPr lang="en-US" dirty="0" err="1"/>
              <a:t>mêmes</a:t>
            </a:r>
            <a:r>
              <a:rPr lang="en-US" dirty="0"/>
              <a:t> et la </a:t>
            </a:r>
            <a:r>
              <a:rPr lang="en-US" dirty="0" err="1"/>
              <a:t>réoriente</a:t>
            </a:r>
            <a:r>
              <a:rPr lang="en-US" dirty="0"/>
              <a:t> </a:t>
            </a:r>
            <a:br>
              <a:rPr lang="en-US" dirty="0"/>
            </a:br>
            <a:r>
              <a:rPr lang="en-US" dirty="0" err="1"/>
              <a:t>vers</a:t>
            </a:r>
            <a:r>
              <a:rPr lang="en-US" dirty="0"/>
              <a:t> </a:t>
            </a:r>
            <a:r>
              <a:rPr lang="en-US" dirty="0" err="1"/>
              <a:t>lui</a:t>
            </a:r>
            <a:r>
              <a:rPr lang="en-US" dirty="0"/>
              <a:t>.</a:t>
            </a:r>
            <a:r>
              <a:rPr lang="en-US" b="1" dirty="0">
                <a:solidFill>
                  <a:srgbClr val="941651"/>
                </a:solidFill>
              </a:rPr>
              <a:t> La </a:t>
            </a:r>
            <a:r>
              <a:rPr lang="en-US" b="1" dirty="0" err="1">
                <a:solidFill>
                  <a:srgbClr val="941651"/>
                </a:solidFill>
              </a:rPr>
              <a:t>louange</a:t>
            </a:r>
            <a:r>
              <a:rPr lang="en-US" b="1" dirty="0">
                <a:solidFill>
                  <a:srgbClr val="941651"/>
                </a:solidFill>
              </a:rPr>
              <a:t> ne change pas </a:t>
            </a:r>
            <a:r>
              <a:rPr lang="en-US" b="1" dirty="0" err="1">
                <a:solidFill>
                  <a:srgbClr val="941651"/>
                </a:solidFill>
              </a:rPr>
              <a:t>Dieu</a:t>
            </a:r>
            <a:r>
              <a:rPr lang="en-US" b="1" dirty="0">
                <a:solidFill>
                  <a:srgbClr val="941651"/>
                </a:solidFill>
              </a:rPr>
              <a:t> </a:t>
            </a:r>
            <a:r>
              <a:rPr lang="en-US" b="1" dirty="0" err="1">
                <a:solidFill>
                  <a:srgbClr val="941651"/>
                </a:solidFill>
              </a:rPr>
              <a:t>mais</a:t>
            </a:r>
            <a:r>
              <a:rPr lang="en-US" b="1" dirty="0">
                <a:solidFill>
                  <a:srgbClr val="941651"/>
                </a:solidFill>
              </a:rPr>
              <a:t/>
            </a:r>
            <a:br>
              <a:rPr lang="en-US" b="1" dirty="0">
                <a:solidFill>
                  <a:srgbClr val="941651"/>
                </a:solidFill>
              </a:rPr>
            </a:br>
            <a:r>
              <a:rPr lang="en-US" b="1" dirty="0" err="1">
                <a:solidFill>
                  <a:srgbClr val="941651"/>
                </a:solidFill>
              </a:rPr>
              <a:t>elle</a:t>
            </a:r>
            <a:r>
              <a:rPr lang="en-US" b="1" dirty="0">
                <a:solidFill>
                  <a:srgbClr val="941651"/>
                </a:solidFill>
              </a:rPr>
              <a:t> change </a:t>
            </a:r>
            <a:r>
              <a:rPr lang="en-US" b="1" dirty="0" err="1">
                <a:solidFill>
                  <a:srgbClr val="941651"/>
                </a:solidFill>
              </a:rPr>
              <a:t>nos</a:t>
            </a:r>
            <a:r>
              <a:rPr lang="en-US" b="1" dirty="0">
                <a:solidFill>
                  <a:srgbClr val="941651"/>
                </a:solidFill>
              </a:rPr>
              <a:t> </a:t>
            </a:r>
            <a:r>
              <a:rPr lang="en-US" b="1" dirty="0" err="1">
                <a:solidFill>
                  <a:srgbClr val="941651"/>
                </a:solidFill>
              </a:rPr>
              <a:t>cœurs</a:t>
            </a:r>
            <a:r>
              <a:rPr lang="en-US" b="1" dirty="0">
                <a:solidFill>
                  <a:srgbClr val="941651"/>
                </a:solidFill>
              </a:rPr>
              <a:t>.</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29163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5800" y="1825625"/>
            <a:ext cx="8128000" cy="4351338"/>
          </a:xfrm>
        </p:spPr>
        <p:txBody>
          <a:bodyPr/>
          <a:lstStyle/>
          <a:p>
            <a:pPr marL="0" indent="0" algn="ctr">
              <a:lnSpc>
                <a:spcPct val="100000"/>
              </a:lnSpc>
              <a:buNone/>
            </a:pPr>
            <a:r>
              <a:rPr lang="fr-FR" dirty="0"/>
              <a:t>« </a:t>
            </a:r>
            <a:r>
              <a:rPr lang="en-US" b="1" dirty="0">
                <a:solidFill>
                  <a:srgbClr val="941651"/>
                </a:solidFill>
              </a:rPr>
              <a:t>Que je </a:t>
            </a:r>
            <a:r>
              <a:rPr lang="en-US" b="1" dirty="0" err="1">
                <a:solidFill>
                  <a:srgbClr val="941651"/>
                </a:solidFill>
              </a:rPr>
              <a:t>bénisse</a:t>
            </a:r>
            <a:r>
              <a:rPr lang="en-US" b="1" dirty="0">
                <a:solidFill>
                  <a:srgbClr val="941651"/>
                </a:solidFill>
              </a:rPr>
              <a:t> le Seigneur, que je </a:t>
            </a:r>
            <a:r>
              <a:rPr lang="en-US" b="1" dirty="0" err="1">
                <a:solidFill>
                  <a:srgbClr val="941651"/>
                </a:solidFill>
              </a:rPr>
              <a:t>n’oublie</a:t>
            </a:r>
            <a:r>
              <a:rPr lang="en-US" b="1" dirty="0">
                <a:solidFill>
                  <a:srgbClr val="941651"/>
                </a:solidFill>
              </a:rPr>
              <a:t> </a:t>
            </a:r>
            <a:r>
              <a:rPr lang="en-US" b="1" dirty="0" err="1">
                <a:solidFill>
                  <a:srgbClr val="941651"/>
                </a:solidFill>
              </a:rPr>
              <a:t>aucun</a:t>
            </a:r>
            <a:r>
              <a:rPr lang="en-US" b="1" dirty="0">
                <a:solidFill>
                  <a:srgbClr val="941651"/>
                </a:solidFill>
              </a:rPr>
              <a:t> de </a:t>
            </a:r>
            <a:r>
              <a:rPr lang="en-US" b="1" dirty="0" err="1">
                <a:solidFill>
                  <a:srgbClr val="941651"/>
                </a:solidFill>
              </a:rPr>
              <a:t>ses</a:t>
            </a:r>
            <a:r>
              <a:rPr lang="en-US" b="1" dirty="0">
                <a:solidFill>
                  <a:srgbClr val="941651"/>
                </a:solidFill>
              </a:rPr>
              <a:t> </a:t>
            </a:r>
            <a:r>
              <a:rPr lang="en-US" b="1" dirty="0" err="1">
                <a:solidFill>
                  <a:srgbClr val="941651"/>
                </a:solidFill>
              </a:rPr>
              <a:t>bienfaits</a:t>
            </a:r>
            <a:r>
              <a:rPr lang="en-US" b="1" dirty="0">
                <a:solidFill>
                  <a:srgbClr val="941651"/>
                </a:solidFill>
              </a:rPr>
              <a:t> ! </a:t>
            </a:r>
            <a:r>
              <a:rPr lang="en-US" dirty="0"/>
              <a:t>— </a:t>
            </a:r>
            <a:r>
              <a:rPr lang="fr-FR" dirty="0"/>
              <a:t>C’est lui qui pardonne toutes tes fautes, qui guérit toutes tes maladies, qui reprend ta vie à la fosse, qui te couronne de fidélité et de compassion, qui rassasie de biens ta vieillesse, qui te fait rajeunir comme l’aigle. » </a:t>
            </a:r>
            <a:endParaRPr lang="en-US" dirty="0"/>
          </a:p>
          <a:p>
            <a:pPr marL="0" indent="0" algn="ctr">
              <a:lnSpc>
                <a:spcPct val="100000"/>
              </a:lnSpc>
              <a:buNone/>
            </a:pPr>
            <a:r>
              <a:rPr lang="en-US" sz="2000" dirty="0"/>
              <a:t>(</a:t>
            </a:r>
            <a:r>
              <a:rPr lang="en-US" sz="2000" dirty="0" err="1"/>
              <a:t>Psaumes</a:t>
            </a:r>
            <a:r>
              <a:rPr lang="en-US" sz="2000" dirty="0"/>
              <a:t> 103.2-5, NBS)</a:t>
            </a:r>
          </a:p>
          <a:p>
            <a:pPr marL="0" indent="0" algn="ctr">
              <a:lnSpc>
                <a:spcPct val="100000"/>
              </a:lnSpc>
              <a:buNone/>
            </a:pPr>
            <a:endParaRPr lang="en-US" dirty="0"/>
          </a:p>
        </p:txBody>
      </p:sp>
      <p:pic>
        <p:nvPicPr>
          <p:cNvPr id="5"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344354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800" y="1825625"/>
            <a:ext cx="7899400" cy="3013075"/>
          </a:xfrm>
        </p:spPr>
        <p:txBody>
          <a:bodyPr>
            <a:normAutofit lnSpcReduction="10000"/>
          </a:bodyPr>
          <a:lstStyle/>
          <a:p>
            <a:pPr marL="0" indent="0" algn="ctr">
              <a:lnSpc>
                <a:spcPct val="100000"/>
              </a:lnSpc>
              <a:buNone/>
            </a:pPr>
            <a:r>
              <a:rPr lang="en-US" b="1" dirty="0" err="1"/>
              <a:t>Deuxièmement</a:t>
            </a:r>
            <a:r>
              <a:rPr lang="en-US" b="1" dirty="0"/>
              <a:t>, </a:t>
            </a:r>
            <a:r>
              <a:rPr lang="en-US" dirty="0"/>
              <a:t>la </a:t>
            </a:r>
            <a:r>
              <a:rPr lang="en-US" dirty="0" err="1"/>
              <a:t>louange</a:t>
            </a:r>
            <a:r>
              <a:rPr lang="en-US" dirty="0"/>
              <a:t> </a:t>
            </a:r>
            <a:r>
              <a:rPr lang="en-US" dirty="0" err="1"/>
              <a:t>ouvre</a:t>
            </a:r>
            <a:r>
              <a:rPr lang="en-US" dirty="0"/>
              <a:t> la </a:t>
            </a:r>
            <a:r>
              <a:rPr lang="en-US" dirty="0" err="1"/>
              <a:t>voie</a:t>
            </a:r>
            <a:r>
              <a:rPr lang="en-US" dirty="0"/>
              <a:t> aux </a:t>
            </a:r>
            <a:r>
              <a:rPr lang="en-US" dirty="0" err="1"/>
              <a:t>bénédictions</a:t>
            </a:r>
            <a:r>
              <a:rPr lang="en-US" dirty="0"/>
              <a:t> </a:t>
            </a:r>
            <a:r>
              <a:rPr lang="en-US" dirty="0" err="1"/>
              <a:t>alors</a:t>
            </a:r>
            <a:r>
              <a:rPr lang="en-US" dirty="0"/>
              <a:t> que nous </a:t>
            </a:r>
            <a:r>
              <a:rPr lang="en-US" dirty="0" err="1"/>
              <a:t>entrons</a:t>
            </a:r>
            <a:r>
              <a:rPr lang="en-US" dirty="0"/>
              <a:t> </a:t>
            </a:r>
            <a:r>
              <a:rPr lang="en-US" dirty="0" err="1"/>
              <a:t>dans</a:t>
            </a:r>
            <a:r>
              <a:rPr lang="en-US" dirty="0"/>
              <a:t> la </a:t>
            </a:r>
            <a:r>
              <a:rPr lang="en-US" dirty="0" err="1"/>
              <a:t>présence</a:t>
            </a:r>
            <a:r>
              <a:rPr lang="en-US" dirty="0"/>
              <a:t> de </a:t>
            </a:r>
            <a:r>
              <a:rPr lang="en-US" dirty="0" err="1"/>
              <a:t>Dieu</a:t>
            </a:r>
            <a:r>
              <a:rPr lang="en-US" dirty="0"/>
              <a:t> pour </a:t>
            </a:r>
            <a:r>
              <a:rPr lang="en-US" dirty="0" err="1"/>
              <a:t>lui</a:t>
            </a:r>
            <a:r>
              <a:rPr lang="en-US" dirty="0"/>
              <a:t> </a:t>
            </a:r>
            <a:r>
              <a:rPr lang="en-US" dirty="0" err="1"/>
              <a:t>présenter</a:t>
            </a:r>
            <a:r>
              <a:rPr lang="en-US" dirty="0"/>
              <a:t> </a:t>
            </a:r>
            <a:r>
              <a:rPr lang="en-US" dirty="0" err="1"/>
              <a:t>nos</a:t>
            </a:r>
            <a:r>
              <a:rPr lang="en-US" dirty="0"/>
              <a:t> vases de </a:t>
            </a:r>
            <a:r>
              <a:rPr lang="en-US" dirty="0" err="1"/>
              <a:t>parfum</a:t>
            </a:r>
            <a:r>
              <a:rPr lang="en-US" dirty="0"/>
              <a:t>. « </a:t>
            </a:r>
            <a:r>
              <a:rPr lang="en-US" dirty="0" err="1"/>
              <a:t>Béni</a:t>
            </a:r>
            <a:r>
              <a:rPr lang="en-US" dirty="0"/>
              <a:t> </a:t>
            </a:r>
            <a:r>
              <a:rPr lang="en-US" dirty="0" err="1"/>
              <a:t>soit</a:t>
            </a:r>
            <a:r>
              <a:rPr lang="en-US" dirty="0"/>
              <a:t> le </a:t>
            </a:r>
            <a:r>
              <a:rPr lang="en-US" dirty="0" err="1"/>
              <a:t>Dieu</a:t>
            </a:r>
            <a:r>
              <a:rPr lang="en-US" dirty="0"/>
              <a:t> et </a:t>
            </a:r>
            <a:r>
              <a:rPr lang="en-US" dirty="0" err="1"/>
              <a:t>Père</a:t>
            </a:r>
            <a:r>
              <a:rPr lang="en-US" dirty="0"/>
              <a:t> de </a:t>
            </a:r>
            <a:r>
              <a:rPr lang="en-US" dirty="0" err="1"/>
              <a:t>notre</a:t>
            </a:r>
            <a:r>
              <a:rPr lang="en-US" dirty="0"/>
              <a:t> Seigneur </a:t>
            </a:r>
            <a:r>
              <a:rPr lang="en-US" dirty="0" err="1"/>
              <a:t>Jésus</a:t>
            </a:r>
            <a:r>
              <a:rPr lang="en-US" dirty="0"/>
              <a:t>-Christ, qui nous a </a:t>
            </a:r>
            <a:r>
              <a:rPr lang="en-US" dirty="0" err="1"/>
              <a:t>bénis</a:t>
            </a:r>
            <a:r>
              <a:rPr lang="en-US" dirty="0"/>
              <a:t> de </a:t>
            </a:r>
            <a:r>
              <a:rPr lang="en-US" b="1" dirty="0" err="1">
                <a:solidFill>
                  <a:srgbClr val="941651"/>
                </a:solidFill>
              </a:rPr>
              <a:t>toute</a:t>
            </a:r>
            <a:r>
              <a:rPr lang="en-US" b="1" dirty="0">
                <a:solidFill>
                  <a:srgbClr val="941651"/>
                </a:solidFill>
              </a:rPr>
              <a:t> </a:t>
            </a:r>
            <a:r>
              <a:rPr lang="en-US" b="1" dirty="0" err="1">
                <a:solidFill>
                  <a:srgbClr val="941651"/>
                </a:solidFill>
              </a:rPr>
              <a:t>bénédiction</a:t>
            </a:r>
            <a:r>
              <a:rPr lang="en-US" b="1" dirty="0">
                <a:solidFill>
                  <a:srgbClr val="941651"/>
                </a:solidFill>
              </a:rPr>
              <a:t> </a:t>
            </a:r>
            <a:r>
              <a:rPr lang="en-US" b="1" dirty="0" err="1">
                <a:solidFill>
                  <a:srgbClr val="941651"/>
                </a:solidFill>
              </a:rPr>
              <a:t>spirituelle</a:t>
            </a:r>
            <a:r>
              <a:rPr lang="en-US" b="1" dirty="0">
                <a:solidFill>
                  <a:srgbClr val="941651"/>
                </a:solidFill>
              </a:rPr>
              <a:t> </a:t>
            </a:r>
            <a:r>
              <a:rPr lang="en-US" dirty="0" err="1"/>
              <a:t>dans</a:t>
            </a:r>
            <a:r>
              <a:rPr lang="en-US" dirty="0"/>
              <a:t> les </a:t>
            </a:r>
            <a:r>
              <a:rPr lang="en-US" dirty="0" err="1"/>
              <a:t>lieux</a:t>
            </a:r>
            <a:r>
              <a:rPr lang="en-US" dirty="0"/>
              <a:t> </a:t>
            </a:r>
            <a:r>
              <a:rPr lang="en-US" dirty="0" err="1"/>
              <a:t>célestes</a:t>
            </a:r>
            <a:r>
              <a:rPr lang="en-US" dirty="0"/>
              <a:t>,</a:t>
            </a:r>
            <a:r>
              <a:rPr lang="en-US" b="1" dirty="0">
                <a:solidFill>
                  <a:srgbClr val="941651"/>
                </a:solidFill>
              </a:rPr>
              <a:t> </a:t>
            </a:r>
            <a:r>
              <a:rPr lang="en-US" b="1" dirty="0" err="1">
                <a:solidFill>
                  <a:srgbClr val="941651"/>
                </a:solidFill>
              </a:rPr>
              <a:t>dans</a:t>
            </a:r>
            <a:r>
              <a:rPr lang="en-US" b="1" dirty="0">
                <a:solidFill>
                  <a:srgbClr val="941651"/>
                </a:solidFill>
              </a:rPr>
              <a:t> le Christ. »</a:t>
            </a:r>
          </a:p>
          <a:p>
            <a:pPr marL="0" indent="0" algn="ctr">
              <a:lnSpc>
                <a:spcPct val="100000"/>
              </a:lnSpc>
              <a:buNone/>
            </a:pPr>
            <a:r>
              <a:rPr lang="en-US" sz="2000" dirty="0"/>
              <a:t>(</a:t>
            </a:r>
            <a:r>
              <a:rPr lang="en-US" sz="2000" dirty="0" err="1"/>
              <a:t>Ephesiens</a:t>
            </a:r>
            <a:r>
              <a:rPr lang="en-US" sz="2000" dirty="0"/>
              <a:t> 1.3, NBS)</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730413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600"/>
            <a:ext cx="12192000" cy="6959600"/>
          </a:xfrm>
          <a:prstGeom prst="rect">
            <a:avLst/>
          </a:prstGeom>
        </p:spPr>
      </p:pic>
      <p:sp>
        <p:nvSpPr>
          <p:cNvPr id="3" name="Content Placeholder 2"/>
          <p:cNvSpPr>
            <a:spLocks noGrp="1"/>
          </p:cNvSpPr>
          <p:nvPr>
            <p:ph idx="1"/>
          </p:nvPr>
        </p:nvSpPr>
        <p:spPr>
          <a:xfrm>
            <a:off x="2209800" y="2794001"/>
            <a:ext cx="9144000" cy="2057400"/>
          </a:xfrm>
        </p:spPr>
        <p:txBody>
          <a:bodyPr>
            <a:normAutofit/>
          </a:bodyPr>
          <a:lstStyle/>
          <a:p>
            <a:pPr marL="0" indent="0">
              <a:lnSpc>
                <a:spcPct val="100000"/>
              </a:lnSpc>
              <a:buNone/>
            </a:pPr>
            <a:r>
              <a:rPr lang="en-US" b="1" dirty="0"/>
              <a:t>Et pour </a:t>
            </a:r>
            <a:r>
              <a:rPr lang="en-US" b="1" dirty="0" err="1"/>
              <a:t>terminer</a:t>
            </a:r>
            <a:r>
              <a:rPr lang="en-US" b="1" dirty="0"/>
              <a:t> </a:t>
            </a:r>
            <a:r>
              <a:rPr lang="en-US" dirty="0"/>
              <a:t>— </a:t>
            </a:r>
            <a:r>
              <a:rPr lang="en-US" dirty="0" err="1"/>
              <a:t>parce</a:t>
            </a:r>
            <a:r>
              <a:rPr lang="en-US" dirty="0"/>
              <a:t> que nous </a:t>
            </a:r>
            <a:r>
              <a:rPr lang="en-US" dirty="0" err="1"/>
              <a:t>sommes</a:t>
            </a:r>
            <a:r>
              <a:rPr lang="en-US" dirty="0"/>
              <a:t> </a:t>
            </a:r>
            <a:r>
              <a:rPr lang="en-US" dirty="0" err="1"/>
              <a:t>bénies</a:t>
            </a:r>
            <a:r>
              <a:rPr lang="en-US" dirty="0"/>
              <a:t> pour </a:t>
            </a:r>
            <a:r>
              <a:rPr lang="en-US" dirty="0" err="1"/>
              <a:t>bénir</a:t>
            </a:r>
            <a:r>
              <a:rPr lang="en-US" dirty="0"/>
              <a:t> — </a:t>
            </a:r>
            <a:r>
              <a:rPr lang="en-US" dirty="0" err="1"/>
              <a:t>notre</a:t>
            </a:r>
            <a:r>
              <a:rPr lang="en-US" dirty="0"/>
              <a:t> </a:t>
            </a:r>
            <a:r>
              <a:rPr lang="en-US" dirty="0" err="1"/>
              <a:t>louange</a:t>
            </a:r>
            <a:r>
              <a:rPr lang="en-US" dirty="0"/>
              <a:t> continue </a:t>
            </a:r>
            <a:r>
              <a:rPr lang="en-US" dirty="0" err="1"/>
              <a:t>à</a:t>
            </a:r>
            <a:r>
              <a:rPr lang="en-US" dirty="0"/>
              <a:t> </a:t>
            </a:r>
            <a:r>
              <a:rPr lang="en-US" dirty="0" err="1"/>
              <a:t>amener</a:t>
            </a:r>
            <a:r>
              <a:rPr lang="en-US" dirty="0"/>
              <a:t> </a:t>
            </a:r>
            <a:r>
              <a:rPr lang="en-US" dirty="0" err="1"/>
              <a:t>d’autres</a:t>
            </a:r>
            <a:r>
              <a:rPr lang="en-US" dirty="0"/>
              <a:t> </a:t>
            </a:r>
            <a:r>
              <a:rPr lang="en-US" dirty="0" err="1"/>
              <a:t>à</a:t>
            </a:r>
            <a:r>
              <a:rPr lang="en-US" dirty="0"/>
              <a:t> Christ. </a:t>
            </a:r>
          </a:p>
        </p:txBody>
      </p:sp>
    </p:spTree>
    <p:extLst>
      <p:ext uri="{BB962C8B-B14F-4D97-AF65-F5344CB8AC3E}">
        <p14:creationId xmlns:p14="http://schemas.microsoft.com/office/powerpoint/2010/main" val="768160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990600" y="2768600"/>
            <a:ext cx="10515600" cy="3606799"/>
          </a:xfrm>
        </p:spPr>
        <p:txBody>
          <a:bodyPr>
            <a:normAutofit fontScale="92500"/>
          </a:bodyPr>
          <a:lstStyle/>
          <a:p>
            <a:pPr marL="0" indent="0" algn="ctr">
              <a:lnSpc>
                <a:spcPct val="160000"/>
              </a:lnSpc>
              <a:buNone/>
            </a:pPr>
            <a:r>
              <a:rPr lang="en-US" sz="2600" i="1" dirty="0">
                <a:latin typeface="Avenir Next" charset="0"/>
              </a:rPr>
              <a:t>« VOUS, PAR CONTRE, VOUS ÊTES UNE LIGNÉE CHOISIE, UN SACERDOCE ROYAL, UNE NATION SAINTE, UN PEUPLE QUE DIEU S’EST ACQUIS, POUR QUE VOUS ANNONCIEZ LES HAUTS FAITS DE </a:t>
            </a:r>
            <a:r>
              <a:rPr lang="en-US" sz="2600" b="1" dirty="0">
                <a:solidFill>
                  <a:srgbClr val="941651"/>
                </a:solidFill>
                <a:latin typeface="Avenir Next" charset="0"/>
                <a:ea typeface="Avenir Next" charset="0"/>
                <a:cs typeface="Avenir Next" charset="0"/>
              </a:rPr>
              <a:t>CELUI QUI VOUS A APPELÉS DES TÉNÈBRES </a:t>
            </a:r>
            <a:r>
              <a:rPr lang="en-US" sz="2600" b="1" dirty="0" err="1">
                <a:solidFill>
                  <a:srgbClr val="941651"/>
                </a:solidFill>
                <a:latin typeface="Avenir Next" charset="0"/>
                <a:ea typeface="Avenir Next" charset="0"/>
                <a:cs typeface="Avenir Next" charset="0"/>
              </a:rPr>
              <a:t>À</a:t>
            </a:r>
            <a:r>
              <a:rPr lang="en-US" sz="2600" b="1" dirty="0">
                <a:solidFill>
                  <a:srgbClr val="941651"/>
                </a:solidFill>
                <a:latin typeface="Avenir Next" charset="0"/>
                <a:ea typeface="Avenir Next" charset="0"/>
                <a:cs typeface="Avenir Next" charset="0"/>
              </a:rPr>
              <a:t> SON ÉTONNANTE LUMIÈRE </a:t>
            </a:r>
            <a:r>
              <a:rPr lang="en-US" sz="2600" i="1" dirty="0">
                <a:latin typeface="Avenir Next" charset="0"/>
              </a:rPr>
              <a:t>»</a:t>
            </a:r>
          </a:p>
          <a:p>
            <a:pPr marL="0" indent="0" algn="ctr">
              <a:lnSpc>
                <a:spcPct val="160000"/>
              </a:lnSpc>
              <a:buNone/>
            </a:pPr>
            <a:r>
              <a:rPr lang="en-US" sz="2000" dirty="0">
                <a:latin typeface="Avenir Next" charset="0"/>
                <a:ea typeface="Avenir Next" charset="0"/>
                <a:cs typeface="Avenir Next" charset="0"/>
              </a:rPr>
              <a:t>(1 PIERRE 2.9, NBS)</a:t>
            </a:r>
          </a:p>
          <a:p>
            <a:pPr marL="0" indent="0" algn="ctr">
              <a:lnSpc>
                <a:spcPct val="160000"/>
              </a:lnSpc>
              <a:buNone/>
            </a:pPr>
            <a:endParaRPr lang="en-US" dirty="0">
              <a:latin typeface="Avenir Next" charset="0"/>
              <a:ea typeface="Avenir Next" charset="0"/>
              <a:cs typeface="Avenir Next" charset="0"/>
            </a:endParaRPr>
          </a:p>
        </p:txBody>
      </p:sp>
    </p:spTree>
    <p:extLst>
      <p:ext uri="{BB962C8B-B14F-4D97-AF65-F5344CB8AC3E}">
        <p14:creationId xmlns:p14="http://schemas.microsoft.com/office/powerpoint/2010/main" val="182017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3900" y="808074"/>
            <a:ext cx="8089900" cy="5368889"/>
          </a:xfrm>
        </p:spPr>
        <p:txBody>
          <a:bodyPr>
            <a:normAutofit/>
          </a:bodyPr>
          <a:lstStyle/>
          <a:p>
            <a:pPr marL="0" indent="0" algn="ctr">
              <a:lnSpc>
                <a:spcPct val="150000"/>
              </a:lnSpc>
              <a:buNone/>
            </a:pPr>
            <a:r>
              <a:rPr lang="en-US" sz="2400" dirty="0"/>
              <a:t>Au </a:t>
            </a:r>
            <a:r>
              <a:rPr lang="en-US" sz="2400" dirty="0" err="1"/>
              <a:t>cours</a:t>
            </a:r>
            <a:r>
              <a:rPr lang="en-US" sz="2400" dirty="0"/>
              <a:t> de </a:t>
            </a:r>
            <a:r>
              <a:rPr lang="en-US" sz="2400" dirty="0" err="1"/>
              <a:t>cette</a:t>
            </a:r>
            <a:r>
              <a:rPr lang="en-US" sz="2400" dirty="0"/>
              <a:t> session, nous </a:t>
            </a:r>
            <a:r>
              <a:rPr lang="en-US" sz="2400" dirty="0" err="1"/>
              <a:t>ferons</a:t>
            </a:r>
            <a:r>
              <a:rPr lang="en-US" sz="2400" dirty="0"/>
              <a:t> trois choses. </a:t>
            </a:r>
            <a:r>
              <a:rPr lang="en-US" sz="2400" b="1" dirty="0" err="1"/>
              <a:t>Premièrement</a:t>
            </a:r>
            <a:r>
              <a:rPr lang="en-US" sz="2400" dirty="0"/>
              <a:t>, nous </a:t>
            </a:r>
            <a:r>
              <a:rPr lang="en-US" sz="2400" dirty="0" err="1"/>
              <a:t>explorerons</a:t>
            </a:r>
            <a:r>
              <a:rPr lang="en-US" sz="2400" dirty="0"/>
              <a:t> les raisons de </a:t>
            </a:r>
            <a:r>
              <a:rPr lang="en-US" sz="2400" dirty="0" err="1"/>
              <a:t>louer</a:t>
            </a:r>
            <a:r>
              <a:rPr lang="en-US" sz="2400" dirty="0"/>
              <a:t> </a:t>
            </a:r>
            <a:r>
              <a:rPr lang="en-US" sz="2400" dirty="0" err="1"/>
              <a:t>Dieu</a:t>
            </a:r>
            <a:r>
              <a:rPr lang="en-US" sz="2400" dirty="0"/>
              <a:t>. </a:t>
            </a:r>
            <a:r>
              <a:rPr lang="en-US" sz="2400" b="1" dirty="0" err="1"/>
              <a:t>Deuxièmement</a:t>
            </a:r>
            <a:r>
              <a:rPr lang="en-US" sz="2400" dirty="0"/>
              <a:t>, nous </a:t>
            </a:r>
            <a:r>
              <a:rPr lang="en-US" sz="2400" dirty="0" err="1"/>
              <a:t>verrons</a:t>
            </a:r>
            <a:r>
              <a:rPr lang="en-US" sz="2400" dirty="0"/>
              <a:t> comment les </a:t>
            </a:r>
            <a:r>
              <a:rPr lang="en-US" sz="2400" dirty="0" err="1"/>
              <a:t>résultats</a:t>
            </a:r>
            <a:r>
              <a:rPr lang="en-US" sz="2400" dirty="0"/>
              <a:t> </a:t>
            </a:r>
            <a:br>
              <a:rPr lang="en-US" sz="2400" dirty="0"/>
            </a:br>
            <a:r>
              <a:rPr lang="en-US" sz="2400" dirty="0"/>
              <a:t>de </a:t>
            </a:r>
            <a:r>
              <a:rPr lang="en-US" sz="2400" dirty="0" err="1"/>
              <a:t>notre</a:t>
            </a:r>
            <a:r>
              <a:rPr lang="en-US" sz="2400" dirty="0"/>
              <a:t> </a:t>
            </a:r>
            <a:r>
              <a:rPr lang="en-US" sz="2400" dirty="0" err="1"/>
              <a:t>louange</a:t>
            </a:r>
            <a:r>
              <a:rPr lang="en-US" sz="2400" dirty="0"/>
              <a:t> </a:t>
            </a:r>
            <a:r>
              <a:rPr lang="en-US" sz="2400" dirty="0" err="1"/>
              <a:t>à</a:t>
            </a:r>
            <a:r>
              <a:rPr lang="en-US" sz="2400" dirty="0"/>
              <a:t> </a:t>
            </a:r>
            <a:r>
              <a:rPr lang="en-US" sz="2400" dirty="0" err="1"/>
              <a:t>Dieu</a:t>
            </a:r>
            <a:r>
              <a:rPr lang="en-US" sz="2400" dirty="0"/>
              <a:t> </a:t>
            </a:r>
            <a:r>
              <a:rPr lang="en-US" sz="2400" dirty="0" err="1"/>
              <a:t>peuvent</a:t>
            </a:r>
            <a:r>
              <a:rPr lang="en-US" sz="2400" dirty="0"/>
              <a:t> </a:t>
            </a:r>
            <a:r>
              <a:rPr lang="en-US" sz="2400" dirty="0" err="1"/>
              <a:t>devenir</a:t>
            </a:r>
            <a:r>
              <a:rPr lang="en-US" sz="2400" dirty="0"/>
              <a:t> des </a:t>
            </a:r>
            <a:r>
              <a:rPr lang="en-US" sz="2400" dirty="0" err="1"/>
              <a:t>bénédictions</a:t>
            </a:r>
            <a:r>
              <a:rPr lang="en-US" sz="2400" dirty="0"/>
              <a:t> </a:t>
            </a:r>
            <a:br>
              <a:rPr lang="en-US" sz="2400" dirty="0"/>
            </a:br>
            <a:r>
              <a:rPr lang="en-US" sz="2400" dirty="0" err="1"/>
              <a:t>dans</a:t>
            </a:r>
            <a:r>
              <a:rPr lang="en-US" sz="2400" dirty="0"/>
              <a:t> </a:t>
            </a:r>
            <a:r>
              <a:rPr lang="en-US" sz="2400" dirty="0" err="1"/>
              <a:t>nos</a:t>
            </a:r>
            <a:r>
              <a:rPr lang="en-US" sz="2400" dirty="0"/>
              <a:t> vies que nous </a:t>
            </a:r>
            <a:r>
              <a:rPr lang="en-US" sz="2400" dirty="0" err="1"/>
              <a:t>pouvons</a:t>
            </a:r>
            <a:r>
              <a:rPr lang="en-US" sz="2400" dirty="0"/>
              <a:t> </a:t>
            </a:r>
            <a:r>
              <a:rPr lang="en-US" sz="2400" dirty="0" err="1"/>
              <a:t>transmettre</a:t>
            </a:r>
            <a:r>
              <a:rPr lang="en-US" sz="2400" dirty="0"/>
              <a:t> aux </a:t>
            </a:r>
            <a:r>
              <a:rPr lang="en-US" sz="2400" dirty="0" err="1"/>
              <a:t>autres</a:t>
            </a:r>
            <a:r>
              <a:rPr lang="en-US" sz="2400" dirty="0"/>
              <a:t>. </a:t>
            </a:r>
            <a:br>
              <a:rPr lang="en-US" sz="2400" dirty="0"/>
            </a:br>
            <a:r>
              <a:rPr lang="en-US" sz="2400" dirty="0"/>
              <a:t>Après tout, </a:t>
            </a:r>
            <a:r>
              <a:rPr lang="en-US" sz="2400" dirty="0" err="1"/>
              <a:t>souvenez-vous</a:t>
            </a:r>
            <a:r>
              <a:rPr lang="en-US" sz="2400" dirty="0"/>
              <a:t> que nous </a:t>
            </a:r>
            <a:r>
              <a:rPr lang="en-US" sz="2400" dirty="0" err="1"/>
              <a:t>sommes</a:t>
            </a:r>
            <a:r>
              <a:rPr lang="en-US" sz="2400" dirty="0"/>
              <a:t> </a:t>
            </a:r>
            <a:br>
              <a:rPr lang="en-US" sz="2400" dirty="0"/>
            </a:br>
            <a:r>
              <a:rPr lang="en-US" sz="2400" b="1" dirty="0"/>
              <a:t>« </a:t>
            </a:r>
            <a:r>
              <a:rPr lang="en-US" sz="2400" b="1" dirty="0" err="1"/>
              <a:t>bénies</a:t>
            </a:r>
            <a:r>
              <a:rPr lang="en-US" sz="2400" b="1" dirty="0"/>
              <a:t> pour </a:t>
            </a:r>
            <a:r>
              <a:rPr lang="en-US" sz="2400" b="1" dirty="0" err="1"/>
              <a:t>bénir</a:t>
            </a:r>
            <a:r>
              <a:rPr lang="en-US" sz="2400" b="1" dirty="0"/>
              <a:t> »</a:t>
            </a:r>
            <a:r>
              <a:rPr lang="en-US" sz="2400" dirty="0"/>
              <a:t>. Pendant </a:t>
            </a:r>
            <a:r>
              <a:rPr lang="en-US" sz="2400" dirty="0" err="1"/>
              <a:t>ce</a:t>
            </a:r>
            <a:r>
              <a:rPr lang="en-US" sz="2400" dirty="0"/>
              <a:t> </a:t>
            </a:r>
            <a:r>
              <a:rPr lang="en-US" sz="2400" dirty="0" err="1"/>
              <a:t>précieux</a:t>
            </a:r>
            <a:r>
              <a:rPr lang="en-US" sz="2400" dirty="0"/>
              <a:t> temps ensemble,</a:t>
            </a:r>
            <a:br>
              <a:rPr lang="en-US" sz="2400" dirty="0"/>
            </a:br>
            <a:r>
              <a:rPr lang="en-US" sz="2400" dirty="0"/>
              <a:t> nous </a:t>
            </a:r>
            <a:r>
              <a:rPr lang="en-US" sz="2400" dirty="0" err="1"/>
              <a:t>aurons</a:t>
            </a:r>
            <a:r>
              <a:rPr lang="en-US" sz="2400" dirty="0"/>
              <a:t> </a:t>
            </a:r>
            <a:r>
              <a:rPr lang="en-US" sz="2400" dirty="0" err="1"/>
              <a:t>l'occasion</a:t>
            </a:r>
            <a:r>
              <a:rPr lang="en-US" sz="2400" dirty="0"/>
              <a:t> </a:t>
            </a:r>
            <a:r>
              <a:rPr lang="en-US" sz="2400" dirty="0" err="1"/>
              <a:t>d'apprendre</a:t>
            </a:r>
            <a:r>
              <a:rPr lang="en-US" sz="2400" dirty="0"/>
              <a:t>, </a:t>
            </a:r>
            <a:r>
              <a:rPr lang="en-US" sz="2400" dirty="0" err="1"/>
              <a:t>d'interagir</a:t>
            </a:r>
            <a:r>
              <a:rPr lang="en-US" sz="2400" dirty="0"/>
              <a:t>, </a:t>
            </a:r>
            <a:br>
              <a:rPr lang="en-US" sz="2400" dirty="0"/>
            </a:br>
            <a:r>
              <a:rPr lang="en-US" sz="2400" dirty="0"/>
              <a:t>de </a:t>
            </a:r>
            <a:r>
              <a:rPr lang="en-US" sz="2400" dirty="0" err="1"/>
              <a:t>discuter</a:t>
            </a:r>
            <a:r>
              <a:rPr lang="en-US" sz="2400" dirty="0"/>
              <a:t> et d'être </a:t>
            </a:r>
            <a:r>
              <a:rPr lang="en-US" sz="2400" dirty="0" err="1"/>
              <a:t>bénies</a:t>
            </a:r>
            <a:r>
              <a:rPr lang="en-US" sz="2400" dirty="0"/>
              <a:t> !</a:t>
            </a:r>
          </a:p>
        </p:txBody>
      </p:sp>
      <p:pic>
        <p:nvPicPr>
          <p:cNvPr id="4" name="Content Placeholder 3"/>
          <p:cNvPicPr>
            <a:picLocks noChangeAspect="1"/>
          </p:cNvPicPr>
          <p:nvPr/>
        </p:nvPicPr>
        <p:blipFill rotWithShape="1">
          <a:blip r:embed="rId3">
            <a:extLst>
              <a:ext uri="{28A0092B-C50C-407E-A947-70E740481C1C}">
                <a14:useLocalDpi xmlns:a14="http://schemas.microsoft.com/office/drawing/2010/main" val="0"/>
              </a:ext>
            </a:extLst>
          </a:blip>
          <a:srcRect r="69256"/>
          <a:stretch/>
        </p:blipFill>
        <p:spPr>
          <a:xfrm>
            <a:off x="0" y="0"/>
            <a:ext cx="2922814" cy="6858000"/>
          </a:xfrm>
          <a:prstGeom prst="rect">
            <a:avLst/>
          </a:prstGeom>
        </p:spPr>
      </p:pic>
    </p:spTree>
    <p:extLst>
      <p:ext uri="{BB962C8B-B14F-4D97-AF65-F5344CB8AC3E}">
        <p14:creationId xmlns:p14="http://schemas.microsoft.com/office/powerpoint/2010/main" val="183747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816"/>
            <a:ext cx="12192000" cy="6843184"/>
          </a:xfrm>
          <a:prstGeom prst="rect">
            <a:avLst/>
          </a:prstGeom>
        </p:spPr>
      </p:pic>
      <p:sp>
        <p:nvSpPr>
          <p:cNvPr id="2" name="Title 1"/>
          <p:cNvSpPr>
            <a:spLocks noGrp="1"/>
          </p:cNvSpPr>
          <p:nvPr>
            <p:ph type="title"/>
          </p:nvPr>
        </p:nvSpPr>
        <p:spPr>
          <a:xfrm>
            <a:off x="4274285" y="936625"/>
            <a:ext cx="7674935" cy="1325563"/>
          </a:xfrm>
        </p:spPr>
        <p:txBody>
          <a:bodyPr/>
          <a:lstStyle/>
          <a:p>
            <a:r>
              <a:rPr lang="en-US" b="1" dirty="0">
                <a:solidFill>
                  <a:srgbClr val="941651"/>
                </a:solidFill>
                <a:latin typeface="Avenir Next" charset="0"/>
                <a:ea typeface="Avenir Next" charset="0"/>
                <a:cs typeface="Avenir Next" charset="0"/>
              </a:rPr>
              <a:t>LA LOUANGE DANS LE CIEL</a:t>
            </a:r>
          </a:p>
        </p:txBody>
      </p:sp>
      <p:sp>
        <p:nvSpPr>
          <p:cNvPr id="3" name="Content Placeholder 2"/>
          <p:cNvSpPr>
            <a:spLocks noGrp="1"/>
          </p:cNvSpPr>
          <p:nvPr>
            <p:ph idx="1"/>
          </p:nvPr>
        </p:nvSpPr>
        <p:spPr>
          <a:xfrm>
            <a:off x="1020726" y="2867025"/>
            <a:ext cx="9825074" cy="2364194"/>
          </a:xfrm>
        </p:spPr>
        <p:txBody>
          <a:bodyPr>
            <a:normAutofit fontScale="92500"/>
          </a:bodyPr>
          <a:lstStyle/>
          <a:p>
            <a:pPr marL="0" indent="0" algn="ctr">
              <a:lnSpc>
                <a:spcPct val="150000"/>
              </a:lnSpc>
              <a:buNone/>
            </a:pPr>
            <a:r>
              <a:rPr lang="en-US" dirty="0"/>
              <a:t>Nous </a:t>
            </a:r>
            <a:r>
              <a:rPr lang="en-US" dirty="0" err="1"/>
              <a:t>commencerons</a:t>
            </a:r>
            <a:r>
              <a:rPr lang="en-US" dirty="0"/>
              <a:t> </a:t>
            </a:r>
            <a:r>
              <a:rPr lang="en-US" dirty="0" err="1"/>
              <a:t>ce</a:t>
            </a:r>
            <a:r>
              <a:rPr lang="en-US" dirty="0"/>
              <a:t> temps ensemble </a:t>
            </a:r>
            <a:r>
              <a:rPr lang="en-US" dirty="0" err="1"/>
              <a:t>en</a:t>
            </a:r>
            <a:r>
              <a:rPr lang="en-US" dirty="0"/>
              <a:t> </a:t>
            </a:r>
            <a:r>
              <a:rPr lang="en-US" dirty="0" err="1"/>
              <a:t>lisant</a:t>
            </a:r>
            <a:r>
              <a:rPr lang="en-US" dirty="0"/>
              <a:t> </a:t>
            </a:r>
            <a:r>
              <a:rPr lang="en-US" b="1" dirty="0"/>
              <a:t>Apocalypse 5.11-14</a:t>
            </a:r>
            <a:r>
              <a:rPr lang="en-US" dirty="0"/>
              <a:t>. </a:t>
            </a:r>
            <a:r>
              <a:rPr lang="en-US" dirty="0" err="1"/>
              <a:t>C'est</a:t>
            </a:r>
            <a:r>
              <a:rPr lang="en-US" dirty="0"/>
              <a:t> </a:t>
            </a:r>
            <a:r>
              <a:rPr lang="en-US" dirty="0" err="1"/>
              <a:t>une</a:t>
            </a:r>
            <a:r>
              <a:rPr lang="en-US" dirty="0"/>
              <a:t> belle image de </a:t>
            </a:r>
            <a:r>
              <a:rPr lang="en-US" dirty="0" err="1"/>
              <a:t>ce</a:t>
            </a:r>
            <a:r>
              <a:rPr lang="en-US" dirty="0"/>
              <a:t> que la </a:t>
            </a:r>
            <a:r>
              <a:rPr lang="en-US" dirty="0" err="1"/>
              <a:t>louange</a:t>
            </a:r>
            <a:r>
              <a:rPr lang="en-US" dirty="0"/>
              <a:t> </a:t>
            </a:r>
            <a:r>
              <a:rPr lang="en-US" dirty="0" err="1"/>
              <a:t>à</a:t>
            </a:r>
            <a:r>
              <a:rPr lang="en-US" dirty="0"/>
              <a:t> </a:t>
            </a:r>
            <a:r>
              <a:rPr lang="en-US" dirty="0" err="1"/>
              <a:t>Dieu</a:t>
            </a:r>
            <a:r>
              <a:rPr lang="en-US" dirty="0"/>
              <a:t> </a:t>
            </a:r>
            <a:r>
              <a:rPr lang="en-US" dirty="0" err="1"/>
              <a:t>ressemble</a:t>
            </a:r>
            <a:r>
              <a:rPr lang="en-US" dirty="0"/>
              <a:t> au </a:t>
            </a:r>
            <a:r>
              <a:rPr lang="en-US" dirty="0" err="1"/>
              <a:t>ciel</a:t>
            </a:r>
            <a:r>
              <a:rPr lang="en-US" dirty="0"/>
              <a:t>. Après </a:t>
            </a:r>
            <a:r>
              <a:rPr lang="en-US" dirty="0" err="1"/>
              <a:t>avoir</a:t>
            </a:r>
            <a:r>
              <a:rPr lang="en-US" dirty="0"/>
              <a:t> </a:t>
            </a:r>
            <a:r>
              <a:rPr lang="en-US" dirty="0" err="1"/>
              <a:t>lu</a:t>
            </a:r>
            <a:r>
              <a:rPr lang="en-US" dirty="0"/>
              <a:t> le </a:t>
            </a:r>
            <a:r>
              <a:rPr lang="en-US" dirty="0" err="1"/>
              <a:t>texte</a:t>
            </a:r>
            <a:r>
              <a:rPr lang="en-US" dirty="0"/>
              <a:t>, nous </a:t>
            </a:r>
            <a:r>
              <a:rPr lang="en-US" dirty="0" err="1"/>
              <a:t>en</a:t>
            </a:r>
            <a:r>
              <a:rPr lang="en-US" dirty="0"/>
              <a:t> </a:t>
            </a:r>
            <a:r>
              <a:rPr lang="en-US" dirty="0" err="1"/>
              <a:t>discuterons</a:t>
            </a:r>
            <a:r>
              <a:rPr lang="en-US" dirty="0"/>
              <a:t> un </a:t>
            </a:r>
            <a:r>
              <a:rPr lang="en-US" dirty="0" err="1"/>
              <a:t>peu</a:t>
            </a:r>
            <a:r>
              <a:rPr lang="en-US" dirty="0"/>
              <a:t>.</a:t>
            </a:r>
          </a:p>
        </p:txBody>
      </p:sp>
    </p:spTree>
    <p:extLst>
      <p:ext uri="{BB962C8B-B14F-4D97-AF65-F5344CB8AC3E}">
        <p14:creationId xmlns:p14="http://schemas.microsoft.com/office/powerpoint/2010/main" val="155721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77"/>
            <a:ext cx="12192000" cy="6838523"/>
          </a:xfrm>
          <a:prstGeom prst="rect">
            <a:avLst/>
          </a:prstGeom>
        </p:spPr>
      </p:pic>
      <p:sp>
        <p:nvSpPr>
          <p:cNvPr id="3" name="Content Placeholder 2"/>
          <p:cNvSpPr>
            <a:spLocks noGrp="1"/>
          </p:cNvSpPr>
          <p:nvPr>
            <p:ph idx="1"/>
          </p:nvPr>
        </p:nvSpPr>
        <p:spPr>
          <a:xfrm>
            <a:off x="1403498" y="3146425"/>
            <a:ext cx="9378802" cy="2127940"/>
          </a:xfrm>
        </p:spPr>
        <p:txBody>
          <a:bodyPr>
            <a:normAutofit/>
          </a:bodyPr>
          <a:lstStyle/>
          <a:p>
            <a:pPr marL="0" indent="0" algn="ctr">
              <a:lnSpc>
                <a:spcPct val="150000"/>
              </a:lnSpc>
              <a:buNone/>
            </a:pPr>
            <a:r>
              <a:rPr lang="en-US" dirty="0">
                <a:latin typeface="Avenir Next" charset="0"/>
                <a:ea typeface="Avenir Next" charset="0"/>
                <a:cs typeface="Avenir Next" charset="0"/>
              </a:rPr>
              <a:t>DANS CE PASSAGE, QUELS SONT CEUX QUI DÉVERSENT LEURS VASES DE PARFUM </a:t>
            </a:r>
            <a:r>
              <a:rPr lang="en-US" dirty="0" err="1">
                <a:latin typeface="Avenir Next" charset="0"/>
                <a:ea typeface="Avenir Next" charset="0"/>
                <a:cs typeface="Avenir Next" charset="0"/>
              </a:rPr>
              <a:t>À</a:t>
            </a:r>
            <a:r>
              <a:rPr lang="en-US" dirty="0">
                <a:latin typeface="Avenir Next" charset="0"/>
                <a:ea typeface="Avenir Next" charset="0"/>
                <a:cs typeface="Avenir Next" charset="0"/>
              </a:rPr>
              <a:t> DIEU ? POURQUOI ?</a:t>
            </a:r>
          </a:p>
        </p:txBody>
      </p:sp>
    </p:spTree>
    <p:extLst>
      <p:ext uri="{BB962C8B-B14F-4D97-AF65-F5344CB8AC3E}">
        <p14:creationId xmlns:p14="http://schemas.microsoft.com/office/powerpoint/2010/main" val="663297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93600" cy="6843184"/>
          </a:xfrm>
          <a:prstGeom prst="rect">
            <a:avLst/>
          </a:prstGeom>
        </p:spPr>
      </p:pic>
      <p:sp>
        <p:nvSpPr>
          <p:cNvPr id="2" name="Title 1"/>
          <p:cNvSpPr>
            <a:spLocks noGrp="1"/>
          </p:cNvSpPr>
          <p:nvPr>
            <p:ph type="title"/>
          </p:nvPr>
        </p:nvSpPr>
        <p:spPr>
          <a:xfrm>
            <a:off x="4330700" y="746125"/>
            <a:ext cx="7759700" cy="1325563"/>
          </a:xfrm>
        </p:spPr>
        <p:txBody>
          <a:bodyPr>
            <a:normAutofit/>
          </a:bodyPr>
          <a:lstStyle/>
          <a:p>
            <a:pPr algn="ctr"/>
            <a:r>
              <a:rPr lang="en-US" sz="3200" b="1" dirty="0">
                <a:solidFill>
                  <a:srgbClr val="941651"/>
                </a:solidFill>
                <a:latin typeface="Avenir Next" charset="0"/>
                <a:ea typeface="Avenir Next" charset="0"/>
                <a:cs typeface="Avenir Next" charset="0"/>
              </a:rPr>
              <a:t>LES RAISONS D’OFFRIR</a:t>
            </a:r>
            <a:br>
              <a:rPr lang="en-US" sz="3200" b="1" dirty="0">
                <a:solidFill>
                  <a:srgbClr val="941651"/>
                </a:solidFill>
                <a:latin typeface="Avenir Next" charset="0"/>
                <a:ea typeface="Avenir Next" charset="0"/>
                <a:cs typeface="Avenir Next" charset="0"/>
              </a:rPr>
            </a:br>
            <a:r>
              <a:rPr lang="en-US" sz="3200" dirty="0">
                <a:solidFill>
                  <a:srgbClr val="941651"/>
                </a:solidFill>
                <a:latin typeface="Avenir Next" charset="0"/>
                <a:ea typeface="Avenir Next" charset="0"/>
                <a:cs typeface="Avenir Next" charset="0"/>
              </a:rPr>
              <a:t>NOS VASES DE PARFUM </a:t>
            </a:r>
            <a:r>
              <a:rPr lang="en-US" sz="3200" dirty="0" err="1">
                <a:solidFill>
                  <a:srgbClr val="941651"/>
                </a:solidFill>
                <a:latin typeface="Avenir Next" charset="0"/>
                <a:ea typeface="Avenir Next" charset="0"/>
                <a:cs typeface="Avenir Next" charset="0"/>
              </a:rPr>
              <a:t>À</a:t>
            </a:r>
            <a:r>
              <a:rPr lang="en-US" sz="3200" dirty="0">
                <a:solidFill>
                  <a:srgbClr val="941651"/>
                </a:solidFill>
                <a:latin typeface="Avenir Next" charset="0"/>
                <a:ea typeface="Avenir Next" charset="0"/>
                <a:cs typeface="Avenir Next" charset="0"/>
              </a:rPr>
              <a:t> DIEU</a:t>
            </a:r>
          </a:p>
        </p:txBody>
      </p:sp>
      <p:sp>
        <p:nvSpPr>
          <p:cNvPr id="3" name="Content Placeholder 2"/>
          <p:cNvSpPr>
            <a:spLocks noGrp="1"/>
          </p:cNvSpPr>
          <p:nvPr>
            <p:ph idx="1"/>
          </p:nvPr>
        </p:nvSpPr>
        <p:spPr>
          <a:xfrm>
            <a:off x="1424763" y="2981325"/>
            <a:ext cx="9535337" cy="2022475"/>
          </a:xfrm>
        </p:spPr>
        <p:txBody>
          <a:bodyPr>
            <a:normAutofit fontScale="92500"/>
          </a:bodyPr>
          <a:lstStyle/>
          <a:p>
            <a:pPr marL="0" indent="0" algn="ctr">
              <a:lnSpc>
                <a:spcPct val="150000"/>
              </a:lnSpc>
              <a:buNone/>
            </a:pPr>
            <a:r>
              <a:rPr lang="en-US" sz="2400" dirty="0">
                <a:latin typeface="Avenir Next" charset="0"/>
                <a:ea typeface="Avenir Next" charset="0"/>
                <a:cs typeface="Avenir Next" charset="0"/>
              </a:rPr>
              <a:t>A PRÉSENT, VOYONS QUELQUES </a:t>
            </a:r>
            <a:r>
              <a:rPr lang="en-US" sz="2400" b="1" dirty="0">
                <a:latin typeface="Avenir Next" charset="0"/>
                <a:ea typeface="Avenir Next" charset="0"/>
                <a:cs typeface="Avenir Next" charset="0"/>
              </a:rPr>
              <a:t>RAISONS IMPORTANTES </a:t>
            </a:r>
            <a:br>
              <a:rPr lang="en-US" sz="2400" b="1" dirty="0">
                <a:latin typeface="Avenir Next" charset="0"/>
                <a:ea typeface="Avenir Next" charset="0"/>
                <a:cs typeface="Avenir Next" charset="0"/>
              </a:rPr>
            </a:br>
            <a:r>
              <a:rPr lang="en-US" sz="2400" b="1" dirty="0">
                <a:latin typeface="Avenir Next" charset="0"/>
                <a:ea typeface="Avenir Next" charset="0"/>
                <a:cs typeface="Avenir Next" charset="0"/>
              </a:rPr>
              <a:t>POUR LESQUELLES DIEU MÉRITE NOS LOUANGES </a:t>
            </a:r>
            <a:r>
              <a:rPr lang="en-US" sz="2400" dirty="0">
                <a:latin typeface="Avenir Next" charset="0"/>
                <a:ea typeface="Avenir Next" charset="0"/>
                <a:cs typeface="Avenir Next" charset="0"/>
              </a:rPr>
              <a:t>ET POURQUOI NOUS LUI DEVONS UNE OFFRANDE DE LOUANGE PARFUMÉE.</a:t>
            </a:r>
          </a:p>
          <a:p>
            <a:pPr marL="0" indent="0" algn="ctr">
              <a:lnSpc>
                <a:spcPct val="150000"/>
              </a:lnSpc>
              <a:buNone/>
            </a:pPr>
            <a:endParaRPr lang="en-US" sz="2400" dirty="0">
              <a:latin typeface="Avenir Next" charset="0"/>
              <a:ea typeface="Avenir Next" charset="0"/>
              <a:cs typeface="Avenir Next" charset="0"/>
            </a:endParaRPr>
          </a:p>
        </p:txBody>
      </p:sp>
    </p:spTree>
    <p:extLst>
      <p:ext uri="{BB962C8B-B14F-4D97-AF65-F5344CB8AC3E}">
        <p14:creationId xmlns:p14="http://schemas.microsoft.com/office/powerpoint/2010/main" val="527106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946900"/>
          </a:xfrm>
          <a:prstGeom prst="rect">
            <a:avLst/>
          </a:prstGeom>
        </p:spPr>
      </p:pic>
      <p:sp>
        <p:nvSpPr>
          <p:cNvPr id="3" name="Content Placeholder 2"/>
          <p:cNvSpPr>
            <a:spLocks noGrp="1"/>
          </p:cNvSpPr>
          <p:nvPr>
            <p:ph idx="1"/>
          </p:nvPr>
        </p:nvSpPr>
        <p:spPr>
          <a:xfrm>
            <a:off x="2324100" y="2689225"/>
            <a:ext cx="9029700" cy="3521075"/>
          </a:xfrm>
        </p:spPr>
        <p:txBody>
          <a:bodyPr>
            <a:normAutofit/>
          </a:bodyPr>
          <a:lstStyle/>
          <a:p>
            <a:pPr>
              <a:lnSpc>
                <a:spcPct val="150000"/>
              </a:lnSpc>
            </a:pPr>
            <a:r>
              <a:rPr lang="en-US" b="1" dirty="0" err="1"/>
              <a:t>Premièrement</a:t>
            </a:r>
            <a:r>
              <a:rPr lang="en-US" b="1" dirty="0"/>
              <a:t>,</a:t>
            </a:r>
            <a:r>
              <a:rPr lang="en-US" dirty="0"/>
              <a:t> </a:t>
            </a:r>
            <a:r>
              <a:rPr lang="fr-FR" dirty="0"/>
              <a:t>comme nous l'avons déjà établi dans le passage de la Bible, </a:t>
            </a:r>
            <a:r>
              <a:rPr lang="en-US" b="1" i="1" dirty="0" err="1">
                <a:solidFill>
                  <a:srgbClr val="941651"/>
                </a:solidFill>
              </a:rPr>
              <a:t>lui</a:t>
            </a:r>
            <a:r>
              <a:rPr lang="en-US" b="1" i="1" dirty="0">
                <a:solidFill>
                  <a:srgbClr val="941651"/>
                </a:solidFill>
              </a:rPr>
              <a:t> </a:t>
            </a:r>
            <a:r>
              <a:rPr lang="en-US" b="1" i="1" dirty="0" err="1">
                <a:solidFill>
                  <a:srgbClr val="941651"/>
                </a:solidFill>
              </a:rPr>
              <a:t>seul</a:t>
            </a:r>
            <a:r>
              <a:rPr lang="en-US" b="1" i="1" dirty="0">
                <a:solidFill>
                  <a:srgbClr val="941651"/>
                </a:solidFill>
              </a:rPr>
              <a:t> </a:t>
            </a:r>
            <a:r>
              <a:rPr lang="en-US" b="1" i="1" dirty="0" err="1">
                <a:solidFill>
                  <a:srgbClr val="941651"/>
                </a:solidFill>
              </a:rPr>
              <a:t>est</a:t>
            </a:r>
            <a:r>
              <a:rPr lang="en-US" b="1" i="1" dirty="0">
                <a:solidFill>
                  <a:srgbClr val="941651"/>
                </a:solidFill>
              </a:rPr>
              <a:t> </a:t>
            </a:r>
            <a:r>
              <a:rPr lang="en-US" b="1" i="1" dirty="0" err="1">
                <a:solidFill>
                  <a:srgbClr val="941651"/>
                </a:solidFill>
              </a:rPr>
              <a:t>digne</a:t>
            </a:r>
            <a:r>
              <a:rPr lang="en-US" b="1" i="1" dirty="0">
                <a:solidFill>
                  <a:srgbClr val="941651"/>
                </a:solidFill>
              </a:rPr>
              <a:t> de </a:t>
            </a:r>
            <a:r>
              <a:rPr lang="en-US" b="1" i="1" dirty="0" err="1">
                <a:solidFill>
                  <a:srgbClr val="941651"/>
                </a:solidFill>
              </a:rPr>
              <a:t>nos</a:t>
            </a:r>
            <a:r>
              <a:rPr lang="en-US" b="1" i="1" dirty="0">
                <a:solidFill>
                  <a:srgbClr val="941651"/>
                </a:solidFill>
              </a:rPr>
              <a:t> </a:t>
            </a:r>
            <a:r>
              <a:rPr lang="en-US" b="1" i="1" dirty="0" err="1">
                <a:solidFill>
                  <a:srgbClr val="941651"/>
                </a:solidFill>
              </a:rPr>
              <a:t>louanges</a:t>
            </a:r>
            <a:r>
              <a:rPr lang="en-US" b="1" dirty="0">
                <a:solidFill>
                  <a:srgbClr val="941651"/>
                </a:solidFill>
              </a:rPr>
              <a:t>. </a:t>
            </a:r>
            <a:r>
              <a:rPr lang="fr-FR" dirty="0"/>
              <a:t>Or parfois nos louanges montent vers lui et redescendent avec des bénédictions que nous voyons, ou pas, dans nos vies.</a:t>
            </a:r>
            <a:endParaRPr lang="en-US" dirty="0"/>
          </a:p>
        </p:txBody>
      </p:sp>
    </p:spTree>
    <p:extLst>
      <p:ext uri="{BB962C8B-B14F-4D97-AF65-F5344CB8AC3E}">
        <p14:creationId xmlns:p14="http://schemas.microsoft.com/office/powerpoint/2010/main" val="1969292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8899"/>
            <a:ext cx="12192000" cy="6946900"/>
          </a:xfrm>
          <a:prstGeom prst="rect">
            <a:avLst/>
          </a:prstGeom>
        </p:spPr>
      </p:pic>
      <p:sp>
        <p:nvSpPr>
          <p:cNvPr id="3" name="Content Placeholder 2"/>
          <p:cNvSpPr>
            <a:spLocks noGrp="1"/>
          </p:cNvSpPr>
          <p:nvPr>
            <p:ph idx="1"/>
          </p:nvPr>
        </p:nvSpPr>
        <p:spPr>
          <a:xfrm>
            <a:off x="2616200" y="2663825"/>
            <a:ext cx="8026400" cy="3140075"/>
          </a:xfrm>
        </p:spPr>
        <p:txBody>
          <a:bodyPr>
            <a:normAutofit/>
          </a:bodyPr>
          <a:lstStyle/>
          <a:p>
            <a:pPr>
              <a:lnSpc>
                <a:spcPct val="150000"/>
              </a:lnSpc>
            </a:pPr>
            <a:r>
              <a:rPr lang="en-US" b="1" dirty="0" err="1"/>
              <a:t>Une</a:t>
            </a:r>
            <a:r>
              <a:rPr lang="en-US" b="1" dirty="0"/>
              <a:t> </a:t>
            </a:r>
            <a:r>
              <a:rPr lang="en-US" b="1" dirty="0" err="1"/>
              <a:t>deuxième</a:t>
            </a:r>
            <a:r>
              <a:rPr lang="en-US" b="1" dirty="0"/>
              <a:t> raison </a:t>
            </a:r>
            <a:r>
              <a:rPr lang="fr-FR" dirty="0"/>
              <a:t>de louer Dieu est simplement </a:t>
            </a:r>
            <a:r>
              <a:rPr lang="en-US" b="1" dirty="0" err="1">
                <a:solidFill>
                  <a:srgbClr val="941651"/>
                </a:solidFill>
              </a:rPr>
              <a:t>parce</a:t>
            </a:r>
            <a:r>
              <a:rPr lang="en-US" b="1" dirty="0">
                <a:solidFill>
                  <a:srgbClr val="941651"/>
                </a:solidFill>
              </a:rPr>
              <a:t> </a:t>
            </a:r>
            <a:r>
              <a:rPr lang="en-US" b="1" dirty="0" err="1">
                <a:solidFill>
                  <a:srgbClr val="941651"/>
                </a:solidFill>
              </a:rPr>
              <a:t>qu'</a:t>
            </a:r>
            <a:r>
              <a:rPr lang="en-US" b="1" i="1" dirty="0" err="1">
                <a:solidFill>
                  <a:srgbClr val="941651"/>
                </a:solidFill>
              </a:rPr>
              <a:t>il</a:t>
            </a:r>
            <a:r>
              <a:rPr lang="en-US" b="1" i="1" dirty="0">
                <a:solidFill>
                  <a:srgbClr val="941651"/>
                </a:solidFill>
              </a:rPr>
              <a:t> nous invite </a:t>
            </a:r>
            <a:r>
              <a:rPr lang="en-US" b="1" i="1" dirty="0" err="1">
                <a:solidFill>
                  <a:srgbClr val="941651"/>
                </a:solidFill>
              </a:rPr>
              <a:t>à</a:t>
            </a:r>
            <a:r>
              <a:rPr lang="en-US" b="1" i="1" dirty="0">
                <a:solidFill>
                  <a:srgbClr val="941651"/>
                </a:solidFill>
              </a:rPr>
              <a:t> le faire</a:t>
            </a:r>
            <a:r>
              <a:rPr lang="en-US" b="1" dirty="0">
                <a:solidFill>
                  <a:srgbClr val="941651"/>
                </a:solidFill>
              </a:rPr>
              <a:t>. </a:t>
            </a:r>
            <a:r>
              <a:rPr lang="en-US" dirty="0"/>
              <a:t>Le </a:t>
            </a:r>
            <a:r>
              <a:rPr lang="en-US" dirty="0" err="1"/>
              <a:t>psalmiste</a:t>
            </a:r>
            <a:r>
              <a:rPr lang="en-US" dirty="0"/>
              <a:t> </a:t>
            </a:r>
            <a:r>
              <a:rPr lang="en-US" dirty="0" err="1"/>
              <a:t>écrit</a:t>
            </a:r>
            <a:r>
              <a:rPr lang="en-US" dirty="0"/>
              <a:t> : « Que tout </a:t>
            </a:r>
            <a:r>
              <a:rPr lang="en-US" dirty="0" err="1"/>
              <a:t>ce</a:t>
            </a:r>
            <a:r>
              <a:rPr lang="en-US" dirty="0"/>
              <a:t> qui respire </a:t>
            </a:r>
            <a:r>
              <a:rPr lang="en-US" dirty="0" err="1"/>
              <a:t>loue</a:t>
            </a:r>
            <a:r>
              <a:rPr lang="en-US" dirty="0"/>
              <a:t> le Seigneur ! </a:t>
            </a:r>
            <a:r>
              <a:rPr lang="en-US" dirty="0" err="1"/>
              <a:t>Louez</a:t>
            </a:r>
            <a:r>
              <a:rPr lang="en-US" dirty="0"/>
              <a:t> le Seigneur ! » </a:t>
            </a:r>
            <a:r>
              <a:rPr lang="en-US" sz="2000" dirty="0"/>
              <a:t>(</a:t>
            </a:r>
            <a:r>
              <a:rPr lang="en-US" sz="2000" dirty="0" err="1"/>
              <a:t>Psaumes</a:t>
            </a:r>
            <a:r>
              <a:rPr lang="en-US" sz="2000" dirty="0"/>
              <a:t> 150.6, NBS)</a:t>
            </a:r>
          </a:p>
        </p:txBody>
      </p:sp>
    </p:spTree>
    <p:extLst>
      <p:ext uri="{BB962C8B-B14F-4D97-AF65-F5344CB8AC3E}">
        <p14:creationId xmlns:p14="http://schemas.microsoft.com/office/powerpoint/2010/main" val="1086473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2467665" y="2383494"/>
            <a:ext cx="8674100" cy="4282349"/>
          </a:xfrm>
        </p:spPr>
        <p:txBody>
          <a:bodyPr>
            <a:normAutofit/>
          </a:bodyPr>
          <a:lstStyle/>
          <a:p>
            <a:pPr>
              <a:lnSpc>
                <a:spcPct val="150000"/>
              </a:lnSpc>
            </a:pPr>
            <a:r>
              <a:rPr lang="en-US" b="1" dirty="0" err="1"/>
              <a:t>Une</a:t>
            </a:r>
            <a:r>
              <a:rPr lang="en-US" b="1" dirty="0"/>
              <a:t> </a:t>
            </a:r>
            <a:r>
              <a:rPr lang="en-US" b="1" dirty="0" err="1"/>
              <a:t>troisième</a:t>
            </a:r>
            <a:r>
              <a:rPr lang="en-US" b="1" dirty="0"/>
              <a:t> raison </a:t>
            </a:r>
            <a:r>
              <a:rPr lang="en-US" dirty="0"/>
              <a:t>de </a:t>
            </a:r>
            <a:r>
              <a:rPr lang="en-US" dirty="0" err="1"/>
              <a:t>louer</a:t>
            </a:r>
            <a:r>
              <a:rPr lang="en-US" dirty="0"/>
              <a:t> </a:t>
            </a:r>
            <a:r>
              <a:rPr lang="en-US" dirty="0" err="1"/>
              <a:t>Dieu</a:t>
            </a:r>
            <a:r>
              <a:rPr lang="en-US" dirty="0"/>
              <a:t> </a:t>
            </a:r>
            <a:r>
              <a:rPr lang="en-US" dirty="0" err="1"/>
              <a:t>est</a:t>
            </a:r>
            <a:r>
              <a:rPr lang="en-US" dirty="0"/>
              <a:t> que </a:t>
            </a:r>
            <a:r>
              <a:rPr lang="en-US" b="1" i="1" dirty="0" err="1">
                <a:solidFill>
                  <a:srgbClr val="941651"/>
                </a:solidFill>
              </a:rPr>
              <a:t>cela</a:t>
            </a:r>
            <a:r>
              <a:rPr lang="en-US" b="1" i="1" dirty="0">
                <a:solidFill>
                  <a:srgbClr val="941651"/>
                </a:solidFill>
              </a:rPr>
              <a:t> </a:t>
            </a:r>
            <a:r>
              <a:rPr lang="en-US" b="1" i="1" dirty="0" err="1">
                <a:solidFill>
                  <a:srgbClr val="941651"/>
                </a:solidFill>
              </a:rPr>
              <a:t>facilite</a:t>
            </a:r>
            <a:r>
              <a:rPr lang="en-US" b="1" i="1" dirty="0">
                <a:solidFill>
                  <a:srgbClr val="941651"/>
                </a:solidFill>
              </a:rPr>
              <a:t> </a:t>
            </a:r>
            <a:r>
              <a:rPr lang="en-US" b="1" i="1" dirty="0" err="1">
                <a:solidFill>
                  <a:srgbClr val="941651"/>
                </a:solidFill>
              </a:rPr>
              <a:t>une</a:t>
            </a:r>
            <a:r>
              <a:rPr lang="en-US" b="1" i="1" dirty="0">
                <a:solidFill>
                  <a:srgbClr val="941651"/>
                </a:solidFill>
              </a:rPr>
              <a:t> relation plus </a:t>
            </a:r>
            <a:r>
              <a:rPr lang="en-US" b="1" i="1" dirty="0" err="1">
                <a:solidFill>
                  <a:srgbClr val="941651"/>
                </a:solidFill>
              </a:rPr>
              <a:t>étroite</a:t>
            </a:r>
            <a:r>
              <a:rPr lang="en-US" b="1" i="1" dirty="0">
                <a:solidFill>
                  <a:srgbClr val="941651"/>
                </a:solidFill>
              </a:rPr>
              <a:t> avec </a:t>
            </a:r>
            <a:r>
              <a:rPr lang="en-US" b="1" i="1" dirty="0" err="1">
                <a:solidFill>
                  <a:srgbClr val="941651"/>
                </a:solidFill>
              </a:rPr>
              <a:t>lui</a:t>
            </a:r>
            <a:r>
              <a:rPr lang="en-US" b="1" i="1" dirty="0">
                <a:solidFill>
                  <a:srgbClr val="941651"/>
                </a:solidFill>
              </a:rPr>
              <a:t>.</a:t>
            </a:r>
            <a:r>
              <a:rPr lang="en-US" b="1" dirty="0">
                <a:solidFill>
                  <a:srgbClr val="941651"/>
                </a:solidFill>
              </a:rPr>
              <a:t> </a:t>
            </a:r>
            <a:r>
              <a:rPr lang="fr-FR" dirty="0"/>
              <a:t>Le psalmiste parle de Dieu en disant, « Pourtant tu </a:t>
            </a:r>
            <a:r>
              <a:rPr lang="fr-FR" i="1" dirty="0"/>
              <a:t>es</a:t>
            </a:r>
            <a:r>
              <a:rPr lang="fr-FR" dirty="0"/>
              <a:t> le Saint, tu habites les </a:t>
            </a:r>
            <a:r>
              <a:rPr lang="fr-FR" i="1" dirty="0"/>
              <a:t>louanges</a:t>
            </a:r>
            <a:r>
              <a:rPr lang="fr-FR" dirty="0"/>
              <a:t> d’Israël »</a:t>
            </a:r>
            <a:r>
              <a:rPr lang="en-US" sz="2000" dirty="0"/>
              <a:t> (</a:t>
            </a:r>
            <a:r>
              <a:rPr lang="en-US" sz="2000" dirty="0" err="1"/>
              <a:t>Psaumes</a:t>
            </a:r>
            <a:r>
              <a:rPr lang="en-US" sz="2000" dirty="0"/>
              <a:t> 22.3, NBS)</a:t>
            </a:r>
          </a:p>
          <a:p>
            <a:pPr marL="0" indent="0" algn="ctr">
              <a:lnSpc>
                <a:spcPct val="150000"/>
              </a:lnSpc>
              <a:buNone/>
            </a:pPr>
            <a:r>
              <a:rPr lang="fr-FR" dirty="0"/>
              <a:t>« Approchez-vous de Dieu, et il s’approchera de vous » </a:t>
            </a:r>
            <a:r>
              <a:rPr lang="en-US" sz="2000" dirty="0"/>
              <a:t>(Jacques 4.8, NBS)</a:t>
            </a:r>
          </a:p>
        </p:txBody>
      </p:sp>
    </p:spTree>
    <p:extLst>
      <p:ext uri="{BB962C8B-B14F-4D97-AF65-F5344CB8AC3E}">
        <p14:creationId xmlns:p14="http://schemas.microsoft.com/office/powerpoint/2010/main" val="29965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1896</TotalTime>
  <Words>1559</Words>
  <Application>Microsoft Office PowerPoint</Application>
  <PresentationFormat>Personnalisé</PresentationFormat>
  <Paragraphs>145</Paragraphs>
  <Slides>25</Slides>
  <Notes>25</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Office Theme</vt:lpstr>
      <vt:lpstr>DES VASES DE PARFUM  TRANSFORMER NOS LOUANGES EN BÉNÉDICTIONS</vt:lpstr>
      <vt:lpstr>Présentation PowerPoint</vt:lpstr>
      <vt:lpstr>Présentation PowerPoint</vt:lpstr>
      <vt:lpstr>LA LOUANGE DANS LE CIEL</vt:lpstr>
      <vt:lpstr>Présentation PowerPoint</vt:lpstr>
      <vt:lpstr>LES RAISONS D’OFFRIR NOS VASES DE PARFUM À DIEU</vt:lpstr>
      <vt:lpstr>Présentation PowerPoint</vt:lpstr>
      <vt:lpstr>Présentation PowerPoint</vt:lpstr>
      <vt:lpstr>Présentation PowerPoint</vt:lpstr>
      <vt:lpstr>Présentation PowerPoint</vt:lpstr>
      <vt:lpstr>Présentation PowerPoint</vt:lpstr>
      <vt:lpstr>Présentation PowerPoint</vt:lpstr>
      <vt:lpstr>ACTIVITÉ DE GROUPE  SITUATIONS DANS LA BIBLE,  OÙ LES VASES DE LOUANGES  SE SONT TRANSFORMÉS  EN BÉNÉDICTIONS</vt:lpstr>
      <vt:lpstr>GROUPE 1 2 CHRONIQUES 20.20-22</vt:lpstr>
      <vt:lpstr>Présentation PowerPoint</vt:lpstr>
      <vt:lpstr>Présentation PowerPoint</vt:lpstr>
      <vt:lpstr>GROUPE 2 1 PIERRE 2.9</vt:lpstr>
      <vt:lpstr>Présentation PowerPoint</vt:lpstr>
      <vt:lpstr>GROUPE 3 ACTES 16.25, 26</vt:lpstr>
      <vt:lpstr>RÉFLEXIONS FINALES SUR LES LOUANGES QUI SE TRANSFORMENT EN BÉNÉDICTIONS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Jars of Fragrance  (Releasing Our Praise into Blessings)</dc:title>
  <dc:creator>Arrais, Raquel</dc:creator>
  <cp:lastModifiedBy>DJANOU</cp:lastModifiedBy>
  <cp:revision>45</cp:revision>
  <dcterms:created xsi:type="dcterms:W3CDTF">2018-04-29T15:43:28Z</dcterms:created>
  <dcterms:modified xsi:type="dcterms:W3CDTF">2018-05-02T14:52:14Z</dcterms:modified>
</cp:coreProperties>
</file>