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3" r:id="rId7"/>
    <p:sldId id="261" r:id="rId8"/>
    <p:sldId id="262"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xmlns:mv="urn:schemas-microsoft-com:mac:vml" xmlns:mc="http://schemas.openxmlformats.org/markup-compatibility/2006"/>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63"/>
    <p:restoredTop sz="76990"/>
  </p:normalViewPr>
  <p:slideViewPr>
    <p:cSldViewPr snapToGrid="0" snapToObjects="1">
      <p:cViewPr>
        <p:scale>
          <a:sx n="62" d="100"/>
          <a:sy n="62" d="100"/>
        </p:scale>
        <p:origin x="-1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1138C0-DA6F-794C-AC17-57F596C269AE}" type="datetimeFigureOut">
              <a:rPr lang="en-US" smtClean="0"/>
              <a:pPr/>
              <a:t>5/2/2018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0B8B50-6640-F747-858F-C1AE2611DD9E}" type="slidenum">
              <a:rPr lang="en-US" smtClean="0"/>
              <a:pPr/>
              <a:t>‹N°›</a:t>
            </a:fld>
            <a:endParaRPr lang="en-US"/>
          </a:p>
        </p:txBody>
      </p:sp>
    </p:spTree>
    <p:extLst>
      <p:ext uri="{BB962C8B-B14F-4D97-AF65-F5344CB8AC3E}">
        <p14:creationId xmlns:p14="http://schemas.microsoft.com/office/powerpoint/2010/main" val="327821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err="1">
                <a:solidFill>
                  <a:schemeClr val="tx1"/>
                </a:solidFill>
                <a:effectLst/>
                <a:latin typeface="+mn-lt"/>
                <a:ea typeface="+mn-ea"/>
                <a:cs typeface="+mn-cs"/>
              </a:rPr>
              <a:t>Huit</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bénédictions</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à</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partager</a:t>
            </a:r>
            <a:r>
              <a:rPr lang="en-US" sz="1200" b="1" kern="1200" dirty="0">
                <a:solidFill>
                  <a:schemeClr val="tx1"/>
                </a:solidFill>
                <a:effectLst/>
                <a:latin typeface="+mn-lt"/>
                <a:ea typeface="+mn-ea"/>
                <a:cs typeface="+mn-cs"/>
              </a:rPr>
              <a:t> </a:t>
            </a:r>
          </a:p>
          <a:p>
            <a:endParaRPr lang="en-US" sz="12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a:latin typeface="Book Antiqua" charset="0"/>
                <a:ea typeface="Book Antiqua" charset="0"/>
                <a:cs typeface="Book Antiqua" charset="0"/>
              </a:rPr>
              <a:t>Louez</a:t>
            </a:r>
            <a:r>
              <a:rPr lang="en-US" sz="1200" dirty="0">
                <a:latin typeface="Book Antiqua" charset="0"/>
                <a:ea typeface="Book Antiqua" charset="0"/>
                <a:cs typeface="Book Antiqua" charset="0"/>
              </a:rPr>
              <a:t> </a:t>
            </a:r>
            <a:r>
              <a:rPr lang="en-US" sz="1200" dirty="0" err="1">
                <a:latin typeface="Book Antiqua" charset="0"/>
                <a:ea typeface="Book Antiqua" charset="0"/>
                <a:cs typeface="Book Antiqua" charset="0"/>
              </a:rPr>
              <a:t>Dieu</a:t>
            </a:r>
            <a:r>
              <a:rPr lang="en-US" sz="1200" dirty="0">
                <a:latin typeface="Book Antiqua" charset="0"/>
                <a:ea typeface="Book Antiqua" charset="0"/>
                <a:cs typeface="Book Antiqua" charset="0"/>
              </a:rPr>
              <a:t> pour la </a:t>
            </a:r>
            <a:r>
              <a:rPr lang="en-US" sz="1200" dirty="0" err="1">
                <a:latin typeface="Book Antiqua" charset="0"/>
                <a:ea typeface="Book Antiqua" charset="0"/>
                <a:cs typeface="Book Antiqua" charset="0"/>
              </a:rPr>
              <a:t>bénédiction</a:t>
            </a:r>
            <a:r>
              <a:rPr lang="en-US" sz="1200" dirty="0">
                <a:latin typeface="Book Antiqua" charset="0"/>
                <a:ea typeface="Book Antiqua" charset="0"/>
                <a:cs typeface="Book Antiqua" charset="0"/>
              </a:rPr>
              <a:t> de </a:t>
            </a:r>
            <a:r>
              <a:rPr lang="en-US" sz="1200" dirty="0" err="1">
                <a:latin typeface="Book Antiqua" charset="0"/>
                <a:ea typeface="Book Antiqua" charset="0"/>
                <a:cs typeface="Book Antiqua" charset="0"/>
              </a:rPr>
              <a:t>sa</a:t>
            </a:r>
            <a:r>
              <a:rPr lang="en-US" sz="1200" dirty="0">
                <a:latin typeface="Book Antiqua" charset="0"/>
                <a:ea typeface="Book Antiqua" charset="0"/>
                <a:cs typeface="Book Antiqua" charset="0"/>
              </a:rPr>
              <a:t> grâce. </a:t>
            </a:r>
            <a:r>
              <a:rPr lang="en-US" sz="1200" dirty="0" err="1">
                <a:latin typeface="Book Antiqua" charset="0"/>
                <a:ea typeface="Book Antiqua" charset="0"/>
                <a:cs typeface="Book Antiqua" charset="0"/>
              </a:rPr>
              <a:t>Partagez</a:t>
            </a:r>
            <a:r>
              <a:rPr lang="en-US" sz="1200" dirty="0">
                <a:latin typeface="Book Antiqua" charset="0"/>
                <a:ea typeface="Book Antiqua" charset="0"/>
                <a:cs typeface="Book Antiqua" charset="0"/>
              </a:rPr>
              <a:t> la </a:t>
            </a:r>
            <a:r>
              <a:rPr lang="en-US" sz="1200" dirty="0" err="1">
                <a:latin typeface="Book Antiqua" charset="0"/>
                <a:ea typeface="Book Antiqua" charset="0"/>
                <a:cs typeface="Book Antiqua" charset="0"/>
              </a:rPr>
              <a:t>bénédiction</a:t>
            </a:r>
            <a:r>
              <a:rPr lang="en-US" sz="1200" dirty="0">
                <a:latin typeface="Book Antiqua" charset="0"/>
                <a:ea typeface="Book Antiqua" charset="0"/>
                <a:cs typeface="Book Antiqua" charset="0"/>
              </a:rPr>
              <a:t> ! </a:t>
            </a:r>
            <a:endParaRPr lang="en-US" dirty="0"/>
          </a:p>
        </p:txBody>
      </p:sp>
      <p:sp>
        <p:nvSpPr>
          <p:cNvPr id="4" name="Slide Number Placeholder 3"/>
          <p:cNvSpPr>
            <a:spLocks noGrp="1"/>
          </p:cNvSpPr>
          <p:nvPr>
            <p:ph type="sldNum" sz="quarter" idx="10"/>
          </p:nvPr>
        </p:nvSpPr>
        <p:spPr/>
        <p:txBody>
          <a:bodyPr/>
          <a:lstStyle/>
          <a:p>
            <a:fld id="{FE0B8B50-6640-F747-858F-C1AE2611DD9E}" type="slidenum">
              <a:rPr lang="en-US" smtClean="0"/>
              <a:pPr/>
              <a:t>1</a:t>
            </a:fld>
            <a:endParaRPr lang="en-US"/>
          </a:p>
        </p:txBody>
      </p:sp>
    </p:spTree>
    <p:extLst>
      <p:ext uri="{BB962C8B-B14F-4D97-AF65-F5344CB8AC3E}">
        <p14:creationId xmlns:p14="http://schemas.microsoft.com/office/powerpoint/2010/main" val="1406614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1. </a:t>
            </a:r>
            <a:r>
              <a:rPr lang="fr-FR" b="1" dirty="0"/>
              <a:t>Comprenez votre but</a:t>
            </a:r>
            <a:endParaRPr lang="es-CO" dirty="0"/>
          </a:p>
          <a:p>
            <a:endParaRPr lang="es-CO" sz="1200" kern="1200" dirty="0">
              <a:solidFill>
                <a:schemeClr val="tx1"/>
              </a:solidFill>
              <a:effectLst/>
              <a:latin typeface="+mn-lt"/>
              <a:ea typeface="+mn-ea"/>
              <a:cs typeface="+mn-cs"/>
            </a:endParaRPr>
          </a:p>
          <a:p>
            <a:r>
              <a:rPr lang="en-US" sz="1200" kern="1200" dirty="0" err="1">
                <a:solidFill>
                  <a:schemeClr val="tx1"/>
                </a:solidFill>
                <a:effectLst/>
                <a:latin typeface="+mn-lt"/>
                <a:ea typeface="+mn-ea"/>
                <a:cs typeface="+mn-cs"/>
              </a:rPr>
              <a:t>En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tant</a:t>
            </a:r>
            <a:r>
              <a:rPr lang="en-US" sz="1200" kern="1200" dirty="0">
                <a:solidFill>
                  <a:schemeClr val="tx1"/>
                </a:solidFill>
                <a:effectLst/>
                <a:latin typeface="+mn-lt"/>
                <a:ea typeface="+mn-ea"/>
                <a:cs typeface="+mn-cs"/>
              </a:rPr>
              <a:t> que </a:t>
            </a:r>
            <a:r>
              <a:rPr lang="en-US" sz="1200" kern="1200" dirty="0" err="1">
                <a:solidFill>
                  <a:schemeClr val="tx1"/>
                </a:solidFill>
                <a:effectLst/>
                <a:latin typeface="+mn-lt"/>
                <a:ea typeface="+mn-ea"/>
                <a:cs typeface="+mn-cs"/>
              </a:rPr>
              <a:t>fille</a:t>
            </a:r>
            <a:r>
              <a:rPr lang="en-US" sz="1200" kern="1200" dirty="0">
                <a:solidFill>
                  <a:schemeClr val="tx1"/>
                </a:solidFill>
                <a:effectLst/>
                <a:latin typeface="+mn-lt"/>
                <a:ea typeface="+mn-ea"/>
                <a:cs typeface="+mn-cs"/>
              </a:rPr>
              <a:t> de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cherchez </a:t>
            </a:r>
            <a:r>
              <a:rPr lang="en-US" sz="1200" kern="1200" dirty="0" err="1">
                <a:solidFill>
                  <a:schemeClr val="tx1"/>
                </a:solidFill>
                <a:effectLst/>
                <a:latin typeface="+mn-lt"/>
                <a:ea typeface="+mn-ea"/>
                <a:cs typeface="+mn-cs"/>
              </a:rPr>
              <a:t>sa</a:t>
            </a:r>
            <a:r>
              <a:rPr lang="en-US" sz="1200" kern="1200" dirty="0">
                <a:solidFill>
                  <a:schemeClr val="tx1"/>
                </a:solidFill>
                <a:effectLst/>
                <a:latin typeface="+mn-lt"/>
                <a:ea typeface="+mn-ea"/>
                <a:cs typeface="+mn-cs"/>
              </a:rPr>
              <a:t> direction pour </a:t>
            </a:r>
            <a:r>
              <a:rPr lang="en-US" sz="1200" kern="1200" dirty="0" err="1">
                <a:solidFill>
                  <a:schemeClr val="tx1"/>
                </a:solidFill>
                <a:effectLst/>
                <a:latin typeface="+mn-lt"/>
                <a:ea typeface="+mn-ea"/>
                <a:cs typeface="+mn-cs"/>
              </a:rPr>
              <a:t>trouver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votre</a:t>
            </a:r>
            <a:r>
              <a:rPr lang="en-US" sz="1200" kern="1200" dirty="0">
                <a:solidFill>
                  <a:schemeClr val="tx1"/>
                </a:solidFill>
                <a:effectLst/>
                <a:latin typeface="+mn-lt"/>
                <a:ea typeface="+mn-ea"/>
                <a:cs typeface="+mn-cs"/>
              </a:rPr>
              <a:t> but </a:t>
            </a:r>
            <a:r>
              <a:rPr lang="en-US" sz="1200" kern="1200" dirty="0" err="1">
                <a:solidFill>
                  <a:schemeClr val="tx1"/>
                </a:solidFill>
                <a:effectLst/>
                <a:latin typeface="+mn-lt"/>
                <a:ea typeface="+mn-ea"/>
                <a:cs typeface="+mn-cs"/>
              </a:rPr>
              <a:t>divin</a:t>
            </a:r>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err="1">
                <a:solidFill>
                  <a:schemeClr val="tx1"/>
                </a:solidFill>
                <a:effectLst/>
                <a:latin typeface="+mn-lt"/>
                <a:ea typeface="+mn-ea"/>
                <a:cs typeface="+mn-cs"/>
              </a:rPr>
              <a:t>Votre</a:t>
            </a:r>
            <a:r>
              <a:rPr lang="en-US" sz="1200" kern="1200" dirty="0">
                <a:solidFill>
                  <a:schemeClr val="tx1"/>
                </a:solidFill>
                <a:effectLst/>
                <a:latin typeface="+mn-lt"/>
                <a:ea typeface="+mn-ea"/>
                <a:cs typeface="+mn-cs"/>
              </a:rPr>
              <a:t> but </a:t>
            </a:r>
            <a:r>
              <a:rPr lang="en-US" sz="1200" kern="1200" dirty="0" err="1">
                <a:solidFill>
                  <a:schemeClr val="tx1"/>
                </a:solidFill>
                <a:effectLst/>
                <a:latin typeface="+mn-lt"/>
                <a:ea typeface="+mn-ea"/>
                <a:cs typeface="+mn-cs"/>
              </a:rPr>
              <a:t>est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essentiel</a:t>
            </a:r>
            <a:r>
              <a:rPr lang="en-US" sz="1200" kern="1200" dirty="0">
                <a:solidFill>
                  <a:schemeClr val="tx1"/>
                </a:solidFill>
                <a:effectLst/>
                <a:latin typeface="+mn-lt"/>
                <a:ea typeface="+mn-ea"/>
                <a:cs typeface="+mn-cs"/>
              </a:rPr>
              <a:t> pour </a:t>
            </a:r>
            <a:r>
              <a:rPr lang="en-US" sz="1200" kern="1200" dirty="0" err="1">
                <a:solidFill>
                  <a:schemeClr val="tx1"/>
                </a:solidFill>
                <a:effectLst/>
                <a:latin typeface="+mn-lt"/>
                <a:ea typeface="+mn-ea"/>
                <a:cs typeface="+mn-cs"/>
              </a:rPr>
              <a:t>votre</a:t>
            </a:r>
            <a:r>
              <a:rPr lang="en-US" sz="1200" kern="1200" dirty="0">
                <a:solidFill>
                  <a:schemeClr val="tx1"/>
                </a:solidFill>
                <a:effectLst/>
                <a:latin typeface="+mn-lt"/>
                <a:ea typeface="+mn-ea"/>
                <a:cs typeface="+mn-cs"/>
              </a:rPr>
              <a:t> mission. </a:t>
            </a:r>
            <a:r>
              <a:rPr lang="en-US" sz="1200" kern="1200" dirty="0" err="1">
                <a:solidFill>
                  <a:schemeClr val="tx1"/>
                </a:solidFill>
                <a:effectLst/>
                <a:latin typeface="+mn-lt"/>
                <a:ea typeface="+mn-ea"/>
                <a:cs typeface="+mn-cs"/>
              </a:rPr>
              <a:t>Cette</a:t>
            </a:r>
            <a:r>
              <a:rPr lang="en-US" sz="1200" kern="1200">
                <a:solidFill>
                  <a:schemeClr val="tx1"/>
                </a:solidFill>
                <a:effectLst/>
                <a:latin typeface="+mn-lt"/>
                <a:ea typeface="+mn-ea"/>
                <a:cs typeface="+mn-cs"/>
              </a:rPr>
              <a:t> mission </a:t>
            </a:r>
            <a:r>
              <a:rPr lang="en-US" sz="1200" kern="1200" dirty="0" err="1">
                <a:solidFill>
                  <a:schemeClr val="tx1"/>
                </a:solidFill>
                <a:effectLst/>
                <a:latin typeface="+mn-lt"/>
                <a:ea typeface="+mn-ea"/>
                <a:cs typeface="+mn-cs"/>
              </a:rPr>
              <a:t>vous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concerne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mais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aussi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vos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enfants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votre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mari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vos</a:t>
            </a:r>
            <a:r>
              <a:rPr lang="en-US" sz="1200" kern="1200" dirty="0">
                <a:solidFill>
                  <a:schemeClr val="tx1"/>
                </a:solidFill>
                <a:effectLst/>
                <a:latin typeface="+mn-lt"/>
                <a:ea typeface="+mn-ea"/>
                <a:cs typeface="+mn-cs"/>
              </a:rPr>
              <a:t> parents, </a:t>
            </a:r>
            <a:r>
              <a:rPr lang="en-US" sz="1200" kern="1200" dirty="0" err="1">
                <a:solidFill>
                  <a:schemeClr val="tx1"/>
                </a:solidFill>
                <a:effectLst/>
                <a:latin typeface="+mn-lt"/>
                <a:ea typeface="+mn-ea"/>
                <a:cs typeface="+mn-cs"/>
              </a:rPr>
              <a:t>votre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famille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l'Église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mais</a:t>
            </a:r>
            <a:r>
              <a:rPr lang="en-US" sz="1200" kern="1200" dirty="0">
                <a:solidFill>
                  <a:schemeClr val="tx1"/>
                </a:solidFill>
                <a:effectLst/>
                <a:latin typeface="+mn-lt"/>
                <a:ea typeface="+mn-ea"/>
                <a:cs typeface="+mn-cs"/>
              </a:rPr>
              <a:t> par-</a:t>
            </a:r>
            <a:r>
              <a:rPr lang="en-US" sz="1200" kern="1200" dirty="0" err="1">
                <a:solidFill>
                  <a:schemeClr val="tx1"/>
                </a:solidFill>
                <a:effectLst/>
                <a:latin typeface="+mn-lt"/>
                <a:ea typeface="+mn-ea"/>
                <a:cs typeface="+mn-cs"/>
              </a:rPr>
              <a:t>dessus</a:t>
            </a:r>
            <a:r>
              <a:rPr lang="en-US" sz="1200" kern="1200" dirty="0">
                <a:solidFill>
                  <a:schemeClr val="tx1"/>
                </a:solidFill>
                <a:effectLst/>
                <a:latin typeface="+mn-lt"/>
                <a:ea typeface="+mn-ea"/>
                <a:cs typeface="+mn-cs"/>
              </a:rPr>
              <a:t> tout, </a:t>
            </a:r>
            <a:r>
              <a:rPr lang="en-US" sz="1200" kern="1200" dirty="0" err="1">
                <a:solidFill>
                  <a:schemeClr val="tx1"/>
                </a:solidFill>
                <a:effectLst/>
                <a:latin typeface="+mn-lt"/>
                <a:ea typeface="+mn-ea"/>
                <a:cs typeface="+mn-cs"/>
              </a:rPr>
              <a:t>votre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Accomplissez</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votre</a:t>
            </a:r>
            <a:r>
              <a:rPr lang="en-US" sz="1200" kern="1200" dirty="0">
                <a:solidFill>
                  <a:schemeClr val="tx1"/>
                </a:solidFill>
                <a:effectLst/>
                <a:latin typeface="+mn-lt"/>
                <a:ea typeface="+mn-ea"/>
                <a:cs typeface="+mn-cs"/>
              </a:rPr>
              <a:t> but ! </a:t>
            </a:r>
            <a:r>
              <a:rPr lang="en-US" sz="1200" kern="1200" dirty="0" err="1">
                <a:solidFill>
                  <a:schemeClr val="tx1"/>
                </a:solidFill>
                <a:effectLst/>
                <a:latin typeface="+mn-lt"/>
                <a:ea typeface="+mn-ea"/>
                <a:cs typeface="+mn-cs"/>
              </a:rPr>
              <a:t>Devenez</a:t>
            </a:r>
            <a:r>
              <a:rPr lang="en-US" sz="1200" kern="1200" dirty="0">
                <a:solidFill>
                  <a:schemeClr val="tx1"/>
                </a:solidFill>
                <a:effectLst/>
                <a:latin typeface="+mn-lt"/>
                <a:ea typeface="+mn-ea"/>
                <a:cs typeface="+mn-cs"/>
              </a:rPr>
              <a:t> la </a:t>
            </a:r>
            <a:r>
              <a:rPr lang="en-US" sz="1200" kern="1200" dirty="0" err="1">
                <a:solidFill>
                  <a:schemeClr val="tx1"/>
                </a:solidFill>
                <a:effectLst/>
                <a:latin typeface="+mn-lt"/>
                <a:ea typeface="+mn-ea"/>
                <a:cs typeface="+mn-cs"/>
              </a:rPr>
              <a:t>bénédiction</a:t>
            </a:r>
            <a:r>
              <a:rPr lang="en-US" sz="1200" kern="1200" dirty="0">
                <a:solidFill>
                  <a:schemeClr val="tx1"/>
                </a:solidFill>
                <a:effectLst/>
                <a:latin typeface="+mn-lt"/>
                <a:ea typeface="+mn-ea"/>
                <a:cs typeface="+mn-cs"/>
              </a:rPr>
              <a:t> de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pour les </a:t>
            </a:r>
            <a:r>
              <a:rPr lang="en-US" sz="1200" kern="1200" dirty="0" err="1">
                <a:solidFill>
                  <a:schemeClr val="tx1"/>
                </a:solidFill>
                <a:effectLst/>
                <a:latin typeface="+mn-lt"/>
                <a:ea typeface="+mn-ea"/>
                <a:cs typeface="+mn-cs"/>
              </a:rPr>
              <a:t>autres</a:t>
            </a:r>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FE0B8B50-6640-F747-858F-C1AE2611DD9E}" type="slidenum">
              <a:rPr lang="en-US" smtClean="0"/>
              <a:pPr/>
              <a:t>2</a:t>
            </a:fld>
            <a:endParaRPr lang="en-US"/>
          </a:p>
        </p:txBody>
      </p:sp>
    </p:spTree>
    <p:extLst>
      <p:ext uri="{BB962C8B-B14F-4D97-AF65-F5344CB8AC3E}">
        <p14:creationId xmlns:p14="http://schemas.microsoft.com/office/powerpoint/2010/main" val="1086458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FR" sz="1200" b="1" kern="1200" noProof="0" dirty="0">
                <a:solidFill>
                  <a:schemeClr val="tx1"/>
                </a:solidFill>
                <a:effectLst/>
                <a:latin typeface="+mn-lt"/>
                <a:ea typeface="+mn-ea"/>
                <a:cs typeface="+mn-cs"/>
              </a:rPr>
              <a:t>2. Servez avec amour.</a:t>
            </a:r>
          </a:p>
          <a:p>
            <a:pPr lvl="0"/>
            <a:endParaRPr lang="fr-FR" sz="1200" b="1" kern="1200" noProof="0" dirty="0">
              <a:solidFill>
                <a:schemeClr val="tx1"/>
              </a:solidFill>
              <a:effectLst/>
              <a:latin typeface="+mn-lt"/>
              <a:ea typeface="+mn-ea"/>
              <a:cs typeface="+mn-cs"/>
            </a:endParaRPr>
          </a:p>
          <a:p>
            <a:r>
              <a:rPr lang="fr-FR" sz="1200" kern="1200" noProof="0" dirty="0">
                <a:solidFill>
                  <a:schemeClr val="tx1"/>
                </a:solidFill>
                <a:effectLst/>
                <a:latin typeface="+mn-lt"/>
                <a:ea typeface="+mn-ea"/>
                <a:cs typeface="+mn-cs"/>
              </a:rPr>
              <a:t>1 Corinthiens 13.1-3 – </a:t>
            </a:r>
            <a:r>
              <a:rPr lang="fr-FR" sz="1200" i="1" kern="1200" noProof="0" dirty="0">
                <a:solidFill>
                  <a:schemeClr val="tx1"/>
                </a:solidFill>
                <a:effectLst/>
                <a:latin typeface="+mn-lt"/>
                <a:ea typeface="+mn-ea"/>
                <a:cs typeface="+mn-cs"/>
              </a:rPr>
              <a:t>« Quand je parlerais les langues des humains et des anges, si je n’ai pas l’amour, je suis une pièce de bronze qui résonne ou une cymbale qui retentit. Quand j’aurais la capacité de parler en prophète, la science de tous les mystères et toute la connaissance, quand j’aurais même toute la foi qui transporte des montagnes, si je n’ai pas l’amour, je ne suis rien. Quand je distribuerais tous mes biens, quand même je livrerais mon corps pour en tirer fierté, si je n’ai pas l’amour, cela ne me sert à rien. »</a:t>
            </a:r>
          </a:p>
          <a:p>
            <a:endParaRPr lang="fr-FR" sz="1200" i="1" kern="1200" noProof="0" dirty="0">
              <a:solidFill>
                <a:schemeClr val="tx1"/>
              </a:solidFill>
              <a:effectLst/>
              <a:latin typeface="+mn-lt"/>
              <a:ea typeface="+mn-ea"/>
              <a:cs typeface="+mn-cs"/>
            </a:endParaRPr>
          </a:p>
          <a:p>
            <a:r>
              <a:rPr lang="fr-FR" sz="1200" kern="1200" noProof="0" dirty="0">
                <a:solidFill>
                  <a:schemeClr val="tx1"/>
                </a:solidFill>
                <a:effectLst/>
                <a:latin typeface="+mn-lt"/>
                <a:ea typeface="+mn-ea"/>
                <a:cs typeface="+mn-cs"/>
              </a:rPr>
              <a:t>Tout ce que nous faisons avec un sentiment de responsabilité, mais sans l'ingrédient de l'amour, ne répond pas à l'objectif divin et peut causer des dommages irrécupérables. Pour que notre service puisse être une bénédiction pour les autres, servons avec amour !</a:t>
            </a:r>
          </a:p>
        </p:txBody>
      </p:sp>
      <p:sp>
        <p:nvSpPr>
          <p:cNvPr id="4" name="Slide Number Placeholder 3"/>
          <p:cNvSpPr>
            <a:spLocks noGrp="1"/>
          </p:cNvSpPr>
          <p:nvPr>
            <p:ph type="sldNum" sz="quarter" idx="10"/>
          </p:nvPr>
        </p:nvSpPr>
        <p:spPr/>
        <p:txBody>
          <a:bodyPr/>
          <a:lstStyle/>
          <a:p>
            <a:fld id="{FE0B8B50-6640-F747-858F-C1AE2611DD9E}" type="slidenum">
              <a:rPr lang="en-US" smtClean="0"/>
              <a:pPr/>
              <a:t>3</a:t>
            </a:fld>
            <a:endParaRPr lang="en-US"/>
          </a:p>
        </p:txBody>
      </p:sp>
    </p:spTree>
    <p:extLst>
      <p:ext uri="{BB962C8B-B14F-4D97-AF65-F5344CB8AC3E}">
        <p14:creationId xmlns:p14="http://schemas.microsoft.com/office/powerpoint/2010/main" val="646502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3. </a:t>
            </a:r>
            <a:r>
              <a:rPr lang="en-US" sz="1200" b="1" kern="1200" dirty="0" err="1">
                <a:solidFill>
                  <a:schemeClr val="tx1"/>
                </a:solidFill>
                <a:effectLst/>
                <a:latin typeface="+mn-lt"/>
                <a:ea typeface="+mn-ea"/>
                <a:cs typeface="+mn-cs"/>
              </a:rPr>
              <a:t>Sotez</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lente</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à</a:t>
            </a:r>
            <a:r>
              <a:rPr lang="en-US" sz="1200" b="1" kern="1200" dirty="0">
                <a:solidFill>
                  <a:schemeClr val="tx1"/>
                </a:solidFill>
                <a:effectLst/>
                <a:latin typeface="+mn-lt"/>
                <a:ea typeface="+mn-ea"/>
                <a:cs typeface="+mn-cs"/>
              </a:rPr>
              <a:t> la </a:t>
            </a:r>
            <a:r>
              <a:rPr lang="en-US" sz="1200" b="1" kern="1200" dirty="0" err="1">
                <a:solidFill>
                  <a:schemeClr val="tx1"/>
                </a:solidFill>
                <a:effectLst/>
                <a:latin typeface="+mn-lt"/>
                <a:ea typeface="+mn-ea"/>
                <a:cs typeface="+mn-cs"/>
              </a:rPr>
              <a:t>colère</a:t>
            </a:r>
            <a:r>
              <a:rPr lang="en-US" sz="1200" b="1" kern="1200" dirty="0">
                <a:solidFill>
                  <a:schemeClr val="tx1"/>
                </a:solidFill>
                <a:effectLst/>
                <a:latin typeface="+mn-lt"/>
                <a:ea typeface="+mn-ea"/>
                <a:cs typeface="+mn-cs"/>
              </a:rPr>
              <a:t> et riche </a:t>
            </a:r>
            <a:r>
              <a:rPr lang="en-US" sz="1200" b="1" kern="1200" dirty="0" err="1">
                <a:solidFill>
                  <a:schemeClr val="tx1"/>
                </a:solidFill>
                <a:effectLst/>
                <a:latin typeface="+mn-lt"/>
                <a:ea typeface="+mn-ea"/>
                <a:cs typeface="+mn-cs"/>
              </a:rPr>
              <a:t>en</a:t>
            </a:r>
            <a:r>
              <a:rPr lang="en-US" sz="1200" b="1" kern="1200" dirty="0">
                <a:solidFill>
                  <a:schemeClr val="tx1"/>
                </a:solidFill>
                <a:effectLst/>
                <a:latin typeface="+mn-lt"/>
                <a:ea typeface="+mn-ea"/>
                <a:cs typeface="+mn-cs"/>
              </a:rPr>
              <a:t> amour</a:t>
            </a:r>
          </a:p>
          <a:p>
            <a:pPr lvl="0"/>
            <a:endParaRPr lang="en-US" sz="1200" b="1"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Psaumes 86.15 (BDS) – </a:t>
            </a:r>
            <a:r>
              <a:rPr lang="fr-FR" sz="1200" i="1" kern="1200" dirty="0">
                <a:solidFill>
                  <a:schemeClr val="tx1"/>
                </a:solidFill>
                <a:effectLst/>
                <a:latin typeface="+mn-lt"/>
                <a:ea typeface="+mn-ea"/>
                <a:cs typeface="+mn-cs"/>
              </a:rPr>
              <a:t>« Mais toi, Seigneur, tu es un </a:t>
            </a:r>
            <a:r>
              <a:rPr lang="fr-FR" sz="1200" b="1" i="1" kern="1200" dirty="0">
                <a:solidFill>
                  <a:schemeClr val="tx1"/>
                </a:solidFill>
                <a:effectLst/>
                <a:latin typeface="+mn-lt"/>
                <a:ea typeface="+mn-ea"/>
                <a:cs typeface="+mn-cs"/>
              </a:rPr>
              <a:t>Dieu</a:t>
            </a:r>
            <a:r>
              <a:rPr lang="fr-FR" sz="1200" i="1" kern="1200" dirty="0">
                <a:solidFill>
                  <a:schemeClr val="tx1"/>
                </a:solidFill>
                <a:effectLst/>
                <a:latin typeface="+mn-lt"/>
                <a:ea typeface="+mn-ea"/>
                <a:cs typeface="+mn-cs"/>
              </a:rPr>
              <a:t> compatissant et disposé à faire grâce ; toi, tu es </a:t>
            </a:r>
            <a:r>
              <a:rPr lang="fr-FR" sz="1200" b="1" i="1" kern="1200" dirty="0">
                <a:solidFill>
                  <a:schemeClr val="tx1"/>
                </a:solidFill>
                <a:effectLst/>
                <a:latin typeface="+mn-lt"/>
                <a:ea typeface="+mn-ea"/>
                <a:cs typeface="+mn-cs"/>
              </a:rPr>
              <a:t>lent à la colère</a:t>
            </a:r>
            <a:r>
              <a:rPr lang="fr-FR" sz="1200" i="1" kern="1200" dirty="0">
                <a:solidFill>
                  <a:schemeClr val="tx1"/>
                </a:solidFill>
                <a:effectLst/>
                <a:latin typeface="+mn-lt"/>
                <a:ea typeface="+mn-ea"/>
                <a:cs typeface="+mn-cs"/>
              </a:rPr>
              <a:t>, riche en amour fidèle. »</a:t>
            </a:r>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Mettons en pratique cet attribut de Dieu pour bénir les autres. </a:t>
            </a:r>
          </a:p>
          <a:p>
            <a:r>
              <a:rPr lang="fr-FR" sz="1200" kern="1200" dirty="0">
                <a:solidFill>
                  <a:schemeClr val="tx1"/>
                </a:solidFill>
                <a:effectLst/>
                <a:latin typeface="+mn-lt"/>
                <a:ea typeface="+mn-ea"/>
                <a:cs typeface="+mn-cs"/>
              </a:rPr>
              <a:t>Éphésiens 4.26 (NBS) – « Si vous vous mettez en colère, </a:t>
            </a:r>
            <a:r>
              <a:rPr lang="fr-FR" sz="1200" b="1" kern="1200" dirty="0">
                <a:solidFill>
                  <a:schemeClr val="tx1"/>
                </a:solidFill>
                <a:effectLst/>
                <a:latin typeface="+mn-lt"/>
                <a:ea typeface="+mn-ea"/>
                <a:cs typeface="+mn-cs"/>
              </a:rPr>
              <a:t>ne péchez pas </a:t>
            </a:r>
            <a:r>
              <a:rPr lang="fr-FR" sz="1200" kern="1200" dirty="0">
                <a:solidFill>
                  <a:schemeClr val="tx1"/>
                </a:solidFill>
                <a:effectLst/>
                <a:latin typeface="+mn-lt"/>
                <a:ea typeface="+mn-ea"/>
                <a:cs typeface="+mn-cs"/>
              </a:rPr>
              <a:t>; </a:t>
            </a:r>
            <a:r>
              <a:rPr lang="fr-FR" sz="1200" b="1" kern="1200" dirty="0">
                <a:solidFill>
                  <a:schemeClr val="tx1"/>
                </a:solidFill>
                <a:effectLst/>
                <a:latin typeface="+mn-lt"/>
                <a:ea typeface="+mn-ea"/>
                <a:cs typeface="+mn-cs"/>
              </a:rPr>
              <a:t>que le soleil ne se couche pas sur votre irritation</a:t>
            </a:r>
            <a:r>
              <a:rPr lang="fr-FR" sz="1200" kern="1200" dirty="0">
                <a:solidFill>
                  <a:schemeClr val="tx1"/>
                </a:solidFill>
                <a:effectLst/>
                <a:latin typeface="+mn-lt"/>
                <a:ea typeface="+mn-ea"/>
                <a:cs typeface="+mn-cs"/>
              </a:rPr>
              <a:t> ». </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Quelle bénédiction pour les autres quand nous sommes lents à la colère et agissons avec amour !</a:t>
            </a: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4</a:t>
            </a:fld>
            <a:endParaRPr lang="en-US"/>
          </a:p>
        </p:txBody>
      </p:sp>
    </p:spTree>
    <p:extLst>
      <p:ext uri="{BB962C8B-B14F-4D97-AF65-F5344CB8AC3E}">
        <p14:creationId xmlns:p14="http://schemas.microsoft.com/office/powerpoint/2010/main" val="182404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 4. </a:t>
            </a:r>
            <a:r>
              <a:rPr lang="en-US" sz="1200" b="1" kern="1200" dirty="0" err="1">
                <a:solidFill>
                  <a:schemeClr val="tx1"/>
                </a:solidFill>
                <a:effectLst/>
                <a:latin typeface="+mn-lt"/>
                <a:ea typeface="+mn-ea"/>
                <a:cs typeface="+mn-cs"/>
              </a:rPr>
              <a:t>Faites</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ce</a:t>
            </a:r>
            <a:r>
              <a:rPr lang="en-US" sz="1200" b="1" kern="1200" dirty="0">
                <a:solidFill>
                  <a:schemeClr val="tx1"/>
                </a:solidFill>
                <a:effectLst/>
                <a:latin typeface="+mn-lt"/>
                <a:ea typeface="+mn-ea"/>
                <a:cs typeface="+mn-cs"/>
              </a:rPr>
              <a:t> qui </a:t>
            </a:r>
            <a:r>
              <a:rPr lang="en-US" sz="1200" b="1" kern="1200" dirty="0" err="1">
                <a:solidFill>
                  <a:schemeClr val="tx1"/>
                </a:solidFill>
                <a:effectLst/>
                <a:latin typeface="+mn-lt"/>
                <a:ea typeface="+mn-ea"/>
                <a:cs typeface="+mn-cs"/>
              </a:rPr>
              <a:t>est</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juste</a:t>
            </a:r>
            <a:r>
              <a:rPr lang="en-US" sz="1200" b="1" kern="1200" dirty="0">
                <a:solidFill>
                  <a:schemeClr val="tx1"/>
                </a:solidFill>
                <a:effectLst/>
                <a:latin typeface="+mn-lt"/>
                <a:ea typeface="+mn-ea"/>
                <a:cs typeface="+mn-cs"/>
              </a:rPr>
              <a:t> et ne </a:t>
            </a:r>
            <a:r>
              <a:rPr lang="en-US" sz="1200" b="1" kern="1200" dirty="0" err="1">
                <a:solidFill>
                  <a:schemeClr val="tx1"/>
                </a:solidFill>
                <a:effectLst/>
                <a:latin typeface="+mn-lt"/>
                <a:ea typeface="+mn-ea"/>
                <a:cs typeface="+mn-cs"/>
              </a:rPr>
              <a:t>regardez</a:t>
            </a:r>
            <a:r>
              <a:rPr lang="en-US" sz="1200" b="1" kern="1200" dirty="0">
                <a:solidFill>
                  <a:schemeClr val="tx1"/>
                </a:solidFill>
                <a:effectLst/>
                <a:latin typeface="+mn-lt"/>
                <a:ea typeface="+mn-ea"/>
                <a:cs typeface="+mn-cs"/>
              </a:rPr>
              <a:t> pas les </a:t>
            </a:r>
            <a:r>
              <a:rPr lang="en-US" sz="1200" b="1" kern="1200" dirty="0" err="1">
                <a:solidFill>
                  <a:schemeClr val="tx1"/>
                </a:solidFill>
                <a:effectLst/>
                <a:latin typeface="+mn-lt"/>
                <a:ea typeface="+mn-ea"/>
                <a:cs typeface="+mn-cs"/>
              </a:rPr>
              <a:t>autres</a:t>
            </a:r>
            <a:r>
              <a:rPr lang="en-US" sz="1200" b="1" kern="1200" dirty="0">
                <a:solidFill>
                  <a:schemeClr val="tx1"/>
                </a:solidFill>
                <a:effectLst/>
                <a:latin typeface="+mn-lt"/>
                <a:ea typeface="+mn-ea"/>
                <a:cs typeface="+mn-cs"/>
              </a:rPr>
              <a:t>.</a:t>
            </a:r>
          </a:p>
          <a:p>
            <a:pPr lvl="0"/>
            <a:endParaRPr lang="en-US" sz="1200" b="1"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Jacques 2.9 – </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Mais</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si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vous</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montrez</a:t>
            </a:r>
            <a:r>
              <a:rPr lang="en-US" sz="1200" i="1" kern="1200" dirty="0">
                <a:solidFill>
                  <a:schemeClr val="tx1"/>
                </a:solidFill>
                <a:effectLst/>
                <a:latin typeface="+mn-lt"/>
                <a:ea typeface="+mn-ea"/>
                <a:cs typeface="+mn-cs"/>
              </a:rPr>
              <a:t> de la </a:t>
            </a:r>
            <a:r>
              <a:rPr lang="en-US" sz="1200" i="1" kern="1200" dirty="0" err="1">
                <a:solidFill>
                  <a:schemeClr val="tx1"/>
                </a:solidFill>
                <a:effectLst/>
                <a:latin typeface="+mn-lt"/>
                <a:ea typeface="+mn-ea"/>
                <a:cs typeface="+mn-cs"/>
              </a:rPr>
              <a:t>partialité</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vous</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commettez</a:t>
            </a:r>
            <a:r>
              <a:rPr lang="en-US" sz="1200" i="1" kern="1200" dirty="0">
                <a:solidFill>
                  <a:schemeClr val="tx1"/>
                </a:solidFill>
                <a:effectLst/>
                <a:latin typeface="+mn-lt"/>
                <a:ea typeface="+mn-ea"/>
                <a:cs typeface="+mn-cs"/>
              </a:rPr>
              <a:t> un </a:t>
            </a:r>
            <a:r>
              <a:rPr lang="en-US" sz="1200" i="1" kern="1200" dirty="0" err="1">
                <a:solidFill>
                  <a:schemeClr val="tx1"/>
                </a:solidFill>
                <a:effectLst/>
                <a:latin typeface="+mn-lt"/>
                <a:ea typeface="+mn-ea"/>
                <a:cs typeface="+mn-cs"/>
              </a:rPr>
              <a:t>péché</a:t>
            </a:r>
            <a:r>
              <a:rPr lang="en-US" sz="1200" i="1" kern="1200" dirty="0">
                <a:solidFill>
                  <a:schemeClr val="tx1"/>
                </a:solidFill>
                <a:effectLst/>
                <a:latin typeface="+mn-lt"/>
                <a:ea typeface="+mn-ea"/>
                <a:cs typeface="+mn-cs"/>
              </a:rPr>
              <a:t>, et </a:t>
            </a:r>
            <a:r>
              <a:rPr lang="en-US" sz="1200" i="1" kern="1200" dirty="0" err="1">
                <a:solidFill>
                  <a:schemeClr val="tx1"/>
                </a:solidFill>
                <a:effectLst/>
                <a:latin typeface="+mn-lt"/>
                <a:ea typeface="+mn-ea"/>
                <a:cs typeface="+mn-cs"/>
              </a:rPr>
              <a:t>vous</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êtes</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convaincus</a:t>
            </a:r>
            <a:r>
              <a:rPr lang="en-US" sz="1200" i="1" kern="1200" dirty="0">
                <a:solidFill>
                  <a:schemeClr val="tx1"/>
                </a:solidFill>
                <a:effectLst/>
                <a:latin typeface="+mn-lt"/>
                <a:ea typeface="+mn-ea"/>
                <a:cs typeface="+mn-cs"/>
              </a:rPr>
              <a:t> de transgression par la </a:t>
            </a:r>
            <a:r>
              <a:rPr lang="en-US" sz="1200" i="1" kern="1200" dirty="0" err="1">
                <a:solidFill>
                  <a:schemeClr val="tx1"/>
                </a:solidFill>
                <a:effectLst/>
                <a:latin typeface="+mn-lt"/>
                <a:ea typeface="+mn-ea"/>
                <a:cs typeface="+mn-cs"/>
              </a:rPr>
              <a:t>loi</a:t>
            </a:r>
            <a:r>
              <a:rPr lang="en-US" sz="1200" i="1" kern="1200" dirty="0">
                <a:solidFill>
                  <a:schemeClr val="tx1"/>
                </a:solidFill>
                <a:effectLst/>
                <a:latin typeface="+mn-lt"/>
                <a:ea typeface="+mn-ea"/>
                <a:cs typeface="+mn-cs"/>
              </a:rPr>
              <a:t>. »</a:t>
            </a:r>
          </a:p>
          <a:p>
            <a:pPr lvl="0"/>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Aimer notre prochain comme nous-mêmes est un commandement, mais les conséquences ont des effets d’une grande portée. Ne succombons pas au péché de ruiner la vie de nos enfants et de ceux qui nous entourent en pratiquant la discrimination. Parfois, par habitude ou manque d’information, nous méprisons les gens, même ceux qui sont proches de nous. Celui qui pratique l'amour du Christ ne peut tomber dans cette tentation. En d'autres termes, même si la tentation est présente, nous ne devrions pas céder à ce mode de pensée corrompue. Soyez une bénédiction pour tous !</a:t>
            </a:r>
          </a:p>
        </p:txBody>
      </p:sp>
      <p:sp>
        <p:nvSpPr>
          <p:cNvPr id="4" name="Slide Number Placeholder 3"/>
          <p:cNvSpPr>
            <a:spLocks noGrp="1"/>
          </p:cNvSpPr>
          <p:nvPr>
            <p:ph type="sldNum" sz="quarter" idx="10"/>
          </p:nvPr>
        </p:nvSpPr>
        <p:spPr/>
        <p:txBody>
          <a:bodyPr/>
          <a:lstStyle/>
          <a:p>
            <a:fld id="{FE0B8B50-6640-F747-858F-C1AE2611DD9E}" type="slidenum">
              <a:rPr lang="en-US" smtClean="0"/>
              <a:pPr/>
              <a:t>5</a:t>
            </a:fld>
            <a:endParaRPr lang="en-US"/>
          </a:p>
        </p:txBody>
      </p:sp>
    </p:spTree>
    <p:extLst>
      <p:ext uri="{BB962C8B-B14F-4D97-AF65-F5344CB8AC3E}">
        <p14:creationId xmlns:p14="http://schemas.microsoft.com/office/powerpoint/2010/main" val="714178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CO" sz="1200" b="1" kern="1200" dirty="0">
                <a:solidFill>
                  <a:schemeClr val="tx1"/>
                </a:solidFill>
                <a:effectLst/>
                <a:latin typeface="+mn-lt"/>
                <a:ea typeface="+mn-ea"/>
                <a:cs typeface="+mn-cs"/>
              </a:rPr>
              <a:t>5. </a:t>
            </a:r>
            <a:r>
              <a:rPr lang="fr-FR" sz="1200" b="1" kern="1200" dirty="0">
                <a:solidFill>
                  <a:schemeClr val="tx1"/>
                </a:solidFill>
                <a:effectLst/>
                <a:latin typeface="+mn-lt"/>
                <a:ea typeface="+mn-ea"/>
                <a:cs typeface="+mn-cs"/>
              </a:rPr>
              <a:t>Développez votre foi</a:t>
            </a:r>
            <a:r>
              <a:rPr lang="fr-FR" sz="1200" b="0" kern="1200" dirty="0">
                <a:solidFill>
                  <a:schemeClr val="tx1"/>
                </a:solidFill>
                <a:effectLst/>
                <a:latin typeface="+mn-lt"/>
                <a:ea typeface="+mn-ea"/>
                <a:cs typeface="+mn-cs"/>
              </a:rPr>
              <a:t>.</a:t>
            </a:r>
          </a:p>
          <a:p>
            <a:pPr lvl="0"/>
            <a:endParaRPr lang="es-CO" sz="1200" b="1"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Romains 10.17 – </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Ainsi</a:t>
            </a:r>
            <a:r>
              <a:rPr lang="en-US" sz="1200" i="1" kern="1200" dirty="0">
                <a:solidFill>
                  <a:schemeClr val="tx1"/>
                </a:solidFill>
                <a:effectLst/>
                <a:latin typeface="+mn-lt"/>
                <a:ea typeface="+mn-ea"/>
                <a:cs typeface="+mn-cs"/>
              </a:rPr>
              <a:t> la </a:t>
            </a:r>
            <a:r>
              <a:rPr lang="en-US" sz="1200" i="1" kern="1200" dirty="0" err="1">
                <a:solidFill>
                  <a:schemeClr val="tx1"/>
                </a:solidFill>
                <a:effectLst/>
                <a:latin typeface="+mn-lt"/>
                <a:ea typeface="+mn-ea"/>
                <a:cs typeface="+mn-cs"/>
              </a:rPr>
              <a:t>foi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vient</a:t>
            </a:r>
            <a:r>
              <a:rPr lang="en-US" sz="1200" i="1" kern="1200" dirty="0">
                <a:solidFill>
                  <a:schemeClr val="tx1"/>
                </a:solidFill>
                <a:effectLst/>
                <a:latin typeface="+mn-lt"/>
                <a:ea typeface="+mn-ea"/>
                <a:cs typeface="+mn-cs"/>
              </a:rPr>
              <a:t> de </a:t>
            </a:r>
            <a:r>
              <a:rPr lang="en-US" sz="1200" i="1" kern="1200" dirty="0" err="1">
                <a:solidFill>
                  <a:schemeClr val="tx1"/>
                </a:solidFill>
                <a:effectLst/>
                <a:latin typeface="+mn-lt"/>
                <a:ea typeface="+mn-ea"/>
                <a:cs typeface="+mn-cs"/>
              </a:rPr>
              <a:t>ce</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qu’on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entend</a:t>
            </a:r>
            <a:r>
              <a:rPr lang="en-US" sz="1200" i="1" kern="1200" dirty="0">
                <a:solidFill>
                  <a:schemeClr val="tx1"/>
                </a:solidFill>
                <a:effectLst/>
                <a:latin typeface="+mn-lt"/>
                <a:ea typeface="+mn-ea"/>
                <a:cs typeface="+mn-cs"/>
              </a:rPr>
              <a:t>, et </a:t>
            </a:r>
            <a:r>
              <a:rPr lang="en-US" sz="1200" i="1" kern="1200" dirty="0" err="1">
                <a:solidFill>
                  <a:schemeClr val="tx1"/>
                </a:solidFill>
                <a:effectLst/>
                <a:latin typeface="+mn-lt"/>
                <a:ea typeface="+mn-ea"/>
                <a:cs typeface="+mn-cs"/>
              </a:rPr>
              <a:t>ce</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qu’on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entend</a:t>
            </a:r>
            <a:r>
              <a:rPr lang="en-US" sz="1200" i="1" kern="1200" dirty="0">
                <a:solidFill>
                  <a:schemeClr val="tx1"/>
                </a:solidFill>
                <a:effectLst/>
                <a:latin typeface="+mn-lt"/>
                <a:ea typeface="+mn-ea"/>
                <a:cs typeface="+mn-cs"/>
              </a:rPr>
              <a:t> par </a:t>
            </a:r>
            <a:r>
              <a:rPr lang="en-US" sz="1200" b="1" i="1" kern="1200" dirty="0">
                <a:solidFill>
                  <a:schemeClr val="tx1"/>
                </a:solidFill>
                <a:effectLst/>
                <a:latin typeface="+mn-lt"/>
                <a:ea typeface="+mn-ea"/>
                <a:cs typeface="+mn-cs"/>
              </a:rPr>
              <a:t>la parole du Christ</a:t>
            </a:r>
            <a:r>
              <a:rPr lang="en-US" sz="1200" i="1" kern="1200" dirty="0">
                <a:solidFill>
                  <a:schemeClr val="tx1"/>
                </a:solidFill>
                <a:effectLst/>
                <a:latin typeface="+mn-lt"/>
                <a:ea typeface="+mn-ea"/>
                <a:cs typeface="+mn-cs"/>
              </a:rPr>
              <a:t>. »</a:t>
            </a:r>
          </a:p>
          <a:p>
            <a:pPr lvl="0"/>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Nous développons notre foi en étudiant la parole de Dieu ainsi qu’en écoutant, voyant et testant les interventions de Dieu dans nos vies. Lisez, témoignez, rendez visite aux nécessiteux, allez à la maison de Dieu, remplissez votre cœur de chants parlant du salut et non seulement votre foi grandira, mais vous serez bénies et deviendrez une bénédiction pour les autres.</a:t>
            </a:r>
          </a:p>
        </p:txBody>
      </p:sp>
      <p:sp>
        <p:nvSpPr>
          <p:cNvPr id="4" name="Slide Number Placeholder 3"/>
          <p:cNvSpPr>
            <a:spLocks noGrp="1"/>
          </p:cNvSpPr>
          <p:nvPr>
            <p:ph type="sldNum" sz="quarter" idx="10"/>
          </p:nvPr>
        </p:nvSpPr>
        <p:spPr/>
        <p:txBody>
          <a:bodyPr/>
          <a:lstStyle/>
          <a:p>
            <a:fld id="{FE0B8B50-6640-F747-858F-C1AE2611DD9E}" type="slidenum">
              <a:rPr lang="en-US" smtClean="0"/>
              <a:pPr/>
              <a:t>6</a:t>
            </a:fld>
            <a:endParaRPr lang="en-US"/>
          </a:p>
        </p:txBody>
      </p:sp>
    </p:spTree>
    <p:extLst>
      <p:ext uri="{BB962C8B-B14F-4D97-AF65-F5344CB8AC3E}">
        <p14:creationId xmlns:p14="http://schemas.microsoft.com/office/powerpoint/2010/main" val="944368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CO" sz="1200" b="1" kern="1200" dirty="0">
                <a:solidFill>
                  <a:schemeClr val="tx1"/>
                </a:solidFill>
                <a:effectLst/>
                <a:latin typeface="+mn-lt"/>
                <a:ea typeface="+mn-ea"/>
                <a:cs typeface="+mn-cs"/>
              </a:rPr>
              <a:t>6. Obéissez.</a:t>
            </a:r>
          </a:p>
          <a:p>
            <a:pPr lvl="0"/>
            <a:endParaRPr lang="es-CO" sz="1200" b="1"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1 Samuel 15.22 (BDS) – « Samuel lui dit alors : Les holocaustes et les sacrifices </a:t>
            </a:r>
            <a:r>
              <a:rPr lang="fr-FR" sz="1200" kern="1200" dirty="0" err="1">
                <a:solidFill>
                  <a:schemeClr val="tx1"/>
                </a:solidFill>
                <a:effectLst/>
                <a:latin typeface="+mn-lt"/>
                <a:ea typeface="+mn-ea"/>
                <a:cs typeface="+mn-cs"/>
              </a:rPr>
              <a:t>font-ils</a:t>
            </a:r>
            <a:r>
              <a:rPr lang="fr-FR" sz="1200" kern="1200" dirty="0">
                <a:solidFill>
                  <a:schemeClr val="tx1"/>
                </a:solidFill>
                <a:effectLst/>
                <a:latin typeface="+mn-lt"/>
                <a:ea typeface="+mn-ea"/>
                <a:cs typeface="+mn-cs"/>
              </a:rPr>
              <a:t> autant plaisir à l’Éternel que l’obéissance à ses ordres ? Non ! </a:t>
            </a:r>
            <a:r>
              <a:rPr lang="fr-FR" sz="1200" b="1" kern="1200" dirty="0">
                <a:solidFill>
                  <a:schemeClr val="tx1"/>
                </a:solidFill>
                <a:effectLst/>
                <a:latin typeface="+mn-lt"/>
                <a:ea typeface="+mn-ea"/>
                <a:cs typeface="+mn-cs"/>
              </a:rPr>
              <a:t>Car l’obéissance est préférable aux sacrifices</a:t>
            </a:r>
            <a:r>
              <a:rPr lang="fr-FR" sz="1200" kern="1200" dirty="0">
                <a:solidFill>
                  <a:schemeClr val="tx1"/>
                </a:solidFill>
                <a:effectLst/>
                <a:latin typeface="+mn-lt"/>
                <a:ea typeface="+mn-ea"/>
                <a:cs typeface="+mn-cs"/>
              </a:rPr>
              <a:t>, la soumission vaut mieux que la graisse des béliers. » </a:t>
            </a:r>
          </a:p>
          <a:p>
            <a:pPr lvl="0"/>
            <a:endParaRPr lang="en-US" sz="1200" kern="1200" dirty="0">
              <a:solidFill>
                <a:schemeClr val="tx1"/>
              </a:solidFill>
              <a:effectLst/>
              <a:latin typeface="+mn-lt"/>
              <a:ea typeface="+mn-ea"/>
              <a:cs typeface="+mn-cs"/>
            </a:endParaRPr>
          </a:p>
          <a:p>
            <a:pPr lvl="0"/>
            <a:r>
              <a:rPr lang="fr-FR" sz="1200" kern="1200" dirty="0">
                <a:solidFill>
                  <a:schemeClr val="tx1"/>
                </a:solidFill>
                <a:effectLst/>
                <a:latin typeface="+mn-lt"/>
                <a:ea typeface="+mn-ea"/>
                <a:cs typeface="+mn-cs"/>
              </a:rPr>
              <a:t>Une vie d'obéissance ne se limite pas à suivre des rituels et faire des sacrifices que nous croyons être d'importants. Si notre motivation pour l'obéissance apparente est la peur, la culture ou le faux jugement, essayez d'absorber la Parole de Dieu de telle manière que la lumière de l'Esprit clarifie votre voie et vous amène à la compréhension. Une personne obéissante est une personne qui est bénie et qui bénit.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7</a:t>
            </a:fld>
            <a:endParaRPr lang="en-US"/>
          </a:p>
        </p:txBody>
      </p:sp>
    </p:spTree>
    <p:extLst>
      <p:ext uri="{BB962C8B-B14F-4D97-AF65-F5344CB8AC3E}">
        <p14:creationId xmlns:p14="http://schemas.microsoft.com/office/powerpoint/2010/main" val="195732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200" b="1" kern="1200" dirty="0">
                <a:solidFill>
                  <a:schemeClr val="tx1"/>
                </a:solidFill>
                <a:effectLst/>
                <a:latin typeface="+mn-lt"/>
                <a:ea typeface="+mn-ea"/>
                <a:cs typeface="+mn-cs"/>
              </a:rPr>
              <a:t>7. </a:t>
            </a:r>
            <a:r>
              <a:rPr lang="fr-FR" sz="1200" b="1" kern="1200" dirty="0">
                <a:solidFill>
                  <a:schemeClr val="tx1"/>
                </a:solidFill>
                <a:effectLst/>
                <a:latin typeface="+mn-lt"/>
                <a:ea typeface="+mn-ea"/>
                <a:cs typeface="+mn-cs"/>
              </a:rPr>
              <a:t>Soyez heureuse.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Nous avons entendu dire qu'un chrétien doit être la personne la plus heureuse de la terre. Pourquoi ? Parce qu'elle a de l'espoir, elle a le Christ qui lui donne sa grâce et son pardon, elle n'est pas seule, elle a un « </a:t>
            </a:r>
            <a:r>
              <a:rPr lang="fr-FR" sz="1200" i="0" kern="1200" dirty="0">
                <a:solidFill>
                  <a:schemeClr val="tx1"/>
                </a:solidFill>
                <a:effectLst/>
                <a:latin typeface="+mn-lt"/>
                <a:ea typeface="+mn-ea"/>
                <a:cs typeface="+mn-cs"/>
              </a:rPr>
              <a:t>soulagement opportun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0" kern="1200" dirty="0">
                <a:solidFill>
                  <a:schemeClr val="tx1"/>
                </a:solidFill>
                <a:effectLst/>
                <a:latin typeface="+mn-lt"/>
                <a:ea typeface="+mn-ea"/>
                <a:cs typeface="+mn-cs"/>
              </a:rPr>
              <a:t>Hébreux 4.16 – </a:t>
            </a:r>
            <a:r>
              <a:rPr lang="fr-FR" sz="1200" i="1" kern="1200" dirty="0">
                <a:solidFill>
                  <a:schemeClr val="tx1"/>
                </a:solidFill>
                <a:effectLst/>
                <a:latin typeface="+mn-lt"/>
                <a:ea typeface="+mn-ea"/>
                <a:cs typeface="+mn-cs"/>
              </a:rPr>
              <a:t>« Approchons-nous donc avec assurance du trône de la grâce, pour obtenir compassion et trouver grâce, en vue d’un </a:t>
            </a:r>
            <a:r>
              <a:rPr lang="fr-FR" sz="1200" b="1" i="1" kern="1200" dirty="0">
                <a:solidFill>
                  <a:schemeClr val="tx1"/>
                </a:solidFill>
                <a:effectLst/>
                <a:latin typeface="+mn-lt"/>
                <a:ea typeface="+mn-ea"/>
                <a:cs typeface="+mn-cs"/>
              </a:rPr>
              <a:t>secours opportun</a:t>
            </a:r>
            <a:r>
              <a:rPr lang="fr-FR" sz="1200" i="1" kern="1200" dirty="0">
                <a:solidFill>
                  <a:schemeClr val="tx1"/>
                </a:solidFill>
                <a:effectLst/>
                <a:latin typeface="+mn-lt"/>
                <a:ea typeface="+mn-ea"/>
                <a:cs typeface="+mn-cs"/>
              </a:rPr>
              <a:t>. » </a:t>
            </a:r>
          </a:p>
          <a:p>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Si vous vivez une vie amère et sans joie, mettez votre vie entre les mains de Dieu pour qu’il remplisse votre cœur de bonheur et la réalisation que vous êtes bénie d'être sa fille. Recevez la bénédiction de Dieu et bénissez les autres par votre bonheur</a:t>
            </a:r>
            <a:r>
              <a:rPr lang="fr-FR" dirty="0">
                <a:effectLst/>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8</a:t>
            </a:fld>
            <a:endParaRPr lang="en-US"/>
          </a:p>
        </p:txBody>
      </p:sp>
    </p:spTree>
    <p:extLst>
      <p:ext uri="{BB962C8B-B14F-4D97-AF65-F5344CB8AC3E}">
        <p14:creationId xmlns:p14="http://schemas.microsoft.com/office/powerpoint/2010/main" val="1958490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1" kern="1200" dirty="0">
                <a:solidFill>
                  <a:schemeClr val="tx1"/>
                </a:solidFill>
                <a:effectLst/>
                <a:latin typeface="+mn-lt"/>
                <a:ea typeface="+mn-ea"/>
                <a:cs typeface="+mn-cs"/>
              </a:rPr>
              <a:t>8. </a:t>
            </a:r>
            <a:r>
              <a:rPr lang="fr-FR" sz="1200" b="1" kern="1200" dirty="0">
                <a:solidFill>
                  <a:schemeClr val="tx1"/>
                </a:solidFill>
                <a:effectLst/>
                <a:latin typeface="+mn-lt"/>
                <a:ea typeface="+mn-ea"/>
                <a:cs typeface="+mn-cs"/>
              </a:rPr>
              <a:t>Entretenez-vous avec Dieu. </a:t>
            </a:r>
            <a:endParaRPr lang="es-CO" sz="1200" b="1" kern="1200" dirty="0">
              <a:solidFill>
                <a:schemeClr val="tx1"/>
              </a:solidFill>
              <a:effectLst/>
              <a:latin typeface="+mn-lt"/>
              <a:ea typeface="+mn-ea"/>
              <a:cs typeface="+mn-cs"/>
            </a:endParaRPr>
          </a:p>
          <a:p>
            <a:endParaRPr lang="es-CO"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Whisper a prayer in the morning, whisper a prayer at noon, whisper a prayer in the evening, to keep your heart in tune. » </a:t>
            </a:r>
            <a:r>
              <a:rPr lang="fr-FR" sz="1200" kern="1200" dirty="0">
                <a:solidFill>
                  <a:schemeClr val="tx1"/>
                </a:solidFill>
                <a:effectLst/>
                <a:latin typeface="+mn-lt"/>
                <a:ea typeface="+mn-ea"/>
                <a:cs typeface="+mn-cs"/>
              </a:rPr>
              <a:t>[Murmurez une prière le matin, murmurez une prière à midi, murmurez une prière le soir, pour que votre cœur reste connecté à Dieu.] (paroles d’un hymne connu en anglais—domaine public)</a:t>
            </a:r>
            <a:r>
              <a:rPr lang="fr-FR" dirty="0">
                <a:effectLst/>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Josué 1.8 – </a:t>
            </a:r>
            <a:r>
              <a:rPr lang="en-US" sz="1200" i="1" kern="1200" dirty="0">
                <a:solidFill>
                  <a:schemeClr val="tx1"/>
                </a:solidFill>
                <a:effectLst/>
                <a:latin typeface="+mn-lt"/>
                <a:ea typeface="+mn-ea"/>
                <a:cs typeface="+mn-cs"/>
              </a:rPr>
              <a:t>« Ce livre de la </a:t>
            </a:r>
            <a:r>
              <a:rPr lang="en-US" sz="1200" i="1" kern="1200" dirty="0" err="1">
                <a:solidFill>
                  <a:schemeClr val="tx1"/>
                </a:solidFill>
                <a:effectLst/>
                <a:latin typeface="+mn-lt"/>
                <a:ea typeface="+mn-ea"/>
                <a:cs typeface="+mn-cs"/>
              </a:rPr>
              <a:t>loi</a:t>
            </a:r>
            <a:r>
              <a:rPr lang="en-US" sz="1200" i="1" kern="1200" dirty="0">
                <a:solidFill>
                  <a:schemeClr val="tx1"/>
                </a:solidFill>
                <a:effectLst/>
                <a:latin typeface="+mn-lt"/>
                <a:ea typeface="+mn-ea"/>
                <a:cs typeface="+mn-cs"/>
              </a:rPr>
              <a:t> ne </a:t>
            </a:r>
            <a:r>
              <a:rPr lang="en-US" sz="1200" i="1" kern="1200" dirty="0" err="1">
                <a:solidFill>
                  <a:schemeClr val="tx1"/>
                </a:solidFill>
                <a:effectLst/>
                <a:latin typeface="+mn-lt"/>
                <a:ea typeface="+mn-ea"/>
                <a:cs typeface="+mn-cs"/>
              </a:rPr>
              <a:t>s’éloignera</a:t>
            </a:r>
            <a:r>
              <a:rPr lang="en-US" sz="1200" i="1" kern="1200" dirty="0">
                <a:solidFill>
                  <a:schemeClr val="tx1"/>
                </a:solidFill>
                <a:effectLst/>
                <a:latin typeface="+mn-lt"/>
                <a:ea typeface="+mn-ea"/>
                <a:cs typeface="+mn-cs"/>
              </a:rPr>
              <a:t> pas de ta bouche ; </a:t>
            </a:r>
            <a:r>
              <a:rPr lang="en-US" sz="1200" i="1" kern="1200" dirty="0" err="1">
                <a:solidFill>
                  <a:schemeClr val="tx1"/>
                </a:solidFill>
                <a:effectLst/>
                <a:latin typeface="+mn-lt"/>
                <a:ea typeface="+mn-ea"/>
                <a:cs typeface="+mn-cs"/>
              </a:rPr>
              <a:t>tu</a:t>
            </a:r>
            <a:r>
              <a:rPr lang="en-US" sz="1200" i="1" kern="1200" dirty="0">
                <a:solidFill>
                  <a:schemeClr val="tx1"/>
                </a:solidFill>
                <a:effectLst/>
                <a:latin typeface="+mn-lt"/>
                <a:ea typeface="+mn-ea"/>
                <a:cs typeface="+mn-cs"/>
              </a:rPr>
              <a:t> le </a:t>
            </a:r>
            <a:r>
              <a:rPr lang="en-US" sz="1200" i="1" kern="1200" dirty="0" err="1">
                <a:solidFill>
                  <a:schemeClr val="tx1"/>
                </a:solidFill>
                <a:effectLst/>
                <a:latin typeface="+mn-lt"/>
                <a:ea typeface="+mn-ea"/>
                <a:cs typeface="+mn-cs"/>
              </a:rPr>
              <a:t>reliras</a:t>
            </a:r>
            <a:r>
              <a:rPr lang="en-US" sz="1200" i="1" kern="1200" dirty="0">
                <a:solidFill>
                  <a:schemeClr val="tx1"/>
                </a:solidFill>
                <a:effectLst/>
                <a:latin typeface="+mn-lt"/>
                <a:ea typeface="+mn-ea"/>
                <a:cs typeface="+mn-cs"/>
              </a:rPr>
              <a:t> jour et </a:t>
            </a:r>
            <a:r>
              <a:rPr lang="en-US" sz="1200" i="1" kern="1200" dirty="0" err="1">
                <a:solidFill>
                  <a:schemeClr val="tx1"/>
                </a:solidFill>
                <a:effectLst/>
                <a:latin typeface="+mn-lt"/>
                <a:ea typeface="+mn-ea"/>
                <a:cs typeface="+mn-cs"/>
              </a:rPr>
              <a:t>nuit</a:t>
            </a:r>
            <a:r>
              <a:rPr lang="en-US" sz="1200" i="1" kern="1200" dirty="0">
                <a:solidFill>
                  <a:schemeClr val="tx1"/>
                </a:solidFill>
                <a:effectLst/>
                <a:latin typeface="+mn-lt"/>
                <a:ea typeface="+mn-ea"/>
                <a:cs typeface="+mn-cs"/>
              </a:rPr>
              <a:t> pour </a:t>
            </a:r>
            <a:r>
              <a:rPr lang="en-US" sz="1200" i="1" kern="1200" dirty="0" err="1">
                <a:solidFill>
                  <a:schemeClr val="tx1"/>
                </a:solidFill>
                <a:effectLst/>
                <a:latin typeface="+mn-lt"/>
                <a:ea typeface="+mn-ea"/>
                <a:cs typeface="+mn-cs"/>
              </a:rPr>
              <a:t>veiller</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à</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mettre</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en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pratique</a:t>
            </a:r>
            <a:r>
              <a:rPr lang="en-US" sz="1200" i="1" kern="1200" dirty="0">
                <a:solidFill>
                  <a:schemeClr val="tx1"/>
                </a:solidFill>
                <a:effectLst/>
                <a:latin typeface="+mn-lt"/>
                <a:ea typeface="+mn-ea"/>
                <a:cs typeface="+mn-cs"/>
              </a:rPr>
              <a:t> tout </a:t>
            </a:r>
            <a:r>
              <a:rPr lang="en-US" sz="1200" i="1" kern="1200" dirty="0" err="1">
                <a:solidFill>
                  <a:schemeClr val="tx1"/>
                </a:solidFill>
                <a:effectLst/>
                <a:latin typeface="+mn-lt"/>
                <a:ea typeface="+mn-ea"/>
                <a:cs typeface="+mn-cs"/>
              </a:rPr>
              <a:t>ce</a:t>
            </a:r>
            <a:r>
              <a:rPr lang="en-US" sz="1200" i="1" kern="1200" dirty="0">
                <a:solidFill>
                  <a:schemeClr val="tx1"/>
                </a:solidFill>
                <a:effectLst/>
                <a:latin typeface="+mn-lt"/>
                <a:ea typeface="+mn-ea"/>
                <a:cs typeface="+mn-cs"/>
              </a:rPr>
              <a:t> qui y </a:t>
            </a:r>
            <a:r>
              <a:rPr lang="en-US" sz="1200" i="1" kern="1200" dirty="0" err="1">
                <a:solidFill>
                  <a:schemeClr val="tx1"/>
                </a:solidFill>
                <a:effectLst/>
                <a:latin typeface="+mn-lt"/>
                <a:ea typeface="+mn-ea"/>
                <a:cs typeface="+mn-cs"/>
              </a:rPr>
              <a:t>est</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écrit</a:t>
            </a:r>
            <a:r>
              <a:rPr lang="en-US" sz="1200" i="1" kern="1200" dirty="0">
                <a:solidFill>
                  <a:schemeClr val="tx1"/>
                </a:solidFill>
                <a:effectLst/>
                <a:latin typeface="+mn-lt"/>
                <a:ea typeface="+mn-ea"/>
                <a:cs typeface="+mn-cs"/>
              </a:rPr>
              <a:t> ; </a:t>
            </a:r>
            <a:r>
              <a:rPr lang="en-US" sz="1200" i="1" kern="1200" dirty="0" err="1">
                <a:solidFill>
                  <a:schemeClr val="tx1"/>
                </a:solidFill>
                <a:effectLst/>
                <a:latin typeface="+mn-lt"/>
                <a:ea typeface="+mn-ea"/>
                <a:cs typeface="+mn-cs"/>
              </a:rPr>
              <a:t>alors</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tu</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mèneras</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à</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bien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tes</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entreprises</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tu</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réussiras</a:t>
            </a:r>
            <a:r>
              <a:rPr lang="en-US" sz="1200" i="1"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 n’est que si vous maintenez une communication constante avec Dieu que vous pouvez être la bénédiction que Dieu a prévue pour votre vie.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Vous êtes une femme bénie, soyez bénie et bénissez à votre tour !</a:t>
            </a:r>
            <a:r>
              <a:rPr lang="fr-FR" dirty="0">
                <a:effectLst/>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0B8B50-6640-F747-858F-C1AE2611DD9E}" type="slidenum">
              <a:rPr lang="en-US" smtClean="0"/>
              <a:pPr/>
              <a:t>9</a:t>
            </a:fld>
            <a:endParaRPr lang="en-US"/>
          </a:p>
        </p:txBody>
      </p:sp>
    </p:spTree>
    <p:extLst>
      <p:ext uri="{BB962C8B-B14F-4D97-AF65-F5344CB8AC3E}">
        <p14:creationId xmlns:p14="http://schemas.microsoft.com/office/powerpoint/2010/main" val="2061401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4022E4-77A1-544D-8EA6-6A323539A053}"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1789330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4022E4-77A1-544D-8EA6-6A323539A053}"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64613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4022E4-77A1-544D-8EA6-6A323539A053}"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1856044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4022E4-77A1-544D-8EA6-6A323539A053}"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2071918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4022E4-77A1-544D-8EA6-6A323539A053}"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1294826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4022E4-77A1-544D-8EA6-6A323539A053}" type="datetimeFigureOut">
              <a:rPr lang="en-US" smtClean="0"/>
              <a:pPr/>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169381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4022E4-77A1-544D-8EA6-6A323539A053}" type="datetimeFigureOut">
              <a:rPr lang="en-US" smtClean="0"/>
              <a:pPr/>
              <a:t>5/2/2018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85912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4022E4-77A1-544D-8EA6-6A323539A053}" type="datetimeFigureOut">
              <a:rPr lang="en-US" smtClean="0"/>
              <a:pPr/>
              <a:t>5/2/2018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1809249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022E4-77A1-544D-8EA6-6A323539A053}" type="datetimeFigureOut">
              <a:rPr lang="en-US" smtClean="0"/>
              <a:pPr/>
              <a:t>5/2/2018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1834598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4022E4-77A1-544D-8EA6-6A323539A053}" type="datetimeFigureOut">
              <a:rPr lang="en-US" smtClean="0"/>
              <a:pPr/>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530113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4022E4-77A1-544D-8EA6-6A323539A053}" type="datetimeFigureOut">
              <a:rPr lang="en-US" smtClean="0"/>
              <a:pPr/>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64C310-91FB-1047-9373-5090397F7B89}" type="slidenum">
              <a:rPr lang="en-US" smtClean="0"/>
              <a:pPr/>
              <a:t>‹N°›</a:t>
            </a:fld>
            <a:endParaRPr lang="en-US"/>
          </a:p>
        </p:txBody>
      </p:sp>
    </p:spTree>
    <p:extLst>
      <p:ext uri="{BB962C8B-B14F-4D97-AF65-F5344CB8AC3E}">
        <p14:creationId xmlns:p14="http://schemas.microsoft.com/office/powerpoint/2010/main" val="1858115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022E4-77A1-544D-8EA6-6A323539A053}" type="datetimeFigureOut">
              <a:rPr lang="en-US" smtClean="0"/>
              <a:pPr/>
              <a:t>5/2/2018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4C310-91FB-1047-9373-5090397F7B89}" type="slidenum">
              <a:rPr lang="en-US" smtClean="0"/>
              <a:pPr/>
              <a:t>‹N°›</a:t>
            </a:fld>
            <a:endParaRPr lang="en-US"/>
          </a:p>
        </p:txBody>
      </p:sp>
    </p:spTree>
    <p:extLst>
      <p:ext uri="{BB962C8B-B14F-4D97-AF65-F5344CB8AC3E}">
        <p14:creationId xmlns:p14="http://schemas.microsoft.com/office/powerpoint/2010/main" val="2048821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17404"/>
          <a:stretch/>
        </p:blipFill>
        <p:spPr>
          <a:xfrm>
            <a:off x="0" y="0"/>
            <a:ext cx="12192000" cy="6858001"/>
          </a:xfrm>
          <a:prstGeom prst="rect">
            <a:avLst/>
          </a:prstGeom>
        </p:spPr>
      </p:pic>
      <p:sp>
        <p:nvSpPr>
          <p:cNvPr id="2" name="Title 1"/>
          <p:cNvSpPr>
            <a:spLocks noGrp="1"/>
          </p:cNvSpPr>
          <p:nvPr>
            <p:ph type="ctrTitle"/>
          </p:nvPr>
        </p:nvSpPr>
        <p:spPr>
          <a:xfrm>
            <a:off x="1524000" y="1960563"/>
            <a:ext cx="9144000" cy="2387600"/>
          </a:xfrm>
        </p:spPr>
        <p:txBody>
          <a:bodyPr>
            <a:normAutofit/>
          </a:bodyPr>
          <a:lstStyle/>
          <a:p>
            <a:r>
              <a:rPr lang="en-US" sz="4000" b="1" dirty="0">
                <a:latin typeface="Avenir Next" charset="0"/>
                <a:ea typeface="Avenir Next" charset="0"/>
                <a:cs typeface="Avenir Next" charset="0"/>
              </a:rPr>
              <a:t>HUIT </a:t>
            </a:r>
            <a:r>
              <a:rPr lang="en-US" sz="4000" b="1" dirty="0">
                <a:solidFill>
                  <a:schemeClr val="accent6">
                    <a:lumMod val="50000"/>
                  </a:schemeClr>
                </a:solidFill>
                <a:latin typeface="Avenir Next" charset="0"/>
                <a:ea typeface="Avenir Next" charset="0"/>
                <a:cs typeface="Avenir Next" charset="0"/>
              </a:rPr>
              <a:t>BÉNÉDICTIONS </a:t>
            </a:r>
            <a:r>
              <a:rPr lang="en-US" sz="4000" b="1" dirty="0" err="1">
                <a:solidFill>
                  <a:schemeClr val="accent6">
                    <a:lumMod val="50000"/>
                  </a:schemeClr>
                </a:solidFill>
                <a:latin typeface="Avenir Next" charset="0"/>
                <a:ea typeface="Avenir Next" charset="0"/>
                <a:cs typeface="Avenir Next" charset="0"/>
              </a:rPr>
              <a:t>À</a:t>
            </a:r>
            <a:r>
              <a:rPr lang="en-US" sz="4000" b="1" dirty="0">
                <a:solidFill>
                  <a:schemeClr val="accent6">
                    <a:lumMod val="50000"/>
                  </a:schemeClr>
                </a:solidFill>
                <a:latin typeface="Avenir Next" charset="0"/>
                <a:ea typeface="Avenir Next" charset="0"/>
                <a:cs typeface="Avenir Next" charset="0"/>
              </a:rPr>
              <a:t> PARTAGER</a:t>
            </a:r>
            <a:endParaRPr lang="en-US" sz="4000" dirty="0">
              <a:solidFill>
                <a:schemeClr val="accent6">
                  <a:lumMod val="50000"/>
                </a:schemeClr>
              </a:solidFill>
              <a:latin typeface="Avenir Next" charset="0"/>
              <a:ea typeface="Avenir Next" charset="0"/>
              <a:cs typeface="Avenir Next" charset="0"/>
            </a:endParaRPr>
          </a:p>
        </p:txBody>
      </p:sp>
      <p:sp>
        <p:nvSpPr>
          <p:cNvPr id="8" name="Subtitle 2"/>
          <p:cNvSpPr>
            <a:spLocks noGrp="1"/>
          </p:cNvSpPr>
          <p:nvPr>
            <p:ph type="subTitle" idx="1"/>
          </p:nvPr>
        </p:nvSpPr>
        <p:spPr>
          <a:xfrm>
            <a:off x="1206500" y="5011738"/>
            <a:ext cx="9474200" cy="931862"/>
          </a:xfrm>
        </p:spPr>
        <p:txBody>
          <a:bodyPr>
            <a:normAutofit fontScale="92500" lnSpcReduction="20000"/>
          </a:bodyPr>
          <a:lstStyle/>
          <a:p>
            <a:r>
              <a:rPr lang="en-US" sz="2000" b="1" dirty="0" err="1">
                <a:solidFill>
                  <a:schemeClr val="bg2">
                    <a:lumMod val="50000"/>
                  </a:schemeClr>
                </a:solidFill>
                <a:latin typeface="Avenir Next" charset="0"/>
                <a:ea typeface="Avenir Next" charset="0"/>
                <a:cs typeface="Avenir Next" charset="0"/>
              </a:rPr>
              <a:t>Journée</a:t>
            </a:r>
            <a:r>
              <a:rPr lang="en-US" sz="2000" b="1" dirty="0">
                <a:solidFill>
                  <a:schemeClr val="bg2">
                    <a:lumMod val="50000"/>
                  </a:schemeClr>
                </a:solidFill>
                <a:latin typeface="Avenir Next" charset="0"/>
                <a:ea typeface="Avenir Next" charset="0"/>
                <a:cs typeface="Avenir Next" charset="0"/>
              </a:rPr>
              <a:t> </a:t>
            </a:r>
            <a:r>
              <a:rPr lang="en-US" sz="2000" b="1" dirty="0" err="1">
                <a:solidFill>
                  <a:schemeClr val="bg2">
                    <a:lumMod val="50000"/>
                  </a:schemeClr>
                </a:solidFill>
                <a:latin typeface="Avenir Next" charset="0"/>
                <a:ea typeface="Avenir Next" charset="0"/>
                <a:cs typeface="Avenir Next" charset="0"/>
              </a:rPr>
              <a:t>d’emphase</a:t>
            </a:r>
            <a:r>
              <a:rPr lang="en-US" sz="2000" b="1" dirty="0">
                <a:solidFill>
                  <a:schemeClr val="bg2">
                    <a:lumMod val="50000"/>
                  </a:schemeClr>
                </a:solidFill>
                <a:latin typeface="Avenir Next" charset="0"/>
                <a:ea typeface="Avenir Next" charset="0"/>
                <a:cs typeface="Avenir Next" charset="0"/>
              </a:rPr>
              <a:t> du </a:t>
            </a:r>
            <a:r>
              <a:rPr lang="en-US" sz="2000" b="1" dirty="0" err="1">
                <a:solidFill>
                  <a:schemeClr val="bg2">
                    <a:lumMod val="50000"/>
                  </a:schemeClr>
                </a:solidFill>
                <a:latin typeface="Avenir Next" charset="0"/>
                <a:ea typeface="Avenir Next" charset="0"/>
                <a:cs typeface="Avenir Next" charset="0"/>
              </a:rPr>
              <a:t>Ministère</a:t>
            </a:r>
            <a:r>
              <a:rPr lang="en-US" sz="2000" b="1" dirty="0">
                <a:solidFill>
                  <a:schemeClr val="bg2">
                    <a:lumMod val="50000"/>
                  </a:schemeClr>
                </a:solidFill>
                <a:latin typeface="Avenir Next" charset="0"/>
                <a:ea typeface="Avenir Next" charset="0"/>
                <a:cs typeface="Avenir Next" charset="0"/>
              </a:rPr>
              <a:t> des femmes 2018</a:t>
            </a:r>
          </a:p>
          <a:p>
            <a:r>
              <a:rPr lang="en-US" sz="1800" dirty="0">
                <a:solidFill>
                  <a:schemeClr val="bg2">
                    <a:lumMod val="50000"/>
                  </a:schemeClr>
                </a:solidFill>
                <a:latin typeface="Avenir Next" charset="0"/>
                <a:ea typeface="Avenir Next" charset="0"/>
                <a:cs typeface="Avenir Next" charset="0"/>
              </a:rPr>
              <a:t>GENERAL CONFERENCE </a:t>
            </a:r>
          </a:p>
          <a:p>
            <a:r>
              <a:rPr lang="en-US" sz="1800" dirty="0">
                <a:solidFill>
                  <a:schemeClr val="bg2">
                    <a:lumMod val="50000"/>
                  </a:schemeClr>
                </a:solidFill>
                <a:latin typeface="Avenir Next" charset="0"/>
                <a:ea typeface="Avenir Next" charset="0"/>
                <a:cs typeface="Avenir Next" charset="0"/>
              </a:rPr>
              <a:t>WOMEN’S MINISTRIES DEPARTMENT </a:t>
            </a: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1789" y="5928446"/>
            <a:ext cx="543621" cy="380280"/>
          </a:xfrm>
          <a:prstGeom prst="rect">
            <a:avLst/>
          </a:prstGeom>
        </p:spPr>
      </p:pic>
    </p:spTree>
    <p:extLst>
      <p:ext uri="{BB962C8B-B14F-4D97-AF65-F5344CB8AC3E}">
        <p14:creationId xmlns:p14="http://schemas.microsoft.com/office/powerpoint/2010/main" val="20062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2717800" y="1440195"/>
            <a:ext cx="8788400" cy="1325563"/>
          </a:xfrm>
        </p:spPr>
        <p:txBody>
          <a:bodyPr>
            <a:normAutofit/>
          </a:bodyPr>
          <a:lstStyle/>
          <a:p>
            <a:pPr lvl="0"/>
            <a:r>
              <a:rPr lang="en-US" sz="3600" b="1" dirty="0">
                <a:solidFill>
                  <a:schemeClr val="bg2">
                    <a:lumMod val="50000"/>
                  </a:schemeClr>
                </a:solidFill>
                <a:latin typeface="Avenir Next" charset="0"/>
                <a:ea typeface="Avenir Next" charset="0"/>
                <a:cs typeface="Avenir Next" charset="0"/>
              </a:rPr>
              <a:t>1. COMPRENEZ VOTRE BUT</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1005840" y="3209925"/>
            <a:ext cx="9845040" cy="2632075"/>
          </a:xfrm>
        </p:spPr>
        <p:txBody>
          <a:bodyPr>
            <a:normAutofit lnSpcReduction="10000"/>
          </a:bodyPr>
          <a:lstStyle/>
          <a:p>
            <a:pPr marL="0" indent="0" algn="ctr">
              <a:buNone/>
            </a:pPr>
            <a:r>
              <a:rPr lang="en-US" dirty="0" err="1"/>
              <a:t>En</a:t>
            </a:r>
            <a:r>
              <a:rPr lang="en-US" dirty="0"/>
              <a:t> </a:t>
            </a:r>
            <a:r>
              <a:rPr lang="en-US" dirty="0" err="1"/>
              <a:t>tant</a:t>
            </a:r>
            <a:r>
              <a:rPr lang="en-US" dirty="0"/>
              <a:t> que </a:t>
            </a:r>
            <a:r>
              <a:rPr lang="en-US" dirty="0" err="1"/>
              <a:t>fille</a:t>
            </a:r>
            <a:r>
              <a:rPr lang="en-US" dirty="0"/>
              <a:t> de </a:t>
            </a:r>
            <a:r>
              <a:rPr lang="en-US" dirty="0" err="1"/>
              <a:t>Dieu</a:t>
            </a:r>
            <a:r>
              <a:rPr lang="en-US" dirty="0"/>
              <a:t>, cherchez </a:t>
            </a:r>
            <a:r>
              <a:rPr lang="en-US" dirty="0" err="1"/>
              <a:t>sa</a:t>
            </a:r>
            <a:r>
              <a:rPr lang="en-US" dirty="0"/>
              <a:t> direction </a:t>
            </a:r>
            <a:br>
              <a:rPr lang="en-US" dirty="0"/>
            </a:br>
            <a:r>
              <a:rPr lang="en-US" dirty="0"/>
              <a:t>pour </a:t>
            </a:r>
            <a:r>
              <a:rPr lang="en-US" dirty="0" err="1"/>
              <a:t>trouver</a:t>
            </a:r>
            <a:r>
              <a:rPr lang="en-US" dirty="0"/>
              <a:t> </a:t>
            </a:r>
            <a:r>
              <a:rPr lang="en-US" dirty="0" err="1"/>
              <a:t>votre</a:t>
            </a:r>
            <a:r>
              <a:rPr lang="en-US" dirty="0"/>
              <a:t> but </a:t>
            </a:r>
            <a:r>
              <a:rPr lang="en-US" dirty="0" err="1"/>
              <a:t>divin</a:t>
            </a:r>
            <a:r>
              <a:rPr lang="en-US" dirty="0"/>
              <a:t>.   </a:t>
            </a:r>
          </a:p>
          <a:p>
            <a:pPr marL="0" indent="0" algn="ctr">
              <a:buNone/>
            </a:pPr>
            <a:r>
              <a:rPr lang="en-US" b="1" dirty="0" err="1"/>
              <a:t>Votre</a:t>
            </a:r>
            <a:r>
              <a:rPr lang="en-US" b="1" dirty="0"/>
              <a:t> but </a:t>
            </a:r>
            <a:r>
              <a:rPr lang="en-US" b="1" dirty="0" err="1"/>
              <a:t>est</a:t>
            </a:r>
            <a:r>
              <a:rPr lang="en-US" b="1" dirty="0"/>
              <a:t> </a:t>
            </a:r>
            <a:r>
              <a:rPr lang="en-US" b="1" dirty="0" err="1"/>
              <a:t>essentiel</a:t>
            </a:r>
            <a:r>
              <a:rPr lang="en-US" b="1" dirty="0"/>
              <a:t> pour </a:t>
            </a:r>
            <a:r>
              <a:rPr lang="en-US" b="1" dirty="0" err="1"/>
              <a:t>votre</a:t>
            </a:r>
            <a:r>
              <a:rPr lang="en-US" b="1" dirty="0"/>
              <a:t> mission. </a:t>
            </a:r>
            <a:r>
              <a:rPr lang="en-US" dirty="0" err="1"/>
              <a:t>Cette</a:t>
            </a:r>
            <a:r>
              <a:rPr lang="en-US" dirty="0"/>
              <a:t> mission </a:t>
            </a:r>
            <a:br>
              <a:rPr lang="en-US" dirty="0"/>
            </a:br>
            <a:r>
              <a:rPr lang="en-US" dirty="0" err="1"/>
              <a:t>vous</a:t>
            </a:r>
            <a:r>
              <a:rPr lang="en-US" dirty="0"/>
              <a:t> </a:t>
            </a:r>
            <a:r>
              <a:rPr lang="en-US" dirty="0" err="1"/>
              <a:t>concerne</a:t>
            </a:r>
            <a:r>
              <a:rPr lang="en-US" dirty="0"/>
              <a:t>, </a:t>
            </a:r>
            <a:r>
              <a:rPr lang="en-US" dirty="0" err="1"/>
              <a:t>mais</a:t>
            </a:r>
            <a:r>
              <a:rPr lang="en-US" dirty="0"/>
              <a:t> </a:t>
            </a:r>
            <a:r>
              <a:rPr lang="en-US" dirty="0" err="1"/>
              <a:t>aussi</a:t>
            </a:r>
            <a:r>
              <a:rPr lang="en-US" dirty="0"/>
              <a:t> </a:t>
            </a:r>
            <a:r>
              <a:rPr lang="en-US" dirty="0" err="1"/>
              <a:t>vos</a:t>
            </a:r>
            <a:r>
              <a:rPr lang="en-US" dirty="0"/>
              <a:t> </a:t>
            </a:r>
            <a:r>
              <a:rPr lang="en-US" dirty="0" err="1"/>
              <a:t>enfants</a:t>
            </a:r>
            <a:r>
              <a:rPr lang="en-US" dirty="0"/>
              <a:t>, </a:t>
            </a:r>
            <a:r>
              <a:rPr lang="en-US" dirty="0" err="1"/>
              <a:t>votre</a:t>
            </a:r>
            <a:r>
              <a:rPr lang="en-US" dirty="0"/>
              <a:t> </a:t>
            </a:r>
            <a:r>
              <a:rPr lang="en-US" dirty="0" err="1"/>
              <a:t>mari</a:t>
            </a:r>
            <a:r>
              <a:rPr lang="en-US" dirty="0"/>
              <a:t>, </a:t>
            </a:r>
            <a:r>
              <a:rPr lang="en-US" dirty="0" err="1"/>
              <a:t>vos</a:t>
            </a:r>
            <a:r>
              <a:rPr lang="en-US" dirty="0"/>
              <a:t> parents, </a:t>
            </a:r>
            <a:r>
              <a:rPr lang="en-US" dirty="0" err="1"/>
              <a:t>votre</a:t>
            </a:r>
            <a:r>
              <a:rPr lang="en-US" dirty="0"/>
              <a:t> </a:t>
            </a:r>
            <a:r>
              <a:rPr lang="en-US" dirty="0" err="1"/>
              <a:t>famille</a:t>
            </a:r>
            <a:r>
              <a:rPr lang="en-US" dirty="0"/>
              <a:t>, </a:t>
            </a:r>
            <a:r>
              <a:rPr lang="en-US" dirty="0" err="1"/>
              <a:t>l'Église</a:t>
            </a:r>
            <a:r>
              <a:rPr lang="en-US" dirty="0"/>
              <a:t>, </a:t>
            </a:r>
            <a:r>
              <a:rPr lang="en-US" dirty="0" err="1"/>
              <a:t>mais</a:t>
            </a:r>
            <a:r>
              <a:rPr lang="en-US" dirty="0"/>
              <a:t> par-</a:t>
            </a:r>
            <a:r>
              <a:rPr lang="en-US" dirty="0" err="1"/>
              <a:t>dessus</a:t>
            </a:r>
            <a:r>
              <a:rPr lang="en-US" dirty="0"/>
              <a:t> tout, </a:t>
            </a:r>
            <a:r>
              <a:rPr lang="en-US" dirty="0" err="1"/>
              <a:t>votre</a:t>
            </a:r>
            <a:r>
              <a:rPr lang="en-US" dirty="0"/>
              <a:t> </a:t>
            </a:r>
            <a:r>
              <a:rPr lang="en-US" dirty="0" err="1"/>
              <a:t>Dieu</a:t>
            </a:r>
            <a:r>
              <a:rPr lang="en-US" dirty="0"/>
              <a:t>. </a:t>
            </a:r>
            <a:r>
              <a:rPr lang="en-US" dirty="0" err="1"/>
              <a:t>Accomplissez</a:t>
            </a:r>
            <a:r>
              <a:rPr lang="en-US" dirty="0"/>
              <a:t> </a:t>
            </a:r>
            <a:r>
              <a:rPr lang="en-US" dirty="0" err="1"/>
              <a:t>votre</a:t>
            </a:r>
            <a:r>
              <a:rPr lang="en-US" dirty="0"/>
              <a:t> but ! </a:t>
            </a:r>
            <a:r>
              <a:rPr lang="en-US" dirty="0" err="1"/>
              <a:t>Devenez</a:t>
            </a:r>
            <a:r>
              <a:rPr lang="en-US" dirty="0"/>
              <a:t> la </a:t>
            </a:r>
            <a:r>
              <a:rPr lang="en-US" dirty="0" err="1"/>
              <a:t>bénédiction</a:t>
            </a:r>
            <a:r>
              <a:rPr lang="en-US" dirty="0"/>
              <a:t> de </a:t>
            </a:r>
            <a:r>
              <a:rPr lang="en-US" dirty="0" err="1"/>
              <a:t>Dieu</a:t>
            </a:r>
            <a:r>
              <a:rPr lang="en-US" dirty="0"/>
              <a:t> </a:t>
            </a:r>
            <a:br>
              <a:rPr lang="en-US" dirty="0"/>
            </a:br>
            <a:r>
              <a:rPr lang="en-US" dirty="0"/>
              <a:t>pour les </a:t>
            </a:r>
            <a:r>
              <a:rPr lang="en-US" dirty="0" err="1"/>
              <a:t>autres</a:t>
            </a:r>
            <a:r>
              <a:rPr lang="en-US" dirty="0"/>
              <a:t> !</a:t>
            </a:r>
          </a:p>
        </p:txBody>
      </p:sp>
    </p:spTree>
    <p:extLst>
      <p:ext uri="{BB962C8B-B14F-4D97-AF65-F5344CB8AC3E}">
        <p14:creationId xmlns:p14="http://schemas.microsoft.com/office/powerpoint/2010/main" val="1470503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3035300" y="1457325"/>
            <a:ext cx="10515600" cy="1325563"/>
          </a:xfrm>
        </p:spPr>
        <p:txBody>
          <a:bodyPr>
            <a:normAutofit/>
          </a:bodyPr>
          <a:lstStyle/>
          <a:p>
            <a:pPr lvl="0"/>
            <a:r>
              <a:rPr lang="fr-FR" sz="3600" b="1">
                <a:solidFill>
                  <a:schemeClr val="bg2">
                    <a:lumMod val="50000"/>
                  </a:schemeClr>
                </a:solidFill>
                <a:latin typeface="Avenir Next" charset="0"/>
                <a:ea typeface="Avenir Next" charset="0"/>
                <a:cs typeface="Avenir Next" charset="0"/>
              </a:rPr>
              <a:t>2. SERVEZ AVEC AMOUR</a:t>
            </a:r>
            <a:endParaRPr lang="fr-FR" sz="360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758257" y="2694985"/>
            <a:ext cx="10673316" cy="4322763"/>
          </a:xfrm>
        </p:spPr>
        <p:txBody>
          <a:bodyPr/>
          <a:lstStyle/>
          <a:p>
            <a:pPr marL="0" indent="0" algn="ctr">
              <a:lnSpc>
                <a:spcPct val="100000"/>
              </a:lnSpc>
              <a:buNone/>
            </a:pPr>
            <a:r>
              <a:rPr lang="fr-FR" dirty="0"/>
              <a:t>« Quand je parlerais les langues des humains et des anges, </a:t>
            </a:r>
            <a:br>
              <a:rPr lang="fr-FR" dirty="0"/>
            </a:br>
            <a:r>
              <a:rPr lang="fr-FR" dirty="0"/>
              <a:t>si je n’ai pas l’amour, je suis une pièce de bronze qui résonne </a:t>
            </a:r>
            <a:br>
              <a:rPr lang="fr-FR" dirty="0"/>
            </a:br>
            <a:r>
              <a:rPr lang="fr-FR" dirty="0"/>
              <a:t>ou une cymbale qui retentit. Quand j’aurais la capacité de parler </a:t>
            </a:r>
            <a:br>
              <a:rPr lang="fr-FR" dirty="0"/>
            </a:br>
            <a:r>
              <a:rPr lang="fr-FR" dirty="0"/>
              <a:t>en prophète, la science de tous les mystères et toute la connaissance, quand j’aurais même toute la foi qui transporte des montagnes, </a:t>
            </a:r>
            <a:br>
              <a:rPr lang="fr-FR" dirty="0"/>
            </a:br>
            <a:r>
              <a:rPr lang="fr-FR" dirty="0"/>
              <a:t>si je n’ai pas l’amour, je ne suis rien. Quand je distribuerais </a:t>
            </a:r>
            <a:br>
              <a:rPr lang="fr-FR" dirty="0"/>
            </a:br>
            <a:r>
              <a:rPr lang="fr-FR" dirty="0"/>
              <a:t>tous mes biens, quand même je livrerais mon corps pour en tirer fierté, si je n’ai pas l’amour, cela ne me sert à rien. » </a:t>
            </a:r>
            <a:br>
              <a:rPr lang="fr-FR" dirty="0"/>
            </a:br>
            <a:r>
              <a:rPr lang="fr-FR" sz="2400" dirty="0"/>
              <a:t>1 Corinthiens 13.1-3</a:t>
            </a:r>
          </a:p>
        </p:txBody>
      </p:sp>
    </p:spTree>
    <p:extLst>
      <p:ext uri="{BB962C8B-B14F-4D97-AF65-F5344CB8AC3E}">
        <p14:creationId xmlns:p14="http://schemas.microsoft.com/office/powerpoint/2010/main" val="1511674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25041"/>
          <a:stretch/>
        </p:blipFill>
        <p:spPr>
          <a:xfrm>
            <a:off x="-21266" y="0"/>
            <a:ext cx="12189833" cy="6858000"/>
          </a:xfrm>
          <a:prstGeom prst="rect">
            <a:avLst/>
          </a:prstGeom>
        </p:spPr>
      </p:pic>
      <p:sp>
        <p:nvSpPr>
          <p:cNvPr id="2" name="Title 1"/>
          <p:cNvSpPr>
            <a:spLocks noGrp="1"/>
          </p:cNvSpPr>
          <p:nvPr>
            <p:ph type="title"/>
          </p:nvPr>
        </p:nvSpPr>
        <p:spPr>
          <a:xfrm>
            <a:off x="3019647" y="1172536"/>
            <a:ext cx="9118304" cy="1385888"/>
          </a:xfrm>
        </p:spPr>
        <p:txBody>
          <a:bodyPr>
            <a:normAutofit/>
          </a:bodyPr>
          <a:lstStyle/>
          <a:p>
            <a:r>
              <a:rPr lang="en-US" sz="3600" b="1" dirty="0">
                <a:solidFill>
                  <a:schemeClr val="bg2">
                    <a:lumMod val="50000"/>
                  </a:schemeClr>
                </a:solidFill>
                <a:latin typeface="Avenir Next" charset="0"/>
                <a:ea typeface="Avenir Next" charset="0"/>
                <a:cs typeface="Avenir Next" charset="0"/>
              </a:rPr>
              <a:t>3. SOYEZ LENTE </a:t>
            </a:r>
            <a:r>
              <a:rPr lang="en-US" sz="3600" b="1" dirty="0" err="1">
                <a:solidFill>
                  <a:schemeClr val="bg2">
                    <a:lumMod val="50000"/>
                  </a:schemeClr>
                </a:solidFill>
                <a:latin typeface="Avenir Next" charset="0"/>
                <a:ea typeface="Avenir Next" charset="0"/>
                <a:cs typeface="Avenir Next" charset="0"/>
              </a:rPr>
              <a:t>À</a:t>
            </a:r>
            <a:r>
              <a:rPr lang="en-US" sz="3600" b="1" dirty="0">
                <a:solidFill>
                  <a:schemeClr val="bg2">
                    <a:lumMod val="50000"/>
                  </a:schemeClr>
                </a:solidFill>
                <a:latin typeface="Avenir Next" charset="0"/>
                <a:ea typeface="Avenir Next" charset="0"/>
                <a:cs typeface="Avenir Next" charset="0"/>
              </a:rPr>
              <a:t> LA COLÈRE </a:t>
            </a:r>
            <a:br>
              <a:rPr lang="en-US" sz="3600" b="1" dirty="0">
                <a:solidFill>
                  <a:schemeClr val="bg2">
                    <a:lumMod val="50000"/>
                  </a:schemeClr>
                </a:solidFill>
                <a:latin typeface="Avenir Next" charset="0"/>
                <a:ea typeface="Avenir Next" charset="0"/>
                <a:cs typeface="Avenir Next" charset="0"/>
              </a:rPr>
            </a:br>
            <a:r>
              <a:rPr lang="en-US" sz="3600" b="1" dirty="0">
                <a:solidFill>
                  <a:schemeClr val="bg2">
                    <a:lumMod val="50000"/>
                  </a:schemeClr>
                </a:solidFill>
                <a:latin typeface="Avenir Next" charset="0"/>
                <a:ea typeface="Avenir Next" charset="0"/>
                <a:cs typeface="Avenir Next" charset="0"/>
              </a:rPr>
              <a:t>ET RICHE EN AMOUR</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1003300" y="3311525"/>
            <a:ext cx="10515600" cy="1806575"/>
          </a:xfrm>
        </p:spPr>
        <p:txBody>
          <a:bodyPr/>
          <a:lstStyle/>
          <a:p>
            <a:pPr marL="0" indent="0" algn="ctr">
              <a:lnSpc>
                <a:spcPct val="100000"/>
              </a:lnSpc>
              <a:buNone/>
            </a:pPr>
            <a:r>
              <a:rPr lang="fr-FR" i="1" dirty="0"/>
              <a:t>« Mais toi, Seigneur, tu es un </a:t>
            </a:r>
            <a:r>
              <a:rPr lang="fr-FR" b="1" i="1" dirty="0"/>
              <a:t>Dieu</a:t>
            </a:r>
            <a:r>
              <a:rPr lang="fr-FR" i="1" dirty="0"/>
              <a:t> compatissant et disposé à faire grâce ; toi, tu es </a:t>
            </a:r>
            <a:r>
              <a:rPr lang="fr-FR" b="1" i="1" dirty="0"/>
              <a:t>lent à la colère</a:t>
            </a:r>
            <a:r>
              <a:rPr lang="fr-FR" i="1" dirty="0"/>
              <a:t>, riche en amour fidèle. »  </a:t>
            </a:r>
            <a:r>
              <a:rPr lang="fr-FR" sz="2400" dirty="0"/>
              <a:t>Psaumes 86.15 </a:t>
            </a:r>
          </a:p>
        </p:txBody>
      </p:sp>
    </p:spTree>
    <p:extLst>
      <p:ext uri="{BB962C8B-B14F-4D97-AF65-F5344CB8AC3E}">
        <p14:creationId xmlns:p14="http://schemas.microsoft.com/office/powerpoint/2010/main" val="1981895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2806700" y="1474750"/>
            <a:ext cx="10515600" cy="1289715"/>
          </a:xfrm>
        </p:spPr>
        <p:txBody>
          <a:bodyPr>
            <a:normAutofit/>
          </a:bodyPr>
          <a:lstStyle/>
          <a:p>
            <a:pPr lvl="0"/>
            <a:r>
              <a:rPr lang="en-US" sz="3600" b="1" dirty="0">
                <a:solidFill>
                  <a:schemeClr val="bg2">
                    <a:lumMod val="50000"/>
                  </a:schemeClr>
                </a:solidFill>
                <a:latin typeface="Avenir Next" charset="0"/>
                <a:ea typeface="Avenir Next" charset="0"/>
                <a:cs typeface="Avenir Next" charset="0"/>
              </a:rPr>
              <a:t> 4. FAITES CE QUI EST JUSTE</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1105785" y="3502025"/>
            <a:ext cx="9845749" cy="2073275"/>
          </a:xfrm>
        </p:spPr>
        <p:txBody>
          <a:bodyPr/>
          <a:lstStyle/>
          <a:p>
            <a:pPr marL="0" indent="0" algn="ctr">
              <a:lnSpc>
                <a:spcPct val="100000"/>
              </a:lnSpc>
              <a:buNone/>
            </a:pPr>
            <a:r>
              <a:rPr lang="fr-FR" dirty="0"/>
              <a:t>« Mais si vous montrez de la partialité, vous commettez un péché, et vous êtes convaincus de transgression par la loi. »</a:t>
            </a:r>
          </a:p>
          <a:p>
            <a:pPr marL="0" indent="0" algn="ctr">
              <a:lnSpc>
                <a:spcPct val="100000"/>
              </a:lnSpc>
              <a:buNone/>
            </a:pPr>
            <a:r>
              <a:rPr lang="fr-FR" sz="2400" dirty="0"/>
              <a:t>Jacques 2.9 </a:t>
            </a:r>
          </a:p>
        </p:txBody>
      </p:sp>
    </p:spTree>
    <p:extLst>
      <p:ext uri="{BB962C8B-B14F-4D97-AF65-F5344CB8AC3E}">
        <p14:creationId xmlns:p14="http://schemas.microsoft.com/office/powerpoint/2010/main" val="9275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3035300" y="1444625"/>
            <a:ext cx="8775700" cy="1325563"/>
          </a:xfrm>
        </p:spPr>
        <p:txBody>
          <a:bodyPr>
            <a:normAutofit/>
          </a:bodyPr>
          <a:lstStyle/>
          <a:p>
            <a:pPr lvl="0"/>
            <a:r>
              <a:rPr lang="es-CO" sz="3600" b="1" dirty="0">
                <a:solidFill>
                  <a:schemeClr val="bg2">
                    <a:lumMod val="50000"/>
                  </a:schemeClr>
                </a:solidFill>
                <a:latin typeface="Avenir Next" charset="0"/>
                <a:ea typeface="Avenir Next" charset="0"/>
                <a:cs typeface="Avenir Next" charset="0"/>
              </a:rPr>
              <a:t>5. DÉVELOPPEZ VOTRE FOI</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838200" y="3147237"/>
            <a:ext cx="10515600" cy="3050363"/>
          </a:xfrm>
        </p:spPr>
        <p:txBody>
          <a:bodyPr>
            <a:normAutofit/>
          </a:bodyPr>
          <a:lstStyle/>
          <a:p>
            <a:pPr marL="0" indent="0" algn="ctr">
              <a:buNone/>
            </a:pPr>
            <a:r>
              <a:rPr lang="en-US" i="1" dirty="0"/>
              <a:t>« </a:t>
            </a:r>
            <a:r>
              <a:rPr lang="en-US" i="1" dirty="0" err="1"/>
              <a:t>Ainsi</a:t>
            </a:r>
            <a:r>
              <a:rPr lang="en-US" i="1" dirty="0"/>
              <a:t> la </a:t>
            </a:r>
            <a:r>
              <a:rPr lang="en-US" i="1" dirty="0" err="1"/>
              <a:t>foi</a:t>
            </a:r>
            <a:r>
              <a:rPr lang="en-US" i="1" dirty="0"/>
              <a:t> </a:t>
            </a:r>
            <a:r>
              <a:rPr lang="en-US" i="1" dirty="0" err="1"/>
              <a:t>vient</a:t>
            </a:r>
            <a:r>
              <a:rPr lang="en-US" i="1" dirty="0"/>
              <a:t> de </a:t>
            </a:r>
            <a:r>
              <a:rPr lang="en-US" i="1" dirty="0" err="1"/>
              <a:t>ce</a:t>
            </a:r>
            <a:r>
              <a:rPr lang="en-US" i="1" dirty="0"/>
              <a:t> </a:t>
            </a:r>
            <a:r>
              <a:rPr lang="en-US" i="1" dirty="0" err="1"/>
              <a:t>qu’on</a:t>
            </a:r>
            <a:r>
              <a:rPr lang="en-US" i="1" dirty="0"/>
              <a:t> </a:t>
            </a:r>
            <a:r>
              <a:rPr lang="en-US" i="1" dirty="0" err="1"/>
              <a:t>entend</a:t>
            </a:r>
            <a:r>
              <a:rPr lang="en-US" i="1" dirty="0"/>
              <a:t>, </a:t>
            </a:r>
            <a:br>
              <a:rPr lang="en-US" i="1" dirty="0"/>
            </a:br>
            <a:r>
              <a:rPr lang="en-US" i="1" dirty="0"/>
              <a:t>et </a:t>
            </a:r>
            <a:r>
              <a:rPr lang="en-US" i="1" dirty="0" err="1"/>
              <a:t>ce</a:t>
            </a:r>
            <a:r>
              <a:rPr lang="en-US" i="1" dirty="0"/>
              <a:t> </a:t>
            </a:r>
            <a:r>
              <a:rPr lang="en-US" i="1" dirty="0" err="1"/>
              <a:t>qu’on</a:t>
            </a:r>
            <a:r>
              <a:rPr lang="en-US" i="1" dirty="0"/>
              <a:t> </a:t>
            </a:r>
            <a:r>
              <a:rPr lang="en-US" i="1" dirty="0" err="1"/>
              <a:t>entend</a:t>
            </a:r>
            <a:r>
              <a:rPr lang="en-US" i="1" dirty="0"/>
              <a:t> par </a:t>
            </a:r>
            <a:r>
              <a:rPr lang="en-US" b="1" i="1" dirty="0"/>
              <a:t>la parole du Christ</a:t>
            </a:r>
            <a:r>
              <a:rPr lang="en-US" i="1" dirty="0"/>
              <a:t>. »</a:t>
            </a:r>
          </a:p>
          <a:p>
            <a:pPr marL="0" indent="0" algn="ctr">
              <a:buNone/>
            </a:pPr>
            <a:r>
              <a:rPr lang="en-US" dirty="0"/>
              <a:t>Romains 10.17 </a:t>
            </a:r>
          </a:p>
          <a:p>
            <a:pPr marL="0" indent="0" algn="ctr">
              <a:buNone/>
            </a:pPr>
            <a:endParaRPr lang="en-US" sz="1100" b="1" i="1" dirty="0"/>
          </a:p>
          <a:p>
            <a:pPr marL="0" indent="0" algn="ctr">
              <a:buNone/>
            </a:pPr>
            <a:endParaRPr lang="en-US" dirty="0"/>
          </a:p>
        </p:txBody>
      </p:sp>
    </p:spTree>
    <p:extLst>
      <p:ext uri="{BB962C8B-B14F-4D97-AF65-F5344CB8AC3E}">
        <p14:creationId xmlns:p14="http://schemas.microsoft.com/office/powerpoint/2010/main" val="841601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2933700" y="1444625"/>
            <a:ext cx="8661400" cy="1325563"/>
          </a:xfrm>
        </p:spPr>
        <p:txBody>
          <a:bodyPr>
            <a:normAutofit/>
          </a:bodyPr>
          <a:lstStyle/>
          <a:p>
            <a:pPr lvl="0"/>
            <a:r>
              <a:rPr lang="es-CO" sz="4000" b="1" dirty="0">
                <a:solidFill>
                  <a:schemeClr val="bg2">
                    <a:lumMod val="50000"/>
                  </a:schemeClr>
                </a:solidFill>
                <a:latin typeface="Avenir Next" charset="0"/>
                <a:ea typeface="Avenir Next" charset="0"/>
                <a:cs typeface="Avenir Next" charset="0"/>
              </a:rPr>
              <a:t>6. OBÉISSEZ</a:t>
            </a:r>
            <a:endParaRPr lang="en-US" sz="40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838200" y="3133725"/>
            <a:ext cx="10515600" cy="3368675"/>
          </a:xfrm>
        </p:spPr>
        <p:txBody>
          <a:bodyPr>
            <a:normAutofit/>
          </a:bodyPr>
          <a:lstStyle/>
          <a:p>
            <a:pPr marL="0" indent="0" algn="ctr">
              <a:lnSpc>
                <a:spcPct val="120000"/>
              </a:lnSpc>
              <a:buNone/>
            </a:pPr>
            <a:r>
              <a:rPr lang="en-US" dirty="0"/>
              <a:t>« Samuel </a:t>
            </a:r>
            <a:r>
              <a:rPr lang="en-US" dirty="0" err="1"/>
              <a:t>lui</a:t>
            </a:r>
            <a:r>
              <a:rPr lang="en-US" dirty="0"/>
              <a:t> </a:t>
            </a:r>
            <a:r>
              <a:rPr lang="en-US" dirty="0" err="1"/>
              <a:t>dit</a:t>
            </a:r>
            <a:r>
              <a:rPr lang="en-US" dirty="0"/>
              <a:t> </a:t>
            </a:r>
            <a:r>
              <a:rPr lang="en-US" dirty="0" err="1"/>
              <a:t>alors</a:t>
            </a:r>
            <a:r>
              <a:rPr lang="en-US" dirty="0"/>
              <a:t> : Les </a:t>
            </a:r>
            <a:r>
              <a:rPr lang="en-US" dirty="0" err="1"/>
              <a:t>holocaustes</a:t>
            </a:r>
            <a:r>
              <a:rPr lang="en-US" dirty="0"/>
              <a:t> et les sacrifices font-</a:t>
            </a:r>
            <a:r>
              <a:rPr lang="en-US" dirty="0" err="1"/>
              <a:t>ils</a:t>
            </a:r>
            <a:r>
              <a:rPr lang="en-US" dirty="0"/>
              <a:t> </a:t>
            </a:r>
            <a:r>
              <a:rPr lang="en-US" dirty="0" err="1"/>
              <a:t>autant</a:t>
            </a:r>
            <a:r>
              <a:rPr lang="en-US" dirty="0"/>
              <a:t> </a:t>
            </a:r>
            <a:r>
              <a:rPr lang="en-US" dirty="0" err="1"/>
              <a:t>plaisir</a:t>
            </a:r>
            <a:r>
              <a:rPr lang="en-US" dirty="0"/>
              <a:t> </a:t>
            </a:r>
            <a:r>
              <a:rPr lang="en-US" dirty="0" err="1"/>
              <a:t>à</a:t>
            </a:r>
            <a:r>
              <a:rPr lang="en-US" dirty="0"/>
              <a:t> </a:t>
            </a:r>
            <a:r>
              <a:rPr lang="en-US" dirty="0" err="1"/>
              <a:t>l’Éternel</a:t>
            </a:r>
            <a:r>
              <a:rPr lang="en-US" dirty="0"/>
              <a:t> que </a:t>
            </a:r>
            <a:r>
              <a:rPr lang="en-US" dirty="0" err="1"/>
              <a:t>l’obéissance</a:t>
            </a:r>
            <a:r>
              <a:rPr lang="en-US" dirty="0"/>
              <a:t> </a:t>
            </a:r>
            <a:r>
              <a:rPr lang="en-US" dirty="0" err="1"/>
              <a:t>à</a:t>
            </a:r>
            <a:r>
              <a:rPr lang="en-US" dirty="0"/>
              <a:t> </a:t>
            </a:r>
            <a:r>
              <a:rPr lang="en-US" dirty="0" err="1"/>
              <a:t>ses</a:t>
            </a:r>
            <a:r>
              <a:rPr lang="en-US" dirty="0"/>
              <a:t> </a:t>
            </a:r>
            <a:r>
              <a:rPr lang="en-US" dirty="0" err="1"/>
              <a:t>ordres</a:t>
            </a:r>
            <a:r>
              <a:rPr lang="en-US" dirty="0"/>
              <a:t> ? Non ! Car </a:t>
            </a:r>
            <a:r>
              <a:rPr lang="en-US" b="1" dirty="0" err="1"/>
              <a:t>l’obéissance</a:t>
            </a:r>
            <a:r>
              <a:rPr lang="en-US" b="1" dirty="0"/>
              <a:t> </a:t>
            </a:r>
            <a:r>
              <a:rPr lang="en-US" b="1" dirty="0" err="1"/>
              <a:t>est</a:t>
            </a:r>
            <a:r>
              <a:rPr lang="en-US" b="1" dirty="0"/>
              <a:t> </a:t>
            </a:r>
            <a:r>
              <a:rPr lang="en-US" b="1" dirty="0" err="1"/>
              <a:t>préférable</a:t>
            </a:r>
            <a:r>
              <a:rPr lang="en-US" b="1" dirty="0"/>
              <a:t> aux sacrifices</a:t>
            </a:r>
            <a:r>
              <a:rPr lang="en-US" dirty="0"/>
              <a:t>, la </a:t>
            </a:r>
            <a:r>
              <a:rPr lang="en-US" dirty="0" err="1"/>
              <a:t>soumission</a:t>
            </a:r>
            <a:r>
              <a:rPr lang="en-US" dirty="0"/>
              <a:t> </a:t>
            </a:r>
            <a:r>
              <a:rPr lang="en-US" dirty="0" err="1"/>
              <a:t>vaut</a:t>
            </a:r>
            <a:r>
              <a:rPr lang="en-US" dirty="0"/>
              <a:t> </a:t>
            </a:r>
            <a:r>
              <a:rPr lang="en-US" dirty="0" err="1"/>
              <a:t>mieux</a:t>
            </a:r>
            <a:r>
              <a:rPr lang="en-US" dirty="0"/>
              <a:t> que la </a:t>
            </a:r>
            <a:r>
              <a:rPr lang="en-US" dirty="0" err="1"/>
              <a:t>graisse</a:t>
            </a:r>
            <a:r>
              <a:rPr lang="en-US" dirty="0"/>
              <a:t> des </a:t>
            </a:r>
            <a:r>
              <a:rPr lang="en-US" dirty="0" err="1"/>
              <a:t>béliers</a:t>
            </a:r>
            <a:r>
              <a:rPr lang="en-US" dirty="0"/>
              <a:t>. » </a:t>
            </a:r>
            <a:endParaRPr lang="en-US" dirty="0">
              <a:effectLst/>
            </a:endParaRPr>
          </a:p>
          <a:p>
            <a:pPr marL="0" indent="0" algn="ctr">
              <a:lnSpc>
                <a:spcPct val="120000"/>
              </a:lnSpc>
              <a:buNone/>
            </a:pPr>
            <a:r>
              <a:rPr lang="en-US" sz="2400" dirty="0"/>
              <a:t>1 Samuel 15.22</a:t>
            </a:r>
          </a:p>
        </p:txBody>
      </p:sp>
    </p:spTree>
    <p:extLst>
      <p:ext uri="{BB962C8B-B14F-4D97-AF65-F5344CB8AC3E}">
        <p14:creationId xmlns:p14="http://schemas.microsoft.com/office/powerpoint/2010/main" val="1966564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25041"/>
          <a:stretch/>
        </p:blipFill>
        <p:spPr>
          <a:xfrm>
            <a:off x="0" y="0"/>
            <a:ext cx="12189833" cy="6858000"/>
          </a:xfrm>
          <a:prstGeom prst="rect">
            <a:avLst/>
          </a:prstGeom>
        </p:spPr>
      </p:pic>
      <p:sp>
        <p:nvSpPr>
          <p:cNvPr id="2" name="Title 1"/>
          <p:cNvSpPr>
            <a:spLocks noGrp="1"/>
          </p:cNvSpPr>
          <p:nvPr>
            <p:ph type="title"/>
          </p:nvPr>
        </p:nvSpPr>
        <p:spPr>
          <a:xfrm>
            <a:off x="2870200" y="1440195"/>
            <a:ext cx="8877300" cy="1325563"/>
          </a:xfrm>
        </p:spPr>
        <p:txBody>
          <a:bodyPr>
            <a:normAutofit/>
          </a:bodyPr>
          <a:lstStyle/>
          <a:p>
            <a:pPr lvl="0"/>
            <a:r>
              <a:rPr lang="es-CO" sz="3600" b="1" dirty="0">
                <a:solidFill>
                  <a:schemeClr val="bg2">
                    <a:lumMod val="50000"/>
                  </a:schemeClr>
                </a:solidFill>
                <a:latin typeface="Avenir Next" charset="0"/>
                <a:ea typeface="Avenir Next" charset="0"/>
                <a:cs typeface="Avenir Next" charset="0"/>
              </a:rPr>
              <a:t>7. SOYEZ HEUREUSE</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1318437" y="3340101"/>
            <a:ext cx="9420447" cy="2438400"/>
          </a:xfrm>
        </p:spPr>
        <p:txBody>
          <a:bodyPr/>
          <a:lstStyle/>
          <a:p>
            <a:pPr marL="0" indent="0" algn="ctr">
              <a:buNone/>
            </a:pPr>
            <a:r>
              <a:rPr lang="en-US" i="1" dirty="0"/>
              <a:t>« </a:t>
            </a:r>
            <a:r>
              <a:rPr lang="en-US" i="1" dirty="0" err="1"/>
              <a:t>Approchons</a:t>
            </a:r>
            <a:r>
              <a:rPr lang="en-US" i="1" dirty="0"/>
              <a:t>-nous </a:t>
            </a:r>
            <a:r>
              <a:rPr lang="en-US" i="1" dirty="0" err="1"/>
              <a:t>donc</a:t>
            </a:r>
            <a:r>
              <a:rPr lang="en-US" i="1" dirty="0"/>
              <a:t> avec assurance du </a:t>
            </a:r>
            <a:r>
              <a:rPr lang="en-US" i="1" dirty="0" err="1"/>
              <a:t>trône</a:t>
            </a:r>
            <a:r>
              <a:rPr lang="en-US" i="1" dirty="0"/>
              <a:t> de la grâce, pour </a:t>
            </a:r>
            <a:r>
              <a:rPr lang="en-US" i="1" dirty="0" err="1"/>
              <a:t>obtenir</a:t>
            </a:r>
            <a:r>
              <a:rPr lang="en-US" i="1" dirty="0"/>
              <a:t> compassion et </a:t>
            </a:r>
            <a:r>
              <a:rPr lang="en-US" i="1" dirty="0" err="1"/>
              <a:t>trouver</a:t>
            </a:r>
            <a:r>
              <a:rPr lang="en-US" i="1" dirty="0"/>
              <a:t> grâce, </a:t>
            </a:r>
            <a:br>
              <a:rPr lang="en-US" i="1" dirty="0"/>
            </a:br>
            <a:r>
              <a:rPr lang="en-US" i="1" dirty="0" err="1"/>
              <a:t>en</a:t>
            </a:r>
            <a:r>
              <a:rPr lang="en-US" i="1" dirty="0"/>
              <a:t> </a:t>
            </a:r>
            <a:r>
              <a:rPr lang="en-US" i="1" dirty="0" err="1"/>
              <a:t>vue</a:t>
            </a:r>
            <a:r>
              <a:rPr lang="en-US" i="1" dirty="0"/>
              <a:t> d’un </a:t>
            </a:r>
            <a:r>
              <a:rPr lang="en-US" b="1" i="1" dirty="0" err="1"/>
              <a:t>secours</a:t>
            </a:r>
            <a:r>
              <a:rPr lang="en-US" b="1" i="1" dirty="0"/>
              <a:t> </a:t>
            </a:r>
            <a:r>
              <a:rPr lang="en-US" b="1" i="1" dirty="0" err="1"/>
              <a:t>opportun</a:t>
            </a:r>
            <a:r>
              <a:rPr lang="en-US" i="1" dirty="0"/>
              <a:t>. » </a:t>
            </a:r>
          </a:p>
          <a:p>
            <a:pPr marL="0" indent="0" algn="ctr">
              <a:buNone/>
            </a:pPr>
            <a:r>
              <a:rPr lang="en-US" sz="2400" dirty="0" err="1"/>
              <a:t>Hébreux</a:t>
            </a:r>
            <a:r>
              <a:rPr lang="en-US" sz="2400" dirty="0"/>
              <a:t> 4.16</a:t>
            </a:r>
          </a:p>
          <a:p>
            <a:pPr algn="ctr"/>
            <a:endParaRPr lang="en-US" dirty="0"/>
          </a:p>
        </p:txBody>
      </p:sp>
    </p:spTree>
    <p:extLst>
      <p:ext uri="{BB962C8B-B14F-4D97-AF65-F5344CB8AC3E}">
        <p14:creationId xmlns:p14="http://schemas.microsoft.com/office/powerpoint/2010/main" val="13070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25041"/>
          <a:stretch/>
        </p:blipFill>
        <p:spPr>
          <a:xfrm>
            <a:off x="-1" y="0"/>
            <a:ext cx="12189833" cy="6858000"/>
          </a:xfrm>
          <a:prstGeom prst="rect">
            <a:avLst/>
          </a:prstGeom>
        </p:spPr>
      </p:pic>
      <p:sp>
        <p:nvSpPr>
          <p:cNvPr id="2" name="Title 1"/>
          <p:cNvSpPr>
            <a:spLocks noGrp="1"/>
          </p:cNvSpPr>
          <p:nvPr>
            <p:ph type="title"/>
          </p:nvPr>
        </p:nvSpPr>
        <p:spPr>
          <a:xfrm>
            <a:off x="2667000" y="1440195"/>
            <a:ext cx="8686800" cy="1325563"/>
          </a:xfrm>
        </p:spPr>
        <p:txBody>
          <a:bodyPr>
            <a:normAutofit/>
          </a:bodyPr>
          <a:lstStyle/>
          <a:p>
            <a:r>
              <a:rPr lang="es-CO" sz="3600" b="1" dirty="0">
                <a:solidFill>
                  <a:schemeClr val="bg2">
                    <a:lumMod val="50000"/>
                  </a:schemeClr>
                </a:solidFill>
                <a:latin typeface="Avenir Next" charset="0"/>
                <a:ea typeface="Avenir Next" charset="0"/>
                <a:cs typeface="Avenir Next" charset="0"/>
              </a:rPr>
              <a:t>8. ENTRETENEZ-VOUS AVEC DIEU. </a:t>
            </a:r>
            <a:endParaRPr lang="en-US" sz="3600" dirty="0">
              <a:solidFill>
                <a:schemeClr val="bg2">
                  <a:lumMod val="5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838200" y="3324225"/>
            <a:ext cx="10515600" cy="2873375"/>
          </a:xfrm>
        </p:spPr>
        <p:txBody>
          <a:bodyPr>
            <a:normAutofit/>
          </a:bodyPr>
          <a:lstStyle/>
          <a:p>
            <a:pPr marL="0" indent="0" algn="ctr">
              <a:lnSpc>
                <a:spcPct val="110000"/>
              </a:lnSpc>
              <a:buNone/>
            </a:pPr>
            <a:r>
              <a:rPr lang="en-US" dirty="0"/>
              <a:t>« Ce livre de la </a:t>
            </a:r>
            <a:r>
              <a:rPr lang="en-US" dirty="0" err="1"/>
              <a:t>loi</a:t>
            </a:r>
            <a:r>
              <a:rPr lang="en-US" dirty="0"/>
              <a:t> ne </a:t>
            </a:r>
            <a:r>
              <a:rPr lang="en-US" dirty="0" err="1"/>
              <a:t>s’éloignera</a:t>
            </a:r>
            <a:r>
              <a:rPr lang="en-US" dirty="0"/>
              <a:t> pas de ta bouche ; </a:t>
            </a:r>
            <a:br>
              <a:rPr lang="en-US" dirty="0"/>
            </a:br>
            <a:r>
              <a:rPr lang="en-US" dirty="0" err="1"/>
              <a:t>tu</a:t>
            </a:r>
            <a:r>
              <a:rPr lang="en-US" dirty="0"/>
              <a:t> le </a:t>
            </a:r>
            <a:r>
              <a:rPr lang="en-US" dirty="0" err="1"/>
              <a:t>reliras</a:t>
            </a:r>
            <a:r>
              <a:rPr lang="en-US" dirty="0"/>
              <a:t> jour et </a:t>
            </a:r>
            <a:r>
              <a:rPr lang="en-US" dirty="0" err="1"/>
              <a:t>nuit</a:t>
            </a:r>
            <a:r>
              <a:rPr lang="en-US" dirty="0"/>
              <a:t> pour </a:t>
            </a:r>
            <a:r>
              <a:rPr lang="en-US" dirty="0" err="1"/>
              <a:t>veiller</a:t>
            </a:r>
            <a:r>
              <a:rPr lang="en-US" dirty="0"/>
              <a:t> </a:t>
            </a:r>
            <a:r>
              <a:rPr lang="en-US" dirty="0" err="1"/>
              <a:t>à</a:t>
            </a:r>
            <a:r>
              <a:rPr lang="en-US" dirty="0"/>
              <a:t> </a:t>
            </a:r>
            <a:r>
              <a:rPr lang="en-US" dirty="0" err="1"/>
              <a:t>mettre</a:t>
            </a:r>
            <a:r>
              <a:rPr lang="en-US" dirty="0"/>
              <a:t> </a:t>
            </a:r>
            <a:r>
              <a:rPr lang="en-US" dirty="0" err="1"/>
              <a:t>en</a:t>
            </a:r>
            <a:r>
              <a:rPr lang="en-US" dirty="0"/>
              <a:t> </a:t>
            </a:r>
            <a:r>
              <a:rPr lang="en-US" dirty="0" err="1"/>
              <a:t>pratique</a:t>
            </a:r>
            <a:r>
              <a:rPr lang="en-US" dirty="0"/>
              <a:t> </a:t>
            </a:r>
            <a:br>
              <a:rPr lang="en-US" dirty="0"/>
            </a:br>
            <a:r>
              <a:rPr lang="en-US" dirty="0"/>
              <a:t>tout </a:t>
            </a:r>
            <a:r>
              <a:rPr lang="en-US" dirty="0" err="1"/>
              <a:t>ce</a:t>
            </a:r>
            <a:r>
              <a:rPr lang="en-US" dirty="0"/>
              <a:t> qui y </a:t>
            </a:r>
            <a:r>
              <a:rPr lang="en-US" dirty="0" err="1"/>
              <a:t>est</a:t>
            </a:r>
            <a:r>
              <a:rPr lang="en-US" dirty="0"/>
              <a:t> </a:t>
            </a:r>
            <a:r>
              <a:rPr lang="en-US" dirty="0" err="1"/>
              <a:t>écrit</a:t>
            </a:r>
            <a:r>
              <a:rPr lang="en-US" dirty="0"/>
              <a:t> ; </a:t>
            </a:r>
            <a:r>
              <a:rPr lang="en-US" dirty="0" err="1"/>
              <a:t>alors</a:t>
            </a:r>
            <a:r>
              <a:rPr lang="en-US" dirty="0"/>
              <a:t> </a:t>
            </a:r>
            <a:r>
              <a:rPr lang="en-US" dirty="0" err="1"/>
              <a:t>tu</a:t>
            </a:r>
            <a:r>
              <a:rPr lang="en-US" dirty="0"/>
              <a:t> </a:t>
            </a:r>
            <a:r>
              <a:rPr lang="en-US" dirty="0" err="1"/>
              <a:t>mèneras</a:t>
            </a:r>
            <a:r>
              <a:rPr lang="en-US" dirty="0"/>
              <a:t> </a:t>
            </a:r>
            <a:r>
              <a:rPr lang="en-US" dirty="0" err="1"/>
              <a:t>à</a:t>
            </a:r>
            <a:r>
              <a:rPr lang="en-US" dirty="0"/>
              <a:t> </a:t>
            </a:r>
            <a:r>
              <a:rPr lang="en-US" dirty="0" err="1"/>
              <a:t>bien</a:t>
            </a:r>
            <a:r>
              <a:rPr lang="en-US" dirty="0"/>
              <a:t> </a:t>
            </a:r>
            <a:r>
              <a:rPr lang="en-US" dirty="0" err="1"/>
              <a:t>tes</a:t>
            </a:r>
            <a:r>
              <a:rPr lang="en-US" dirty="0"/>
              <a:t> </a:t>
            </a:r>
            <a:r>
              <a:rPr lang="en-US" dirty="0" err="1"/>
              <a:t>entreprises</a:t>
            </a:r>
            <a:r>
              <a:rPr lang="en-US" dirty="0"/>
              <a:t>, </a:t>
            </a:r>
            <a:br>
              <a:rPr lang="en-US" dirty="0"/>
            </a:br>
            <a:r>
              <a:rPr lang="en-US" dirty="0" err="1"/>
              <a:t>tu</a:t>
            </a:r>
            <a:r>
              <a:rPr lang="en-US" dirty="0"/>
              <a:t> </a:t>
            </a:r>
            <a:r>
              <a:rPr lang="en-US" dirty="0" err="1"/>
              <a:t>réussiras</a:t>
            </a:r>
            <a:r>
              <a:rPr lang="en-US" dirty="0"/>
              <a:t>. » Josué 1.8 </a:t>
            </a:r>
            <a:endParaRPr lang="en-US" i="1" dirty="0"/>
          </a:p>
        </p:txBody>
      </p:sp>
    </p:spTree>
    <p:extLst>
      <p:ext uri="{BB962C8B-B14F-4D97-AF65-F5344CB8AC3E}">
        <p14:creationId xmlns:p14="http://schemas.microsoft.com/office/powerpoint/2010/main" val="125704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4248</TotalTime>
  <Words>301</Words>
  <Application>Microsoft Office PowerPoint</Application>
  <PresentationFormat>Personnalisé</PresentationFormat>
  <Paragraphs>84</Paragraphs>
  <Slides>9</Slides>
  <Notes>9</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Office Theme</vt:lpstr>
      <vt:lpstr>HUIT BÉNÉDICTIONS À PARTAGER</vt:lpstr>
      <vt:lpstr>1. COMPRENEZ VOTRE BUT</vt:lpstr>
      <vt:lpstr>2. SERVEZ AVEC AMOUR</vt:lpstr>
      <vt:lpstr>3. SOYEZ LENTE À LA COLÈRE  ET RICHE EN AMOUR</vt:lpstr>
      <vt:lpstr> 4. FAITES CE QUI EST JUSTE</vt:lpstr>
      <vt:lpstr>5. DÉVELOPPEZ VOTRE FOI</vt:lpstr>
      <vt:lpstr>6. OBÉISSEZ</vt:lpstr>
      <vt:lpstr>7. SOYEZ HEUREUSE</vt:lpstr>
      <vt:lpstr>8. ENTRETENEZ-VOUS AVEC DIEU.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Eight Blessings to share </dc:title>
  <dc:creator>Arrais, Raquel</dc:creator>
  <cp:lastModifiedBy>DJANOU</cp:lastModifiedBy>
  <cp:revision>23</cp:revision>
  <dcterms:created xsi:type="dcterms:W3CDTF">2018-04-29T15:42:52Z</dcterms:created>
  <dcterms:modified xsi:type="dcterms:W3CDTF">2018-05-02T14:51:17Z</dcterms:modified>
</cp:coreProperties>
</file>