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58" r:id="rId4"/>
    <p:sldId id="265" r:id="rId5"/>
    <p:sldId id="266" r:id="rId6"/>
    <p:sldId id="267" r:id="rId7"/>
    <p:sldId id="268" r:id="rId8"/>
    <p:sldId id="269" r:id="rId9"/>
    <p:sldId id="270" r:id="rId10"/>
    <p:sldId id="271" r:id="rId11"/>
    <p:sldId id="272" r:id="rId12"/>
    <p:sldId id="273" r:id="rId13"/>
    <p:sldId id="274" r:id="rId14"/>
    <p:sldId id="275" r:id="rId15"/>
    <p:sldId id="27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xmlns:mv="urn:schemas-microsoft-com:mac:vml" xmlns:mc="http://schemas.openxmlformats.org/markup-compatibility/2006"/>
    </p:ext>
    <p:ext uri="{2D200454-40CA-4A62-9FC3-DE9A4176ACB9}">
      <p15:notesGuideLst xmlns="" xmlns:p15="http://schemas.microsoft.com/office/powerpoint/2012/main" xmlns:mv="urn:schemas-microsoft-com:mac:vml" xmlns:mc="http://schemas.openxmlformats.org/markup-compatibility/2006"/>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10"/>
    <p:restoredTop sz="59791"/>
  </p:normalViewPr>
  <p:slideViewPr>
    <p:cSldViewPr snapToGrid="0" snapToObjects="1">
      <p:cViewPr>
        <p:scale>
          <a:sx n="47" d="100"/>
          <a:sy n="47" d="100"/>
        </p:scale>
        <p:origin x="-576" y="-72"/>
      </p:cViewPr>
      <p:guideLst>
        <p:guide orient="horz" pos="2160"/>
        <p:guide pos="3840"/>
      </p:guideLst>
    </p:cSldViewPr>
  </p:slideViewPr>
  <p:notesTextViewPr>
    <p:cViewPr>
      <p:scale>
        <a:sx n="1" d="1"/>
        <a:sy n="1" d="1"/>
      </p:scale>
      <p:origin x="0" y="0"/>
    </p:cViewPr>
  </p:notesTextViewPr>
  <p:notesViewPr>
    <p:cSldViewPr snapToGrid="0" snapToObjects="1">
      <p:cViewPr varScale="1">
        <p:scale>
          <a:sx n="142" d="100"/>
          <a:sy n="142" d="100"/>
        </p:scale>
        <p:origin x="2032"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0EB4E-2D67-324F-9965-18653F5336F3}" type="datetimeFigureOut">
              <a:rPr lang="en-US" smtClean="0"/>
              <a:pPr/>
              <a:t>5/2/2018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52D3D2-E3C8-2347-9F30-B9F610FBBB12}" type="slidenum">
              <a:rPr lang="en-US" smtClean="0"/>
              <a:pPr/>
              <a:t>‹N°›</a:t>
            </a:fld>
            <a:endParaRPr lang="en-US"/>
          </a:p>
        </p:txBody>
      </p:sp>
    </p:spTree>
    <p:extLst>
      <p:ext uri="{BB962C8B-B14F-4D97-AF65-F5344CB8AC3E}">
        <p14:creationId xmlns:p14="http://schemas.microsoft.com/office/powerpoint/2010/main" val="73486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noProof="0" dirty="0">
                <a:solidFill>
                  <a:schemeClr val="tx1"/>
                </a:solidFill>
                <a:effectLst/>
                <a:latin typeface="+mn-lt"/>
                <a:ea typeface="+mn-ea"/>
                <a:cs typeface="+mn-cs"/>
              </a:rPr>
              <a:t>Prédication :</a:t>
            </a:r>
            <a:r>
              <a:rPr lang="fr-FR" sz="1200" b="0" kern="1200" noProof="0" dirty="0">
                <a:solidFill>
                  <a:schemeClr val="tx1"/>
                </a:solidFill>
                <a:effectLst/>
                <a:latin typeface="+mn-lt"/>
                <a:ea typeface="+mn-ea"/>
                <a:cs typeface="+mn-cs"/>
              </a:rPr>
              <a:t> « Bénies pour bénir</a:t>
            </a:r>
            <a:r>
              <a:rPr lang="fr-FR" sz="1200" kern="1200" noProof="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CA52D3D2-E3C8-2347-9F30-B9F610FBBB12}" type="slidenum">
              <a:rPr lang="en-US" smtClean="0"/>
              <a:pPr/>
              <a:t>1</a:t>
            </a:fld>
            <a:endParaRPr lang="en-US"/>
          </a:p>
        </p:txBody>
      </p:sp>
    </p:spTree>
    <p:extLst>
      <p:ext uri="{BB962C8B-B14F-4D97-AF65-F5344CB8AC3E}">
        <p14:creationId xmlns:p14="http://schemas.microsoft.com/office/powerpoint/2010/main" val="279852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48150"/>
            <a:ext cx="5486400" cy="3600450"/>
          </a:xfrm>
        </p:spPr>
        <p:txBody>
          <a:bodyPr/>
          <a:lstStyle/>
          <a:p>
            <a:r>
              <a:rPr lang="en-US" sz="1200" b="1" kern="1200" dirty="0">
                <a:solidFill>
                  <a:schemeClr val="tx1"/>
                </a:solidFill>
                <a:effectLst/>
                <a:latin typeface="+mn-lt"/>
                <a:ea typeface="+mn-ea"/>
                <a:cs typeface="+mn-cs"/>
              </a:rPr>
              <a:t>2. Le </a:t>
            </a:r>
            <a:r>
              <a:rPr lang="en-US" sz="1200" b="1" kern="1200" dirty="0" err="1">
                <a:solidFill>
                  <a:schemeClr val="tx1"/>
                </a:solidFill>
                <a:effectLst/>
                <a:latin typeface="+mn-lt"/>
                <a:ea typeface="+mn-ea"/>
                <a:cs typeface="+mn-cs"/>
              </a:rPr>
              <a:t>contentement</a:t>
            </a:r>
            <a:r>
              <a:rPr lang="en-US" sz="1200" b="1"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Deuxièmement, elle nous laisse </a:t>
            </a:r>
            <a:r>
              <a:rPr lang="fr-FR" sz="1200" u="none" kern="1200" dirty="0">
                <a:solidFill>
                  <a:schemeClr val="tx1"/>
                </a:solidFill>
                <a:effectLst/>
                <a:latin typeface="+mn-lt"/>
                <a:ea typeface="+mn-ea"/>
                <a:cs typeface="+mn-cs"/>
              </a:rPr>
              <a:t>un héritage de contentement </a:t>
            </a:r>
            <a:r>
              <a:rPr lang="fr-FR" sz="1200" kern="1200" dirty="0">
                <a:solidFill>
                  <a:schemeClr val="tx1"/>
                </a:solidFill>
                <a:effectLst/>
                <a:latin typeface="+mn-lt"/>
                <a:ea typeface="+mn-ea"/>
                <a:cs typeface="+mn-cs"/>
              </a:rPr>
              <a:t>de ce qu'elle a déjà. Quand, en signe de gratitude, Élisée propose à la femme l'intervention du gouvernement, elle déclare qu'elle est déjà contente de son sort.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Qu'est-ce que nous aurions demandé à Élisée, si nous en avions eu l'occasion ? De l'aide financière ? Une plus grande maison ou des vêtements plus beaux ? Un emploi bien rémunéré ou des diplômes ? Mais la Sunamite était satisfaite de ce que la vie lui avait offert.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Combien d'entre nous avons ce même esprit ? Ou bien, sommes-nous gouvernées par le désir d'avoir tout ce que les autres ont, et plus encore ? Mon voisin a une voiture qui vaut très cher. Ma voiture est petite et relativement peu coûteuse. Je suis contente car Dieu a pourvu à </a:t>
            </a:r>
            <a:r>
              <a:rPr lang="fr-FR" sz="1200" i="1" kern="1200" dirty="0">
                <a:solidFill>
                  <a:schemeClr val="tx1"/>
                </a:solidFill>
                <a:effectLst/>
                <a:latin typeface="+mn-lt"/>
                <a:ea typeface="+mn-ea"/>
                <a:cs typeface="+mn-cs"/>
              </a:rPr>
              <a:t>mes</a:t>
            </a:r>
            <a:r>
              <a:rPr lang="fr-FR" sz="1200" kern="1200" dirty="0">
                <a:solidFill>
                  <a:schemeClr val="tx1"/>
                </a:solidFill>
                <a:effectLst/>
                <a:latin typeface="+mn-lt"/>
                <a:ea typeface="+mn-ea"/>
                <a:cs typeface="+mn-cs"/>
              </a:rPr>
              <a:t> besoins. Je peux utiliser la bénédiction de ma petite voiture pour bénir les autres qui ont besoin d'un moyen de transport.</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Bien que la taille de ma maison soit adéquate, mon amie a récemment aménagé en ville et a acheté une très grande maison avec piscine. Pourtant, je ne peux pas être envieuse car Dieu a pourvu à </a:t>
            </a:r>
            <a:r>
              <a:rPr lang="fr-FR" sz="1200" i="1" kern="1200" dirty="0">
                <a:solidFill>
                  <a:schemeClr val="tx1"/>
                </a:solidFill>
                <a:effectLst/>
                <a:latin typeface="+mn-lt"/>
                <a:ea typeface="+mn-ea"/>
                <a:cs typeface="+mn-cs"/>
              </a:rPr>
              <a:t>mes</a:t>
            </a:r>
            <a:r>
              <a:rPr lang="fr-FR" sz="1200" kern="1200" dirty="0">
                <a:solidFill>
                  <a:schemeClr val="tx1"/>
                </a:solidFill>
                <a:effectLst/>
                <a:latin typeface="+mn-lt"/>
                <a:ea typeface="+mn-ea"/>
                <a:cs typeface="+mn-cs"/>
              </a:rPr>
              <a:t> besoins. Je peux utiliser la bénédiction de ma maison, bien qu’elle soit plus petite, pour bénir ceux qui ont besoin d'hospitalité et d'un abri.</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Même si mon mari travaille depuis des années mais ne gagne pas autant d'argent que des travailleurs beaucoup plus jeunes que lui, je ne permets pas que cette situation apporte de l'amertume dans ma vie. Dieu lui a fourni un emploi, et nous pouvons utiliser le revenu que nous avons comme une bénédiction pour notre famille et notre Église. </a:t>
            </a:r>
          </a:p>
        </p:txBody>
      </p:sp>
      <p:sp>
        <p:nvSpPr>
          <p:cNvPr id="4" name="Slide Number Placeholder 3"/>
          <p:cNvSpPr>
            <a:spLocks noGrp="1"/>
          </p:cNvSpPr>
          <p:nvPr>
            <p:ph type="sldNum" sz="quarter" idx="10"/>
          </p:nvPr>
        </p:nvSpPr>
        <p:spPr/>
        <p:txBody>
          <a:bodyPr/>
          <a:lstStyle/>
          <a:p>
            <a:fld id="{CA52D3D2-E3C8-2347-9F30-B9F610FBBB12}" type="slidenum">
              <a:rPr lang="en-US" smtClean="0"/>
              <a:pPr/>
              <a:t>10</a:t>
            </a:fld>
            <a:endParaRPr lang="en-US"/>
          </a:p>
        </p:txBody>
      </p:sp>
    </p:spTree>
    <p:extLst>
      <p:ext uri="{BB962C8B-B14F-4D97-AF65-F5344CB8AC3E}">
        <p14:creationId xmlns:p14="http://schemas.microsoft.com/office/powerpoint/2010/main" val="887901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Quelqu'un a dit un jour que le contentement n’est pas d’avoir tout ce que nous voulons, mais d’apprécier tout ce que nous avons. Si nous ne sommes pas heureux avec les choses que nous avons déjà, nous ne serons jamais heureux avec les nouvelles choses que nous recevrons. Dieu ne peut pas nous bénir avec plus que ce que nous pouvons gérer.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Quel que fût le manque, la Sunamite était riche de gratitude et cette « richesse » gouvernait son esprit.</a:t>
            </a:r>
          </a:p>
        </p:txBody>
      </p:sp>
      <p:sp>
        <p:nvSpPr>
          <p:cNvPr id="4" name="Slide Number Placeholder 3"/>
          <p:cNvSpPr>
            <a:spLocks noGrp="1"/>
          </p:cNvSpPr>
          <p:nvPr>
            <p:ph type="sldNum" sz="quarter" idx="10"/>
          </p:nvPr>
        </p:nvSpPr>
        <p:spPr/>
        <p:txBody>
          <a:bodyPr/>
          <a:lstStyle/>
          <a:p>
            <a:fld id="{CA52D3D2-E3C8-2347-9F30-B9F610FBBB12}" type="slidenum">
              <a:rPr lang="en-US" smtClean="0"/>
              <a:pPr/>
              <a:t>11</a:t>
            </a:fld>
            <a:endParaRPr lang="en-US"/>
          </a:p>
        </p:txBody>
      </p:sp>
    </p:spTree>
    <p:extLst>
      <p:ext uri="{BB962C8B-B14F-4D97-AF65-F5344CB8AC3E}">
        <p14:creationId xmlns:p14="http://schemas.microsoft.com/office/powerpoint/2010/main" val="1245103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3. La </a:t>
            </a:r>
            <a:r>
              <a:rPr lang="en-US" sz="1200" b="1" kern="1200" dirty="0" err="1">
                <a:solidFill>
                  <a:schemeClr val="tx1"/>
                </a:solidFill>
                <a:effectLst/>
                <a:latin typeface="+mn-lt"/>
                <a:ea typeface="+mn-ea"/>
                <a:cs typeface="+mn-cs"/>
              </a:rPr>
              <a:t>paix</a:t>
            </a:r>
            <a:r>
              <a:rPr lang="en-US" sz="1200" b="1" kern="1200" dirty="0">
                <a:solidFill>
                  <a:schemeClr val="tx1"/>
                </a:solidFill>
                <a:effectLst/>
                <a:latin typeface="+mn-lt"/>
                <a:ea typeface="+mn-ea"/>
                <a:cs typeface="+mn-cs"/>
              </a:rPr>
              <a:t> et la </a:t>
            </a:r>
            <a:r>
              <a:rPr lang="en-US" sz="1200" b="1" kern="1200" dirty="0" err="1">
                <a:solidFill>
                  <a:schemeClr val="tx1"/>
                </a:solidFill>
                <a:effectLst/>
                <a:latin typeface="+mn-lt"/>
                <a:ea typeface="+mn-ea"/>
                <a:cs typeface="+mn-cs"/>
              </a:rPr>
              <a:t>confiance</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Troisièmement, la Sunamite nous laisse </a:t>
            </a:r>
            <a:r>
              <a:rPr lang="fr-FR" sz="1200" u="none" kern="1200" dirty="0">
                <a:solidFill>
                  <a:schemeClr val="tx1"/>
                </a:solidFill>
                <a:effectLst/>
                <a:latin typeface="+mn-lt"/>
                <a:ea typeface="+mn-ea"/>
                <a:cs typeface="+mn-cs"/>
              </a:rPr>
              <a:t>un héritage de paix et de confiance</a:t>
            </a:r>
            <a:r>
              <a:rPr lang="fr-FR" sz="1200" kern="1200" dirty="0">
                <a:solidFill>
                  <a:schemeClr val="tx1"/>
                </a:solidFill>
                <a:effectLst/>
                <a:latin typeface="+mn-lt"/>
                <a:ea typeface="+mn-ea"/>
                <a:cs typeface="+mn-cs"/>
              </a:rPr>
              <a:t>. Non seulement elle manifestait l'esprit de paix de Dieu, mais elle l'offrait aussi à ceux qui l'entouraient. Malgré la grande tragédie de sa vie et l'incertitude entourant la maladie soudaine et la mort de son enfant, elle rassura son mari.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Dans ce moment d'angoisse et de perte, sa confiance en Dieu lui apporta la paix. En conséquence, Dieu l'aida à penser clairement et à prendre les mesures nécessaires et sûres pour obtenir de l'aide.</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Est-ce que vous et moi avons la même confiance et la même force de Dieu qui apporte la paix dans nos cœurs également ? Même quand nous sommes confrontées à la maladie ou la perte ? Allons-nous, comme cette jeune femme d'autrefois, toujours choisir de croire que Dieu a le contrôle ?</a:t>
            </a:r>
            <a:r>
              <a:rPr lang="fr-FR"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52D3D2-E3C8-2347-9F30-B9F610FBBB12}" type="slidenum">
              <a:rPr lang="en-US" smtClean="0"/>
              <a:pPr/>
              <a:t>12</a:t>
            </a:fld>
            <a:endParaRPr lang="en-US"/>
          </a:p>
        </p:txBody>
      </p:sp>
    </p:spTree>
    <p:extLst>
      <p:ext uri="{BB962C8B-B14F-4D97-AF65-F5344CB8AC3E}">
        <p14:creationId xmlns:p14="http://schemas.microsoft.com/office/powerpoint/2010/main" val="77792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4. La </a:t>
            </a:r>
            <a:r>
              <a:rPr lang="en-US" sz="1200" b="1" kern="1200" dirty="0" err="1">
                <a:solidFill>
                  <a:schemeClr val="tx1"/>
                </a:solidFill>
                <a:effectLst/>
                <a:latin typeface="+mn-lt"/>
                <a:ea typeface="+mn-ea"/>
                <a:cs typeface="+mn-cs"/>
              </a:rPr>
              <a:t>persévérance</a:t>
            </a:r>
            <a:r>
              <a:rPr lang="en-US" sz="1200" b="1"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Quatrièmement, la Sunamite nous laisse </a:t>
            </a:r>
            <a:r>
              <a:rPr lang="fr-FR" sz="1200" u="none" kern="1200" dirty="0">
                <a:solidFill>
                  <a:schemeClr val="tx1"/>
                </a:solidFill>
                <a:effectLst/>
                <a:latin typeface="+mn-lt"/>
                <a:ea typeface="+mn-ea"/>
                <a:cs typeface="+mn-cs"/>
              </a:rPr>
              <a:t>un héritage de persévérance</a:t>
            </a:r>
            <a:r>
              <a:rPr lang="fr-FR" sz="1200" kern="1200" dirty="0">
                <a:solidFill>
                  <a:schemeClr val="tx1"/>
                </a:solidFill>
                <a:effectLst/>
                <a:latin typeface="+mn-lt"/>
                <a:ea typeface="+mn-ea"/>
                <a:cs typeface="+mn-cs"/>
              </a:rPr>
              <a:t>. Elle avait la conviction qu'Élisée était un homme de Dieu. Elle espérait que Dieu pourrait faire un miracle à travers le prophète fidèle. La foi et l'espoir dans le pouvoir de Dieu alimentaient sa persévérance. Mentalement ainsi que physiquement, elle s'accrochait au prophète Élisée tout comme Jacob s'était accroché à l'Ange avec lequel il lutta tout au long de sa nuit la plus sombre (Genèse 32.22-31). Et tout comme Jésus, durant sa vie sur terre, </a:t>
            </a:r>
            <a:r>
              <a:rPr lang="fr-FR" sz="1200" i="1" kern="1200" dirty="0">
                <a:solidFill>
                  <a:schemeClr val="tx1"/>
                </a:solidFill>
                <a:effectLst/>
                <a:latin typeface="+mn-lt"/>
                <a:ea typeface="+mn-ea"/>
                <a:cs typeface="+mn-cs"/>
              </a:rPr>
              <a:t>louait</a:t>
            </a:r>
            <a:r>
              <a:rPr lang="fr-FR" sz="1200" kern="1200" dirty="0">
                <a:solidFill>
                  <a:schemeClr val="tx1"/>
                </a:solidFill>
                <a:effectLst/>
                <a:latin typeface="+mn-lt"/>
                <a:ea typeface="+mn-ea"/>
                <a:cs typeface="+mn-cs"/>
              </a:rPr>
              <a:t> les gens guéris pour leur foi persévérante, Dieu </a:t>
            </a:r>
            <a:r>
              <a:rPr lang="fr-FR" sz="1200" i="1" kern="1200" dirty="0">
                <a:solidFill>
                  <a:schemeClr val="tx1"/>
                </a:solidFill>
                <a:effectLst/>
                <a:latin typeface="+mn-lt"/>
                <a:ea typeface="+mn-ea"/>
                <a:cs typeface="+mn-cs"/>
              </a:rPr>
              <a:t>récompensa</a:t>
            </a:r>
            <a:r>
              <a:rPr lang="fr-FR" sz="1200" kern="1200" dirty="0">
                <a:solidFill>
                  <a:schemeClr val="tx1"/>
                </a:solidFill>
                <a:effectLst/>
                <a:latin typeface="+mn-lt"/>
                <a:ea typeface="+mn-ea"/>
                <a:cs typeface="+mn-cs"/>
              </a:rPr>
              <a:t> la persévérance fidèle de la Sunamite. Grâce à Élisée, Dieu ressuscita son fils. La Sunamite savait que Dieu l'aimait.</a:t>
            </a:r>
            <a:r>
              <a:rPr lang="fr-FR" dirty="0">
                <a:effectLst/>
              </a:rPr>
              <a:t> </a:t>
            </a:r>
            <a:endParaRPr lang="en-US" dirty="0"/>
          </a:p>
        </p:txBody>
      </p:sp>
      <p:sp>
        <p:nvSpPr>
          <p:cNvPr id="4" name="Slide Number Placeholder 3"/>
          <p:cNvSpPr>
            <a:spLocks noGrp="1"/>
          </p:cNvSpPr>
          <p:nvPr>
            <p:ph type="sldNum" sz="quarter" idx="10"/>
          </p:nvPr>
        </p:nvSpPr>
        <p:spPr/>
        <p:txBody>
          <a:bodyPr/>
          <a:lstStyle/>
          <a:p>
            <a:fld id="{CA52D3D2-E3C8-2347-9F30-B9F610FBBB12}" type="slidenum">
              <a:rPr lang="en-US" smtClean="0"/>
              <a:pPr/>
              <a:t>13</a:t>
            </a:fld>
            <a:endParaRPr lang="en-US"/>
          </a:p>
        </p:txBody>
      </p:sp>
    </p:spTree>
    <p:extLst>
      <p:ext uri="{BB962C8B-B14F-4D97-AF65-F5344CB8AC3E}">
        <p14:creationId xmlns:p14="http://schemas.microsoft.com/office/powerpoint/2010/main" val="1535042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Comme l’écrit l’Apôtre Paul des siècles plus tard, « nous sommes bien plus que vainqueurs par celui qui nous a aimés. Oui, j’en ai l’absolue certitude : ni la mort ni la vie, ni les anges ni les dominations, ni le présent ni l’avenir, ni les puissances, ni ce qui est en haut ni ce qui est en bas , ni aucune autre créature, rien ne pourra nous arracher à l’amour que Dieu nous a témoigné en Jésus-Christ notre Seigneur. </a:t>
            </a:r>
            <a:r>
              <a:rPr lang="fr-FR" sz="1200" kern="1200">
                <a:solidFill>
                  <a:schemeClr val="tx1"/>
                </a:solidFill>
                <a:effectLst/>
                <a:latin typeface="+mn-lt"/>
                <a:ea typeface="+mn-ea"/>
                <a:cs typeface="+mn-cs"/>
              </a:rPr>
              <a:t>» (</a:t>
            </a:r>
            <a:r>
              <a:rPr lang="fr-FR" sz="1200" kern="1200" dirty="0">
                <a:solidFill>
                  <a:schemeClr val="tx1"/>
                </a:solidFill>
                <a:effectLst/>
                <a:latin typeface="+mn-lt"/>
                <a:ea typeface="+mn-ea"/>
                <a:cs typeface="+mn-cs"/>
              </a:rPr>
              <a:t>Romains 8.37-39, </a:t>
            </a:r>
            <a:r>
              <a:rPr lang="fr-FR" sz="1200" kern="1200">
                <a:solidFill>
                  <a:schemeClr val="tx1"/>
                </a:solidFill>
                <a:effectLst/>
                <a:latin typeface="+mn-lt"/>
                <a:ea typeface="+mn-ea"/>
                <a:cs typeface="+mn-cs"/>
              </a:rPr>
              <a:t>BDS)</a:t>
            </a:r>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Comme la Sunamite, nous pouvons avoir la certitude que rien de ce qui nous arrive ne peut nous séparer de l'amour de Dieu. Dieu a un plan pour chacune de nos vies et il déverse des bénédictions dans nos vies. Ce que nous faisons avec ces bénédictions et ces opportunités est de notre responsabilité. Un commentateur biblique a écrit : Ne pas abandonner quelque chose en quoi nous croyons est un signe de détermination. Nous avons toutes été tentées d'abandonner quand la situation devenait difficile. Pourtant, chacune de nous doit demander à Dieu la persévérance déterminée de la femme Sunamite. Il répondra à nos prières !</a:t>
            </a:r>
          </a:p>
        </p:txBody>
      </p:sp>
      <p:sp>
        <p:nvSpPr>
          <p:cNvPr id="4" name="Slide Number Placeholder 3"/>
          <p:cNvSpPr>
            <a:spLocks noGrp="1"/>
          </p:cNvSpPr>
          <p:nvPr>
            <p:ph type="sldNum" sz="quarter" idx="10"/>
          </p:nvPr>
        </p:nvSpPr>
        <p:spPr/>
        <p:txBody>
          <a:bodyPr/>
          <a:lstStyle/>
          <a:p>
            <a:fld id="{CA52D3D2-E3C8-2347-9F30-B9F610FBBB12}" type="slidenum">
              <a:rPr lang="en-US" smtClean="0"/>
              <a:pPr/>
              <a:t>14</a:t>
            </a:fld>
            <a:endParaRPr lang="en-US"/>
          </a:p>
        </p:txBody>
      </p:sp>
    </p:spTree>
    <p:extLst>
      <p:ext uri="{BB962C8B-B14F-4D97-AF65-F5344CB8AC3E}">
        <p14:creationId xmlns:p14="http://schemas.microsoft.com/office/powerpoint/2010/main" val="1098267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4225" y="350838"/>
            <a:ext cx="4873625" cy="2741612"/>
          </a:xfrm>
        </p:spPr>
      </p:sp>
      <p:sp>
        <p:nvSpPr>
          <p:cNvPr id="3" name="Notes Placeholder 2"/>
          <p:cNvSpPr>
            <a:spLocks noGrp="1"/>
          </p:cNvSpPr>
          <p:nvPr>
            <p:ph type="body" idx="1"/>
          </p:nvPr>
        </p:nvSpPr>
        <p:spPr>
          <a:xfrm>
            <a:off x="685800" y="3136523"/>
            <a:ext cx="5486400" cy="5756463"/>
          </a:xfrm>
        </p:spPr>
        <p:txBody>
          <a:bodyPr/>
          <a:lstStyle/>
          <a:p>
            <a:r>
              <a:rPr lang="en-US" sz="1200" b="1" kern="1200" dirty="0">
                <a:solidFill>
                  <a:schemeClr val="tx1"/>
                </a:solidFill>
                <a:effectLst/>
                <a:latin typeface="+mn-lt"/>
                <a:ea typeface="+mn-ea"/>
                <a:cs typeface="+mn-cs"/>
              </a:rPr>
              <a:t>Conclusion</a:t>
            </a:r>
          </a:p>
          <a:p>
            <a:endParaRPr lang="en-US"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Pour conclure, laissez-moi vous rappeler quelque chose. Comme Marina Chapman qui fut sauvée par une famille aimante. . . comme Marie, qui était soumise, fut choisie pour porter dans son corps le Fils de Dieu. . . comme la femme Sunamite, déterminée et confiante, retrouva son fils… nous aussi avons reçu des bénédictions de Dieu. </a:t>
            </a:r>
          </a:p>
          <a:p>
            <a:r>
              <a:rPr lang="fr-FR" sz="1200" kern="1200" dirty="0">
                <a:solidFill>
                  <a:schemeClr val="tx1"/>
                </a:solidFill>
                <a:effectLst/>
                <a:latin typeface="+mn-lt"/>
                <a:ea typeface="+mn-ea"/>
                <a:cs typeface="+mn-cs"/>
              </a:rPr>
              <a:t>De grandes bénédictions ! </a:t>
            </a:r>
          </a:p>
          <a:p>
            <a:r>
              <a:rPr lang="fr-FR" sz="1200" kern="1200" dirty="0">
                <a:solidFill>
                  <a:schemeClr val="tx1"/>
                </a:solidFill>
                <a:effectLst/>
                <a:latin typeface="+mn-lt"/>
                <a:ea typeface="+mn-ea"/>
                <a:cs typeface="+mn-cs"/>
              </a:rPr>
              <a:t>Des bénédictions incroyables !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Et maintenant, Dieu veut que nous utilisions les bénédictions </a:t>
            </a:r>
            <a:r>
              <a:rPr lang="fr-FR" sz="1200" i="1" kern="1200" dirty="0">
                <a:solidFill>
                  <a:schemeClr val="tx1"/>
                </a:solidFill>
                <a:effectLst/>
                <a:latin typeface="+mn-lt"/>
                <a:ea typeface="+mn-ea"/>
                <a:cs typeface="+mn-cs"/>
              </a:rPr>
              <a:t>qu'il nous a données</a:t>
            </a:r>
            <a:r>
              <a:rPr lang="fr-FR" sz="1200" kern="1200" dirty="0">
                <a:solidFill>
                  <a:schemeClr val="tx1"/>
                </a:solidFill>
                <a:effectLst/>
                <a:latin typeface="+mn-lt"/>
                <a:ea typeface="+mn-ea"/>
                <a:cs typeface="+mn-cs"/>
              </a:rPr>
              <a:t> afin d’être une bénédiction </a:t>
            </a:r>
            <a:r>
              <a:rPr lang="fr-FR" sz="1200" i="1" kern="1200" dirty="0">
                <a:solidFill>
                  <a:schemeClr val="tx1"/>
                </a:solidFill>
                <a:effectLst/>
                <a:latin typeface="+mn-lt"/>
                <a:ea typeface="+mn-ea"/>
                <a:cs typeface="+mn-cs"/>
              </a:rPr>
              <a:t>pour</a:t>
            </a:r>
            <a:r>
              <a:rPr lang="fr-FR" sz="1200" kern="1200" dirty="0">
                <a:solidFill>
                  <a:schemeClr val="tx1"/>
                </a:solidFill>
                <a:effectLst/>
                <a:latin typeface="+mn-lt"/>
                <a:ea typeface="+mn-ea"/>
                <a:cs typeface="+mn-cs"/>
              </a:rPr>
              <a:t> les autres.</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C'est ce que les femmes de nos trois histoires ont fait. Marina continue de bénir sa propre famille et d'inspirer les autres. La puissance à travers la mort et la résurrection de l'enfant de Marie, Jésus, continue à sauver, pour l'éternité, tous ceux qui croient en lui. L'histoire de la femme Sunamite est un témoignage continu du réconfort et de la fidélité de Dieu. (Avant sa mort, elle partagea même son témoignage avec un roi, et Dieu </a:t>
            </a:r>
            <a:r>
              <a:rPr lang="fr-FR" sz="1200" kern="1200">
                <a:solidFill>
                  <a:schemeClr val="tx1"/>
                </a:solidFill>
                <a:effectLst/>
                <a:latin typeface="+mn-lt"/>
                <a:ea typeface="+mn-ea"/>
                <a:cs typeface="+mn-cs"/>
              </a:rPr>
              <a:t>la bénit </a:t>
            </a:r>
            <a:r>
              <a:rPr lang="fr-FR" sz="1200" kern="1200" dirty="0">
                <a:solidFill>
                  <a:schemeClr val="tx1"/>
                </a:solidFill>
                <a:effectLst/>
                <a:latin typeface="+mn-lt"/>
                <a:ea typeface="+mn-ea"/>
                <a:cs typeface="+mn-cs"/>
              </a:rPr>
              <a:t>encore une fois ! Voir 2 Rois 8.1-6).</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Là où nous sommes, Dieu nous choisit, nous rachète, nous bénit et nous change en de nouvelles créatures. Il nous donne un nouveau nom : fille de Dieu ! Puis il nous équipe, nous qui avons été si incroyablement bénies, afin d’être une bénédiction pour les autres. C'est une grâce incroyable, inimaginable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Mes amies, je vous invite aujourd'hui à accepter l'appel de Dieu dans vos vies. Si vous l'avez déjà fait, c’est le moment idéal pour renouveler votre engagement à son appel personnel. Il bénira votre humilité, votre foi et votre détermination. De plus, à travers chacune de nous, aussi incroyable que cela puisse paraître, Dieu bénira nos familles, nos Églises, nos communautés et même nos nations. Son Esprit se manifestera dans nos vies, d’où découleront d'abondantes bénédictions de sa grâce à ce monde sombre.</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Que Dieu puisse oindre chacune de nous comme un instrument choisi pour partager son amour, sa vérité et ses </a:t>
            </a:r>
            <a:r>
              <a:rPr lang="fr-FR" sz="1200" i="1" kern="1200" dirty="0">
                <a:solidFill>
                  <a:schemeClr val="tx1"/>
                </a:solidFill>
                <a:effectLst/>
                <a:latin typeface="+mn-lt"/>
                <a:ea typeface="+mn-ea"/>
                <a:cs typeface="+mn-cs"/>
              </a:rPr>
              <a:t>bénédictions</a:t>
            </a:r>
            <a:r>
              <a:rPr lang="fr-FR" sz="1200" kern="1200" dirty="0">
                <a:solidFill>
                  <a:schemeClr val="tx1"/>
                </a:solidFill>
                <a:effectLst/>
                <a:latin typeface="+mn-lt"/>
                <a:ea typeface="+mn-ea"/>
                <a:cs typeface="+mn-cs"/>
              </a:rPr>
              <a:t> avec tous ceux qui nous entourent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Mes chères amies, que Dieu vous </a:t>
            </a:r>
            <a:r>
              <a:rPr lang="fr-FR" sz="1200" i="1" kern="1200" dirty="0">
                <a:solidFill>
                  <a:schemeClr val="tx1"/>
                </a:solidFill>
                <a:effectLst/>
                <a:latin typeface="+mn-lt"/>
                <a:ea typeface="+mn-ea"/>
                <a:cs typeface="+mn-cs"/>
              </a:rPr>
              <a:t>bénisse</a:t>
            </a:r>
            <a:r>
              <a:rPr lang="fr-FR" sz="1200" kern="1200" dirty="0">
                <a:solidFill>
                  <a:schemeClr val="tx1"/>
                </a:solidFill>
                <a:effectLst/>
                <a:latin typeface="+mn-lt"/>
                <a:ea typeface="+mn-ea"/>
                <a:cs typeface="+mn-cs"/>
              </a:rPr>
              <a:t>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Prions.</a:t>
            </a:r>
          </a:p>
        </p:txBody>
      </p:sp>
      <p:sp>
        <p:nvSpPr>
          <p:cNvPr id="4" name="Slide Number Placeholder 3"/>
          <p:cNvSpPr>
            <a:spLocks noGrp="1"/>
          </p:cNvSpPr>
          <p:nvPr>
            <p:ph type="sldNum" sz="quarter" idx="10"/>
          </p:nvPr>
        </p:nvSpPr>
        <p:spPr/>
        <p:txBody>
          <a:bodyPr/>
          <a:lstStyle/>
          <a:p>
            <a:fld id="{CA52D3D2-E3C8-2347-9F30-B9F610FBBB12}" type="slidenum">
              <a:rPr lang="en-US" smtClean="0"/>
              <a:pPr/>
              <a:t>15</a:t>
            </a:fld>
            <a:endParaRPr lang="en-US"/>
          </a:p>
        </p:txBody>
      </p:sp>
    </p:spTree>
    <p:extLst>
      <p:ext uri="{BB962C8B-B14F-4D97-AF65-F5344CB8AC3E}">
        <p14:creationId xmlns:p14="http://schemas.microsoft.com/office/powerpoint/2010/main" val="222971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44488"/>
            <a:ext cx="5486400" cy="3086100"/>
          </a:xfrm>
        </p:spPr>
      </p:sp>
      <p:sp>
        <p:nvSpPr>
          <p:cNvPr id="3" name="Notes Placeholder 2"/>
          <p:cNvSpPr>
            <a:spLocks noGrp="1"/>
          </p:cNvSpPr>
          <p:nvPr>
            <p:ph type="body" idx="1"/>
          </p:nvPr>
        </p:nvSpPr>
        <p:spPr>
          <a:xfrm>
            <a:off x="685800" y="3441324"/>
            <a:ext cx="5486400" cy="3600450"/>
          </a:xfrm>
        </p:spPr>
        <p:txBody>
          <a:bodyPr/>
          <a:lstStyle/>
          <a:p>
            <a:r>
              <a:rPr lang="fr-FR" sz="1200" kern="1200" dirty="0">
                <a:solidFill>
                  <a:schemeClr val="tx1"/>
                </a:solidFill>
                <a:effectLst/>
                <a:latin typeface="+mn-lt"/>
                <a:ea typeface="+mn-ea"/>
                <a:cs typeface="+mn-cs"/>
              </a:rPr>
              <a:t>Le livre </a:t>
            </a:r>
            <a:r>
              <a:rPr lang="fr-FR" sz="1200" i="1" kern="1200" dirty="0">
                <a:solidFill>
                  <a:schemeClr val="tx1"/>
                </a:solidFill>
                <a:effectLst/>
                <a:latin typeface="+mn-lt"/>
                <a:ea typeface="+mn-ea"/>
                <a:cs typeface="+mn-cs"/>
              </a:rPr>
              <a:t>Ma vie sauvage</a:t>
            </a:r>
            <a:r>
              <a:rPr lang="fr-FR" sz="1200" kern="1200" dirty="0">
                <a:solidFill>
                  <a:schemeClr val="tx1"/>
                </a:solidFill>
                <a:effectLst/>
                <a:latin typeface="+mn-lt"/>
                <a:ea typeface="+mn-ea"/>
                <a:cs typeface="+mn-cs"/>
              </a:rPr>
              <a:t> raconte l’histoire fascinante de Marina Chapman, qui fit face à d'énormes défis lorsqu’elle fut enlevée de sa maison puis abandonnée dans la jungle en Colombie. À seulement quatre ou cinq ans, Marina vivait avec des singes capucins dans la jungle. Elle apprit à manger et se comporter comme eux. N'ayant aucun lien avec d'autres personnes, Marina perdit la capacité de parler ainsi que son identité en tant qu'être humain, car elle avait adopté la dynamique familiale des capucins. Elle survécut à cette épreuve, tant bien que mal.</a:t>
            </a:r>
            <a:r>
              <a:rPr lang="fr-FR" dirty="0">
                <a:effectLst/>
              </a:rPr>
              <a:t>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Cinq ans après avoir été abandonnée dans la jungle, Marina fut « sauvée » par des chasseurs qui l’emmenèrent dans une grande ville, et la vendirent à des individus sans scrupules. Ils se servirent d'elle et la maltraitèrent pendant encore plusieurs années. Elle était démunie. Marina fut finalement sauvée par une famille voisine qui comprit sa situation. Quelque temps plus tard, toute la famille déménagea en Angleterre, avec Marina qui avait maintenant été adoptée. </a:t>
            </a:r>
          </a:p>
          <a:p>
            <a:endParaRPr lang="en-US"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Marina connut une grande bénédiction lorsqu'elle fut sauvée par cette famille aimante. Dorénavant, plutôt que d'apprendre les manières des petits singes de la jungle, Marina pouvait expérimenter, observer et apprendre les manières d'une famille vraiment attentionnée qui était venue à sa rescousse. Les bénédictions que cette famille apporta dans la vie de Marina finirent par l'équiper pour bénir les autres. Aujourd'hui, Marina est l'épouse aimante d'un scientifique à la retraite. Elle est la mère de deux enfants devenus adultes et grand-mère adorée de trois petits-enfants. Elle s’est appuyée sur sa grande bénédiction pour devenir une bénédiction pour les autres.</a:t>
            </a:r>
            <a:r>
              <a:rPr lang="fr-FR" dirty="0">
                <a:effectLst/>
              </a:rPr>
              <a:t> </a:t>
            </a:r>
          </a:p>
          <a:p>
            <a:endParaRPr lang="en-US"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Dans un sens, l'histoire de Marina, qui fut bénie pour bénir à son tour, ressemble à celle de beaucoup de femmes. Au cours des siècles, un grand nombre de femmes anonymes ont fait face à de grands défis. Pourtant, celles qui ont expérimenté et identifié les bénédictions dans leurs vies, malgré leurs épreuves, se sont relevées de leurs épreuves plus fortes et avec une idée plus claire de qui elles étaient réellement.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Bien sûr, les plus grandes victoires sont vécues par celles qui ont rencontré Jésus personnellement, et qui l'imitent. Elles ont accueilli avec reconnaissance ses bénédictions dans leurs vies et comprennent désormais comment leurs propres bénédictions peuvent bénéficier aux autres.</a:t>
            </a:r>
          </a:p>
        </p:txBody>
      </p:sp>
      <p:sp>
        <p:nvSpPr>
          <p:cNvPr id="4" name="Slide Number Placeholder 3"/>
          <p:cNvSpPr>
            <a:spLocks noGrp="1"/>
          </p:cNvSpPr>
          <p:nvPr>
            <p:ph type="sldNum" sz="quarter" idx="10"/>
          </p:nvPr>
        </p:nvSpPr>
        <p:spPr/>
        <p:txBody>
          <a:bodyPr/>
          <a:lstStyle/>
          <a:p>
            <a:fld id="{CA52D3D2-E3C8-2347-9F30-B9F610FBBB12}" type="slidenum">
              <a:rPr lang="en-US" smtClean="0"/>
              <a:pPr/>
              <a:t>2</a:t>
            </a:fld>
            <a:endParaRPr lang="en-US"/>
          </a:p>
        </p:txBody>
      </p:sp>
    </p:spTree>
    <p:extLst>
      <p:ext uri="{BB962C8B-B14F-4D97-AF65-F5344CB8AC3E}">
        <p14:creationId xmlns:p14="http://schemas.microsoft.com/office/powerpoint/2010/main" val="199261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Ce matin, nous allons nous focaliser sur deux femmes, l’une du Nouveau Testament et l'autre de l'Ancien Testament. La vie de chacune de ces femmes illustre l'expérience ultime d'être bénie pour bénir.</a:t>
            </a:r>
          </a:p>
          <a:p>
            <a:r>
              <a:rPr lang="en-US" sz="1200"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La femme bénie du Nouveau Testament</a:t>
            </a:r>
            <a:endParaRPr lang="fr-FR"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 texte biblique que j'ai choisi pour le message d'aujourd'hui nous emmène dans l'humble demeure et le cœur d'une jeune paysanne. Elle n'aspirait à rien d'extraordinaire. En fait, la culture patriarcale dans laquelle elle avait été élevée n'entretenait pas de grandes attentes pour les femmes, en particulier pour les jeunes filles paysannes vivant dans la pauvreté. Pourtant, cette jeune fille, nommée Marie, avait un amour profond pour Dieu. Elle avait confiance en lui et lui était soumise.</a:t>
            </a:r>
          </a:p>
          <a:p>
            <a:r>
              <a:rPr lang="fr-FR" sz="1200" kern="1200" dirty="0">
                <a:solidFill>
                  <a:schemeClr val="tx1"/>
                </a:solidFill>
                <a:effectLst/>
                <a:latin typeface="+mn-lt"/>
                <a:ea typeface="+mn-ea"/>
                <a:cs typeface="+mn-cs"/>
              </a:rPr>
              <a:t>Selon l'épitre de Luc, un ange entra chez elle et lui dit : « Réjouis-toi, toi qui es comblée par la grâce ; le Seigneur est avec toi. Très troublée par cette parole, elle se demandait ce que pouvait bien signifier une telle salutation » (Luc 1.28, 29, NBS). Quel moment spécial dans la vie de la jeune Marie ! Dieu était avec elle et choisissait de la bénir, </a:t>
            </a:r>
            <a:r>
              <a:rPr lang="fr-FR" sz="1200" i="1" kern="1200" dirty="0">
                <a:solidFill>
                  <a:schemeClr val="tx1"/>
                </a:solidFill>
                <a:effectLst/>
                <a:latin typeface="+mn-lt"/>
                <a:ea typeface="+mn-ea"/>
                <a:cs typeface="+mn-cs"/>
              </a:rPr>
              <a:t>elle</a:t>
            </a:r>
            <a:r>
              <a:rPr lang="fr-FR" sz="1200" kern="1200" dirty="0">
                <a:solidFill>
                  <a:schemeClr val="tx1"/>
                </a:solidFill>
                <a:effectLst/>
                <a:latin typeface="+mn-lt"/>
                <a:ea typeface="+mn-ea"/>
                <a:cs typeface="+mn-cs"/>
              </a:rPr>
              <a:t>,  d'une manière tout à fait spéciale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52D3D2-E3C8-2347-9F30-B9F610FBBB12}" type="slidenum">
              <a:rPr lang="en-US" smtClean="0"/>
              <a:pPr/>
              <a:t>3</a:t>
            </a:fld>
            <a:endParaRPr lang="en-US"/>
          </a:p>
        </p:txBody>
      </p:sp>
    </p:spTree>
    <p:extLst>
      <p:ext uri="{BB962C8B-B14F-4D97-AF65-F5344CB8AC3E}">
        <p14:creationId xmlns:p14="http://schemas.microsoft.com/office/powerpoint/2010/main" val="1538916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noProof="0" dirty="0">
                <a:solidFill>
                  <a:schemeClr val="tx1"/>
                </a:solidFill>
                <a:effectLst/>
                <a:latin typeface="+mn-lt"/>
                <a:ea typeface="+mn-ea"/>
                <a:cs typeface="+mn-cs"/>
              </a:rPr>
              <a:t>Au grand étonnement de Marie, Dieu lui-même l'avait choisie pour accomplir une tâche très particulière. Sinon, pourquoi aurait-il envoyé un ange pour lui annoncer cette bénédiction spéciale ? Dieu l'avait choisie !</a:t>
            </a:r>
          </a:p>
          <a:p>
            <a:endParaRPr lang="fr-FR" sz="1200" kern="1200" noProof="0" dirty="0">
              <a:solidFill>
                <a:schemeClr val="tx1"/>
              </a:solidFill>
              <a:effectLst/>
              <a:latin typeface="+mn-lt"/>
              <a:ea typeface="+mn-ea"/>
              <a:cs typeface="+mn-cs"/>
            </a:endParaRPr>
          </a:p>
          <a:p>
            <a:r>
              <a:rPr lang="fr-FR" sz="1200" kern="1200" noProof="0" dirty="0">
                <a:solidFill>
                  <a:schemeClr val="tx1"/>
                </a:solidFill>
                <a:effectLst/>
                <a:latin typeface="+mn-lt"/>
                <a:ea typeface="+mn-ea"/>
                <a:cs typeface="+mn-cs"/>
              </a:rPr>
              <a:t>De plus, nous remarquons que Marie fut perturbée par les paroles de l'ange. Elle était très troublée. Pour moi, cela indique qu'elle ne s'attendait pas à être bénie de cette manière. Elle ne s'était jamais doutée qu'</a:t>
            </a:r>
            <a:r>
              <a:rPr lang="fr-FR" sz="1200" i="1" kern="1200" noProof="0" dirty="0">
                <a:solidFill>
                  <a:schemeClr val="tx1"/>
                </a:solidFill>
                <a:effectLst/>
                <a:latin typeface="+mn-lt"/>
                <a:ea typeface="+mn-ea"/>
                <a:cs typeface="+mn-cs"/>
              </a:rPr>
              <a:t>elle</a:t>
            </a:r>
            <a:r>
              <a:rPr lang="fr-FR" sz="1200" kern="1200" noProof="0" dirty="0">
                <a:solidFill>
                  <a:schemeClr val="tx1"/>
                </a:solidFill>
                <a:effectLst/>
                <a:latin typeface="+mn-lt"/>
                <a:ea typeface="+mn-ea"/>
                <a:cs typeface="+mn-cs"/>
              </a:rPr>
              <a:t> serait choisie par Dieu, parmi toutes les autres jeunes femmes d'Israël, pour une mission de la plus haute importante. </a:t>
            </a:r>
          </a:p>
          <a:p>
            <a:endParaRPr lang="fr-FR" sz="1200" kern="1200" noProof="0" dirty="0">
              <a:solidFill>
                <a:schemeClr val="tx1"/>
              </a:solidFill>
              <a:effectLst/>
              <a:latin typeface="+mn-lt"/>
              <a:ea typeface="+mn-ea"/>
              <a:cs typeface="+mn-cs"/>
            </a:endParaRPr>
          </a:p>
          <a:p>
            <a:r>
              <a:rPr lang="fr-FR" sz="1200" kern="1200" noProof="0" dirty="0">
                <a:solidFill>
                  <a:schemeClr val="tx1"/>
                </a:solidFill>
                <a:effectLst/>
                <a:latin typeface="+mn-lt"/>
                <a:ea typeface="+mn-ea"/>
                <a:cs typeface="+mn-cs"/>
              </a:rPr>
              <a:t>Imaginez... Marie était déjà fiancée à un charpentier. Elle avait probablement imaginé qu'elle deviendrait un jour maman. Pourtant, elle n'avait jamais rêvé d’être la mère du Fils de Dieu ! </a:t>
            </a:r>
          </a:p>
          <a:p>
            <a:endParaRPr lang="fr-FR"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noProof="0" dirty="0">
                <a:solidFill>
                  <a:schemeClr val="tx1"/>
                </a:solidFill>
                <a:effectLst/>
                <a:latin typeface="+mn-lt"/>
                <a:ea typeface="+mn-ea"/>
                <a:cs typeface="+mn-cs"/>
              </a:rPr>
              <a:t>Dans toute son humilité, Marie ne se sentait pas digne d'une telle mission. Elle ne comprenait pas non plus tout ce que cette bénédiction impliquerait. Pourtant, parce qu'elle aimait Dieu et voulait lui obéir, elle accepta de lui laisser utiliser sa foi et son corps pour aider à accomplir sa volonté pour le salut de l'humanité.</a:t>
            </a:r>
            <a:r>
              <a:rPr lang="fr-FR" noProof="0" dirty="0">
                <a:effectLst/>
              </a:rPr>
              <a:t> </a:t>
            </a:r>
          </a:p>
          <a:p>
            <a:endParaRPr lang="fr-FR" sz="120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52D3D2-E3C8-2347-9F30-B9F610FBBB12}" type="slidenum">
              <a:rPr lang="en-US" smtClean="0"/>
              <a:pPr/>
              <a:t>4</a:t>
            </a:fld>
            <a:endParaRPr lang="en-US"/>
          </a:p>
        </p:txBody>
      </p:sp>
    </p:spTree>
    <p:extLst>
      <p:ext uri="{BB962C8B-B14F-4D97-AF65-F5344CB8AC3E}">
        <p14:creationId xmlns:p14="http://schemas.microsoft.com/office/powerpoint/2010/main" val="1168704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Soudain, de par cette bénédiction de Dieu, Marie dut «désapprendre» la vie telle qu'elle l'avait connue, un peu comme Marina Chapman avait dû le faire. Maintenant, Marie devait exercer plus de foi que jamais auparavant afin qu'elle puisse apprendre ce que cela signifierait d'être la mère de Dieu sur terre. Elle savait qu'elle ferait face à de grandes difficultés. Mais savait-elle que si elle suivait la direction de Dieu, Il utiliserait cette bénédiction inattendue dans sa vie pour bénir d'innombrables autres personnes ?</a:t>
            </a:r>
          </a:p>
          <a:p>
            <a:endParaRPr lang="en-US"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En tout cas, Dieu avait réservé un rôle unique à Marie dans le but ultime de devenir une bénédiction grâce à la bénédiction qu'il lui accordait. Marie était complètement soumise à Dieu et à ses voies.</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Est-ce que vous et moi aurions accepté cette bénédiction du ciel si nous avions été dans la peau de Marie ? Que sommes-nous prêts à soumettre à Dieu afin qu’il puisse nous utiliser au-delà de nos pensées les plus profondes ?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Souvent, les bénédictions s'accompagnent de responsabilités et ces responsabilités ne sont pas toujours faciles à assumer. Sommes-nous prêtes non seulement à recevoir les bénédictions de Dieu, mais aussi prendre le risque de les assumer, par sa force, pour devenir une bénédiction pour ceux qui nous entourent ?</a:t>
            </a:r>
          </a:p>
        </p:txBody>
      </p:sp>
      <p:sp>
        <p:nvSpPr>
          <p:cNvPr id="4" name="Slide Number Placeholder 3"/>
          <p:cNvSpPr>
            <a:spLocks noGrp="1"/>
          </p:cNvSpPr>
          <p:nvPr>
            <p:ph type="sldNum" sz="quarter" idx="10"/>
          </p:nvPr>
        </p:nvSpPr>
        <p:spPr/>
        <p:txBody>
          <a:bodyPr/>
          <a:lstStyle/>
          <a:p>
            <a:fld id="{CA52D3D2-E3C8-2347-9F30-B9F610FBBB12}" type="slidenum">
              <a:rPr lang="en-US" smtClean="0"/>
              <a:pPr/>
              <a:t>5</a:t>
            </a:fld>
            <a:endParaRPr lang="en-US"/>
          </a:p>
        </p:txBody>
      </p:sp>
    </p:spTree>
    <p:extLst>
      <p:ext uri="{BB962C8B-B14F-4D97-AF65-F5344CB8AC3E}">
        <p14:creationId xmlns:p14="http://schemas.microsoft.com/office/powerpoint/2010/main" val="782950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a:solidFill>
                  <a:schemeClr val="tx1"/>
                </a:solidFill>
                <a:effectLst/>
                <a:latin typeface="+mn-lt"/>
                <a:ea typeface="+mn-ea"/>
                <a:cs typeface="+mn-cs"/>
              </a:rPr>
              <a:t>L’héritage de Marie pour nous</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Comme nous le voyons à travers l'expérience de Marie, Dieu utilisera certainement ses bénédictions dans nos vies pour bénir les autres, même si nous ne pouvons pas clairement voir comment il le fera. Les femmes, et les hommes, peuvent apprendre beaucoup de l'expérience de Marie, son humble réponse à Dieu et ses bénédictions. Marie nous laisse un héritage de </a:t>
            </a:r>
            <a:r>
              <a:rPr lang="fr-FR" sz="1200" i="1" kern="1200" dirty="0">
                <a:solidFill>
                  <a:schemeClr val="tx1"/>
                </a:solidFill>
                <a:effectLst/>
                <a:latin typeface="+mn-lt"/>
                <a:ea typeface="+mn-ea"/>
                <a:cs typeface="+mn-cs"/>
              </a:rPr>
              <a:t>soumission</a:t>
            </a:r>
            <a:r>
              <a:rPr lang="fr-FR" sz="1200" kern="1200" dirty="0">
                <a:solidFill>
                  <a:schemeClr val="tx1"/>
                </a:solidFill>
                <a:effectLst/>
                <a:latin typeface="+mn-lt"/>
                <a:ea typeface="+mn-ea"/>
                <a:cs typeface="+mn-cs"/>
              </a:rPr>
              <a:t> à la volonté de Dieu, même face à une grande incertitude.</a:t>
            </a:r>
          </a:p>
        </p:txBody>
      </p:sp>
      <p:sp>
        <p:nvSpPr>
          <p:cNvPr id="4" name="Slide Number Placeholder 3"/>
          <p:cNvSpPr>
            <a:spLocks noGrp="1"/>
          </p:cNvSpPr>
          <p:nvPr>
            <p:ph type="sldNum" sz="quarter" idx="10"/>
          </p:nvPr>
        </p:nvSpPr>
        <p:spPr/>
        <p:txBody>
          <a:bodyPr/>
          <a:lstStyle/>
          <a:p>
            <a:fld id="{CA52D3D2-E3C8-2347-9F30-B9F610FBBB12}" type="slidenum">
              <a:rPr lang="en-US" smtClean="0"/>
              <a:pPr/>
              <a:t>6</a:t>
            </a:fld>
            <a:endParaRPr lang="en-US"/>
          </a:p>
        </p:txBody>
      </p:sp>
    </p:spTree>
    <p:extLst>
      <p:ext uri="{BB962C8B-B14F-4D97-AF65-F5344CB8AC3E}">
        <p14:creationId xmlns:p14="http://schemas.microsoft.com/office/powerpoint/2010/main" val="2008598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98463"/>
            <a:ext cx="5486400" cy="3086100"/>
          </a:xfrm>
        </p:spPr>
      </p:sp>
      <p:sp>
        <p:nvSpPr>
          <p:cNvPr id="3" name="Notes Placeholder 2"/>
          <p:cNvSpPr>
            <a:spLocks noGrp="1"/>
          </p:cNvSpPr>
          <p:nvPr>
            <p:ph type="body" idx="1"/>
          </p:nvPr>
        </p:nvSpPr>
        <p:spPr>
          <a:xfrm>
            <a:off x="685800" y="3566832"/>
            <a:ext cx="5486400" cy="3600450"/>
          </a:xfrm>
        </p:spPr>
        <p:txBody>
          <a:bodyPr/>
          <a:lstStyle/>
          <a:p>
            <a:r>
              <a:rPr lang="fr-FR" sz="1200" b="1" kern="1200" dirty="0">
                <a:solidFill>
                  <a:schemeClr val="tx1"/>
                </a:solidFill>
                <a:effectLst/>
                <a:latin typeface="+mn-lt"/>
                <a:ea typeface="+mn-ea"/>
                <a:cs typeface="+mn-cs"/>
              </a:rPr>
              <a:t>La femme bénie de l’Ancien Testament</a:t>
            </a:r>
            <a:r>
              <a:rPr lang="fr-FR" dirty="0">
                <a:effectLst/>
              </a:rPr>
              <a:t> </a:t>
            </a:r>
          </a:p>
          <a:p>
            <a:endParaRPr lang="fr-FR" dirty="0">
              <a:effectLst/>
            </a:endParaRPr>
          </a:p>
          <a:p>
            <a:r>
              <a:rPr lang="fr-FR" sz="1200" kern="1200" dirty="0">
                <a:solidFill>
                  <a:schemeClr val="tx1"/>
                </a:solidFill>
                <a:effectLst/>
                <a:latin typeface="+mn-lt"/>
                <a:ea typeface="+mn-ea"/>
                <a:cs typeface="+mn-cs"/>
              </a:rPr>
              <a:t>A présent penchons-nous sur l'histoire d'une femme de l'Ancien Testament qui vécut l'expérience d'être bénie pour bénir. Ouvrez avec moi votre Bible au livre de 2 Rois, au chapitre 4. Dans les versets huit à trente-sept, nous lisons l'histoire d'une autre femme. Nous ne connaissons même pas son nom. Pourtant, Dieu l'a également utilisée dans le but d'être une bénédiction pour les autres.</a:t>
            </a:r>
          </a:p>
          <a:p>
            <a:r>
              <a:rPr lang="en-US"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Le prophète Élisée a appelé cette jeune femme la Sunamite parce qu'elle était de la ville de </a:t>
            </a:r>
            <a:r>
              <a:rPr lang="fr-FR" sz="1200" kern="1200" dirty="0" err="1">
                <a:solidFill>
                  <a:schemeClr val="tx1"/>
                </a:solidFill>
                <a:effectLst/>
                <a:latin typeface="+mn-lt"/>
                <a:ea typeface="+mn-ea"/>
                <a:cs typeface="+mn-cs"/>
              </a:rPr>
              <a:t>Sunem</a:t>
            </a:r>
            <a:r>
              <a:rPr lang="fr-FR" sz="1200" kern="1200" dirty="0">
                <a:solidFill>
                  <a:schemeClr val="tx1"/>
                </a:solidFill>
                <a:effectLst/>
                <a:latin typeface="+mn-lt"/>
                <a:ea typeface="+mn-ea"/>
                <a:cs typeface="+mn-cs"/>
              </a:rPr>
              <a:t>. La Bible ne parle pas de beauté extérieure, d'acte héroïque ou de position sociale. Elle est identifiée, comme Marie, comme étant une femme humble et ouverte à la volonté de Dieu dans sa vie. Elle était aussi l'épouse d'un fermier prospère, mais ils n'avaient pas d'enfant.</a:t>
            </a:r>
          </a:p>
          <a:p>
            <a:r>
              <a:rPr lang="fr-FR" sz="1200" kern="1200" dirty="0">
                <a:solidFill>
                  <a:schemeClr val="tx1"/>
                </a:solidFill>
                <a:effectLst/>
                <a:latin typeface="+mn-lt"/>
                <a:ea typeface="+mn-ea"/>
                <a:cs typeface="+mn-cs"/>
              </a:rPr>
              <a:t>Lisons ensemble l’histoire, en commençant par le verset huit</a:t>
            </a:r>
            <a:r>
              <a:rPr lang="en-US" sz="1200" kern="1200" dirty="0">
                <a:solidFill>
                  <a:schemeClr val="tx1"/>
                </a:solidFill>
                <a:effectLst/>
                <a:latin typeface="+mn-lt"/>
                <a:ea typeface="+mn-ea"/>
                <a:cs typeface="+mn-cs"/>
              </a:rPr>
              <a:t>. (VOUS POUVEZ UTILISER UNE BIBLE DANS LA VERSION DE VOTRE CHOIX)</a:t>
            </a:r>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Quelle histoire incroyable ! Observons les qualités personnelles qui ressortent du caractère de la Sunamite ?</a:t>
            </a:r>
          </a:p>
          <a:p>
            <a:endParaRPr lang="en-US"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Elle avait un esprit de service désintéressé, comme le montre son hospitalité envers le prophète (versets 9 et 10). Cette femme voulait offrir un endroit où le « pasteur » pouvait se reposer quand il venait dans sa ville. Elle reconnut le ministère d'Élisée et, sans fanfare, et après avoir consulté son mari, offrit un tel espace à Élisée. Elle ne présenta pas sa proposition au Comité d'Église pour que tout le monde ait vent de sa générosité. Son offre de service passa inaperçue chez les hommes mais pas pour Dieu. Ainsi, avec le consentement et l'aide de son mari, elle construit une chambre personnelle pour Élisée.</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J’ai une question pour chacune d'entre nous. Quel acte de service désintéressé, simplement parce que nous aimons Dieu, sommes-nous prêtes à faire pour lui ? Ces actes altruistes peuvent ne jamais figurer sur la liste des rapports de l'Église, mais ils sont écrits sur le grand parchemin de Dieu dans le ciel.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52D3D2-E3C8-2347-9F30-B9F610FBBB12}" type="slidenum">
              <a:rPr lang="en-US" smtClean="0"/>
              <a:pPr/>
              <a:t>7</a:t>
            </a:fld>
            <a:endParaRPr lang="en-US"/>
          </a:p>
        </p:txBody>
      </p:sp>
    </p:spTree>
    <p:extLst>
      <p:ext uri="{BB962C8B-B14F-4D97-AF65-F5344CB8AC3E}">
        <p14:creationId xmlns:p14="http://schemas.microsoft.com/office/powerpoint/2010/main" val="803420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00000"/>
              </a:lnSpc>
              <a:buNone/>
            </a:pPr>
            <a:r>
              <a:rPr lang="en-US" dirty="0">
                <a:latin typeface="Avenir Next" charset="0"/>
                <a:ea typeface="Avenir Next" charset="0"/>
                <a:cs typeface="Avenir Next" charset="0"/>
              </a:rPr>
              <a:t>TOUT COMME MARIE, LA MÈRE TERRESTRE DE JÉSUS, LA FEMME DE SUNEM NOUS LAISSE AUSSI UN HÉRITAGE.</a:t>
            </a:r>
          </a:p>
        </p:txBody>
      </p:sp>
      <p:sp>
        <p:nvSpPr>
          <p:cNvPr id="4" name="Slide Number Placeholder 3"/>
          <p:cNvSpPr>
            <a:spLocks noGrp="1"/>
          </p:cNvSpPr>
          <p:nvPr>
            <p:ph type="sldNum" sz="quarter" idx="10"/>
          </p:nvPr>
        </p:nvSpPr>
        <p:spPr/>
        <p:txBody>
          <a:bodyPr/>
          <a:lstStyle/>
          <a:p>
            <a:fld id="{CA52D3D2-E3C8-2347-9F30-B9F610FBBB12}" type="slidenum">
              <a:rPr lang="en-US" smtClean="0"/>
              <a:pPr/>
              <a:t>8</a:t>
            </a:fld>
            <a:endParaRPr lang="en-US"/>
          </a:p>
        </p:txBody>
      </p:sp>
    </p:spTree>
    <p:extLst>
      <p:ext uri="{BB962C8B-B14F-4D97-AF65-F5344CB8AC3E}">
        <p14:creationId xmlns:p14="http://schemas.microsoft.com/office/powerpoint/2010/main" val="1359751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1" dirty="0" err="1"/>
              <a:t>L’hospitalité</a:t>
            </a:r>
            <a:endParaRPr lang="en-US" b="1" dirty="0"/>
          </a:p>
          <a:p>
            <a:pPr marL="228600" indent="-228600">
              <a:buAutoNum type="arabicPeriod"/>
            </a:pPr>
            <a:endParaRPr lang="en-US" b="1" dirty="0"/>
          </a:p>
          <a:p>
            <a:pPr marL="0" indent="0">
              <a:buNone/>
            </a:pPr>
            <a:r>
              <a:rPr lang="fr-FR" sz="1200" kern="1200" dirty="0">
                <a:solidFill>
                  <a:schemeClr val="tx1"/>
                </a:solidFill>
                <a:effectLst/>
                <a:latin typeface="+mn-lt"/>
                <a:ea typeface="+mn-ea"/>
                <a:cs typeface="+mn-cs"/>
              </a:rPr>
              <a:t>Premièrement, comme nous l'avons déjà vu, elle nous </a:t>
            </a:r>
            <a:r>
              <a:rPr lang="fr-FR" sz="1200" u="none" kern="1200" dirty="0">
                <a:solidFill>
                  <a:schemeClr val="tx1"/>
                </a:solidFill>
                <a:effectLst/>
                <a:latin typeface="+mn-lt"/>
                <a:ea typeface="+mn-ea"/>
                <a:cs typeface="+mn-cs"/>
              </a:rPr>
              <a:t>laisse un héritage de service et d'hospitalité. </a:t>
            </a:r>
            <a:r>
              <a:rPr lang="fr-FR" sz="1200" kern="1200" dirty="0">
                <a:solidFill>
                  <a:schemeClr val="tx1"/>
                </a:solidFill>
                <a:effectLst/>
                <a:latin typeface="+mn-lt"/>
                <a:ea typeface="+mn-ea"/>
                <a:cs typeface="+mn-cs"/>
              </a:rPr>
              <a:t>« Le prophète venait souvent dans cette chambre dont il appréciait le calme reposant. </a:t>
            </a:r>
            <a:r>
              <a:rPr lang="fr-FR" sz="1200" b="1" kern="1200" dirty="0">
                <a:solidFill>
                  <a:schemeClr val="tx1"/>
                </a:solidFill>
                <a:effectLst/>
                <a:latin typeface="+mn-lt"/>
                <a:ea typeface="+mn-ea"/>
                <a:cs typeface="+mn-cs"/>
              </a:rPr>
              <a:t>Dieu ne fut pas insensible aux marques de bonté de cette femme </a:t>
            </a:r>
            <a:r>
              <a:rPr lang="fr-FR" sz="1200" kern="1200" dirty="0">
                <a:solidFill>
                  <a:schemeClr val="tx1"/>
                </a:solidFill>
                <a:effectLst/>
                <a:latin typeface="+mn-lt"/>
                <a:ea typeface="+mn-ea"/>
                <a:cs typeface="+mn-cs"/>
              </a:rPr>
              <a:t>dont le foyer était sans enfant. Il récompensa son hospitalité en lui donnant un fils » </a:t>
            </a:r>
          </a:p>
          <a:p>
            <a:pPr marL="0" indent="0">
              <a:buNone/>
            </a:pPr>
            <a:r>
              <a:rPr lang="fr-FR" sz="1200" kern="1200" dirty="0">
                <a:solidFill>
                  <a:schemeClr val="tx1"/>
                </a:solidFill>
                <a:effectLst/>
                <a:latin typeface="+mn-lt"/>
                <a:ea typeface="+mn-ea"/>
                <a:cs typeface="+mn-cs"/>
              </a:rPr>
              <a:t>(Ellen White. </a:t>
            </a:r>
            <a:r>
              <a:rPr lang="fr-FR" sz="1200" i="1" kern="1200" dirty="0">
                <a:solidFill>
                  <a:schemeClr val="tx1"/>
                </a:solidFill>
                <a:effectLst/>
                <a:latin typeface="+mn-lt"/>
                <a:ea typeface="+mn-ea"/>
                <a:cs typeface="+mn-cs"/>
              </a:rPr>
              <a:t>Prophètes et rois,</a:t>
            </a:r>
            <a:r>
              <a:rPr lang="fr-FR" sz="1200" kern="1200" dirty="0">
                <a:solidFill>
                  <a:schemeClr val="tx1"/>
                </a:solidFill>
                <a:effectLst/>
                <a:latin typeface="+mn-lt"/>
                <a:ea typeface="+mn-ea"/>
                <a:cs typeface="+mn-cs"/>
              </a:rPr>
              <a:t> p. 181)</a:t>
            </a:r>
            <a:r>
              <a:rPr lang="fr-FR" dirty="0">
                <a:effectLst/>
              </a:rPr>
              <a:t> </a:t>
            </a:r>
            <a:endParaRPr lang="tr-TR" dirty="0"/>
          </a:p>
        </p:txBody>
      </p:sp>
      <p:sp>
        <p:nvSpPr>
          <p:cNvPr id="4" name="Slide Number Placeholder 3"/>
          <p:cNvSpPr>
            <a:spLocks noGrp="1"/>
          </p:cNvSpPr>
          <p:nvPr>
            <p:ph type="sldNum" sz="quarter" idx="10"/>
          </p:nvPr>
        </p:nvSpPr>
        <p:spPr/>
        <p:txBody>
          <a:bodyPr/>
          <a:lstStyle/>
          <a:p>
            <a:fld id="{CA52D3D2-E3C8-2347-9F30-B9F610FBBB12}" type="slidenum">
              <a:rPr lang="en-US" smtClean="0"/>
              <a:pPr/>
              <a:t>9</a:t>
            </a:fld>
            <a:endParaRPr lang="en-US"/>
          </a:p>
        </p:txBody>
      </p:sp>
    </p:spTree>
    <p:extLst>
      <p:ext uri="{BB962C8B-B14F-4D97-AF65-F5344CB8AC3E}">
        <p14:creationId xmlns:p14="http://schemas.microsoft.com/office/powerpoint/2010/main" val="2135686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2757921-5035-9343-9A86-6C131B2E983B}" type="datetimeFigureOut">
              <a:rPr lang="en-US" smtClean="0"/>
              <a:pPr/>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4ACE8-E263-394A-987E-5F4284A4AF53}" type="slidenum">
              <a:rPr lang="en-US" smtClean="0"/>
              <a:pPr/>
              <a:t>‹N°›</a:t>
            </a:fld>
            <a:endParaRPr lang="en-US"/>
          </a:p>
        </p:txBody>
      </p:sp>
    </p:spTree>
    <p:extLst>
      <p:ext uri="{BB962C8B-B14F-4D97-AF65-F5344CB8AC3E}">
        <p14:creationId xmlns:p14="http://schemas.microsoft.com/office/powerpoint/2010/main" val="1708358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757921-5035-9343-9A86-6C131B2E983B}" type="datetimeFigureOut">
              <a:rPr lang="en-US" smtClean="0"/>
              <a:pPr/>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4ACE8-E263-394A-987E-5F4284A4AF53}" type="slidenum">
              <a:rPr lang="en-US" smtClean="0"/>
              <a:pPr/>
              <a:t>‹N°›</a:t>
            </a:fld>
            <a:endParaRPr lang="en-US"/>
          </a:p>
        </p:txBody>
      </p:sp>
    </p:spTree>
    <p:extLst>
      <p:ext uri="{BB962C8B-B14F-4D97-AF65-F5344CB8AC3E}">
        <p14:creationId xmlns:p14="http://schemas.microsoft.com/office/powerpoint/2010/main" val="792076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757921-5035-9343-9A86-6C131B2E983B}" type="datetimeFigureOut">
              <a:rPr lang="en-US" smtClean="0"/>
              <a:pPr/>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4ACE8-E263-394A-987E-5F4284A4AF53}" type="slidenum">
              <a:rPr lang="en-US" smtClean="0"/>
              <a:pPr/>
              <a:t>‹N°›</a:t>
            </a:fld>
            <a:endParaRPr lang="en-US"/>
          </a:p>
        </p:txBody>
      </p:sp>
    </p:spTree>
    <p:extLst>
      <p:ext uri="{BB962C8B-B14F-4D97-AF65-F5344CB8AC3E}">
        <p14:creationId xmlns:p14="http://schemas.microsoft.com/office/powerpoint/2010/main" val="186254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757921-5035-9343-9A86-6C131B2E983B}" type="datetimeFigureOut">
              <a:rPr lang="en-US" smtClean="0"/>
              <a:pPr/>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4ACE8-E263-394A-987E-5F4284A4AF53}" type="slidenum">
              <a:rPr lang="en-US" smtClean="0"/>
              <a:pPr/>
              <a:t>‹N°›</a:t>
            </a:fld>
            <a:endParaRPr lang="en-US"/>
          </a:p>
        </p:txBody>
      </p:sp>
    </p:spTree>
    <p:extLst>
      <p:ext uri="{BB962C8B-B14F-4D97-AF65-F5344CB8AC3E}">
        <p14:creationId xmlns:p14="http://schemas.microsoft.com/office/powerpoint/2010/main" val="520209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757921-5035-9343-9A86-6C131B2E983B}" type="datetimeFigureOut">
              <a:rPr lang="en-US" smtClean="0"/>
              <a:pPr/>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4ACE8-E263-394A-987E-5F4284A4AF53}" type="slidenum">
              <a:rPr lang="en-US" smtClean="0"/>
              <a:pPr/>
              <a:t>‹N°›</a:t>
            </a:fld>
            <a:endParaRPr lang="en-US"/>
          </a:p>
        </p:txBody>
      </p:sp>
    </p:spTree>
    <p:extLst>
      <p:ext uri="{BB962C8B-B14F-4D97-AF65-F5344CB8AC3E}">
        <p14:creationId xmlns:p14="http://schemas.microsoft.com/office/powerpoint/2010/main" val="755744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757921-5035-9343-9A86-6C131B2E983B}" type="datetimeFigureOut">
              <a:rPr lang="en-US" smtClean="0"/>
              <a:pPr/>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54ACE8-E263-394A-987E-5F4284A4AF53}" type="slidenum">
              <a:rPr lang="en-US" smtClean="0"/>
              <a:pPr/>
              <a:t>‹N°›</a:t>
            </a:fld>
            <a:endParaRPr lang="en-US"/>
          </a:p>
        </p:txBody>
      </p:sp>
    </p:spTree>
    <p:extLst>
      <p:ext uri="{BB962C8B-B14F-4D97-AF65-F5344CB8AC3E}">
        <p14:creationId xmlns:p14="http://schemas.microsoft.com/office/powerpoint/2010/main" val="1581455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757921-5035-9343-9A86-6C131B2E983B}" type="datetimeFigureOut">
              <a:rPr lang="en-US" smtClean="0"/>
              <a:pPr/>
              <a:t>5/2/2018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54ACE8-E263-394A-987E-5F4284A4AF53}" type="slidenum">
              <a:rPr lang="en-US" smtClean="0"/>
              <a:pPr/>
              <a:t>‹N°›</a:t>
            </a:fld>
            <a:endParaRPr lang="en-US"/>
          </a:p>
        </p:txBody>
      </p:sp>
    </p:spTree>
    <p:extLst>
      <p:ext uri="{BB962C8B-B14F-4D97-AF65-F5344CB8AC3E}">
        <p14:creationId xmlns:p14="http://schemas.microsoft.com/office/powerpoint/2010/main" val="125002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757921-5035-9343-9A86-6C131B2E983B}" type="datetimeFigureOut">
              <a:rPr lang="en-US" smtClean="0"/>
              <a:pPr/>
              <a:t>5/2/2018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54ACE8-E263-394A-987E-5F4284A4AF53}" type="slidenum">
              <a:rPr lang="en-US" smtClean="0"/>
              <a:pPr/>
              <a:t>‹N°›</a:t>
            </a:fld>
            <a:endParaRPr lang="en-US"/>
          </a:p>
        </p:txBody>
      </p:sp>
    </p:spTree>
    <p:extLst>
      <p:ext uri="{BB962C8B-B14F-4D97-AF65-F5344CB8AC3E}">
        <p14:creationId xmlns:p14="http://schemas.microsoft.com/office/powerpoint/2010/main" val="674817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757921-5035-9343-9A86-6C131B2E983B}" type="datetimeFigureOut">
              <a:rPr lang="en-US" smtClean="0"/>
              <a:pPr/>
              <a:t>5/2/2018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54ACE8-E263-394A-987E-5F4284A4AF53}" type="slidenum">
              <a:rPr lang="en-US" smtClean="0"/>
              <a:pPr/>
              <a:t>‹N°›</a:t>
            </a:fld>
            <a:endParaRPr lang="en-US"/>
          </a:p>
        </p:txBody>
      </p:sp>
    </p:spTree>
    <p:extLst>
      <p:ext uri="{BB962C8B-B14F-4D97-AF65-F5344CB8AC3E}">
        <p14:creationId xmlns:p14="http://schemas.microsoft.com/office/powerpoint/2010/main" val="794969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757921-5035-9343-9A86-6C131B2E983B}" type="datetimeFigureOut">
              <a:rPr lang="en-US" smtClean="0"/>
              <a:pPr/>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54ACE8-E263-394A-987E-5F4284A4AF53}" type="slidenum">
              <a:rPr lang="en-US" smtClean="0"/>
              <a:pPr/>
              <a:t>‹N°›</a:t>
            </a:fld>
            <a:endParaRPr lang="en-US"/>
          </a:p>
        </p:txBody>
      </p:sp>
    </p:spTree>
    <p:extLst>
      <p:ext uri="{BB962C8B-B14F-4D97-AF65-F5344CB8AC3E}">
        <p14:creationId xmlns:p14="http://schemas.microsoft.com/office/powerpoint/2010/main" val="1551929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757921-5035-9343-9A86-6C131B2E983B}" type="datetimeFigureOut">
              <a:rPr lang="en-US" smtClean="0"/>
              <a:pPr/>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54ACE8-E263-394A-987E-5F4284A4AF53}" type="slidenum">
              <a:rPr lang="en-US" smtClean="0"/>
              <a:pPr/>
              <a:t>‹N°›</a:t>
            </a:fld>
            <a:endParaRPr lang="en-US"/>
          </a:p>
        </p:txBody>
      </p:sp>
    </p:spTree>
    <p:extLst>
      <p:ext uri="{BB962C8B-B14F-4D97-AF65-F5344CB8AC3E}">
        <p14:creationId xmlns:p14="http://schemas.microsoft.com/office/powerpoint/2010/main" val="2087860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757921-5035-9343-9A86-6C131B2E983B}" type="datetimeFigureOut">
              <a:rPr lang="en-US" smtClean="0"/>
              <a:pPr/>
              <a:t>5/2/2018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4ACE8-E263-394A-987E-5F4284A4AF53}" type="slidenum">
              <a:rPr lang="en-US" smtClean="0"/>
              <a:pPr/>
              <a:t>‹N°›</a:t>
            </a:fld>
            <a:endParaRPr lang="en-US"/>
          </a:p>
        </p:txBody>
      </p:sp>
    </p:spTree>
    <p:extLst>
      <p:ext uri="{BB962C8B-B14F-4D97-AF65-F5344CB8AC3E}">
        <p14:creationId xmlns:p14="http://schemas.microsoft.com/office/powerpoint/2010/main" val="1769248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0860" b="9010"/>
          <a:stretch/>
        </p:blipFill>
        <p:spPr>
          <a:xfrm>
            <a:off x="-58616" y="0"/>
            <a:ext cx="12250616" cy="6868580"/>
          </a:xfrm>
          <a:prstGeom prst="rect">
            <a:avLst/>
          </a:prstGeom>
        </p:spPr>
      </p:pic>
      <p:sp>
        <p:nvSpPr>
          <p:cNvPr id="2" name="Title 1"/>
          <p:cNvSpPr>
            <a:spLocks noGrp="1"/>
          </p:cNvSpPr>
          <p:nvPr>
            <p:ph type="ctrTitle"/>
          </p:nvPr>
        </p:nvSpPr>
        <p:spPr>
          <a:xfrm>
            <a:off x="4560272" y="454152"/>
            <a:ext cx="7104185" cy="2387600"/>
          </a:xfrm>
        </p:spPr>
        <p:txBody>
          <a:bodyPr>
            <a:normAutofit/>
          </a:bodyPr>
          <a:lstStyle/>
          <a:p>
            <a:r>
              <a:rPr lang="en-US" sz="4800" b="1" dirty="0">
                <a:solidFill>
                  <a:schemeClr val="accent6">
                    <a:lumMod val="50000"/>
                  </a:schemeClr>
                </a:solidFill>
                <a:latin typeface="Avenir Next" charset="0"/>
                <a:ea typeface="Avenir Next" charset="0"/>
                <a:cs typeface="Avenir Next" charset="0"/>
              </a:rPr>
              <a:t>BÉNIES POUR BÉNIR</a:t>
            </a:r>
            <a:r>
              <a:rPr lang="en-US" sz="4800" dirty="0">
                <a:solidFill>
                  <a:schemeClr val="bg1"/>
                </a:solidFill>
                <a:latin typeface="Avenir Next" charset="0"/>
                <a:ea typeface="Avenir Next" charset="0"/>
                <a:cs typeface="Avenir Next" charset="0"/>
              </a:rPr>
              <a:t/>
            </a:r>
            <a:br>
              <a:rPr lang="en-US" sz="4800" dirty="0">
                <a:solidFill>
                  <a:schemeClr val="bg1"/>
                </a:solidFill>
                <a:latin typeface="Avenir Next" charset="0"/>
                <a:ea typeface="Avenir Next" charset="0"/>
                <a:cs typeface="Avenir Next" charset="0"/>
              </a:rPr>
            </a:br>
            <a:r>
              <a:rPr lang="en-US" sz="1100" dirty="0">
                <a:solidFill>
                  <a:schemeClr val="bg1"/>
                </a:solidFill>
                <a:latin typeface="Avenir Next" charset="0"/>
                <a:ea typeface="Avenir Next" charset="0"/>
                <a:cs typeface="Avenir Next" charset="0"/>
              </a:rPr>
              <a:t>PAR DINORAH RIVERA</a:t>
            </a:r>
          </a:p>
        </p:txBody>
      </p:sp>
      <p:sp>
        <p:nvSpPr>
          <p:cNvPr id="3" name="Subtitle 2"/>
          <p:cNvSpPr>
            <a:spLocks noGrp="1"/>
          </p:cNvSpPr>
          <p:nvPr>
            <p:ph type="subTitle" idx="1"/>
          </p:nvPr>
        </p:nvSpPr>
        <p:spPr>
          <a:xfrm>
            <a:off x="3976577" y="3656747"/>
            <a:ext cx="8215423" cy="1655762"/>
          </a:xfrm>
        </p:spPr>
        <p:txBody>
          <a:bodyPr>
            <a:normAutofit/>
          </a:bodyPr>
          <a:lstStyle/>
          <a:p>
            <a:r>
              <a:rPr lang="en-US" sz="2000" b="1" dirty="0">
                <a:solidFill>
                  <a:schemeClr val="bg1"/>
                </a:solidFill>
                <a:latin typeface="Avenir Next" charset="0"/>
                <a:ea typeface="Avenir Next" charset="0"/>
                <a:cs typeface="Avenir Next" charset="0"/>
              </a:rPr>
              <a:t>JOURNÉE D’EMPHASE DU MINISTÈRE DES FEMMES 2018</a:t>
            </a:r>
          </a:p>
          <a:p>
            <a:r>
              <a:rPr lang="en-US" sz="1800" dirty="0">
                <a:solidFill>
                  <a:schemeClr val="bg1"/>
                </a:solidFill>
                <a:latin typeface="Avenir Next" charset="0"/>
                <a:ea typeface="Avenir Next" charset="0"/>
                <a:cs typeface="Avenir Next" charset="0"/>
              </a:rPr>
              <a:t>CONFÉRENCE GÉNÉRALE </a:t>
            </a:r>
          </a:p>
          <a:p>
            <a:r>
              <a:rPr lang="en-US" sz="1800" dirty="0">
                <a:solidFill>
                  <a:schemeClr val="bg1"/>
                </a:solidFill>
                <a:latin typeface="Avenir Next" charset="0"/>
                <a:ea typeface="Avenir Next" charset="0"/>
                <a:cs typeface="Avenir Next" charset="0"/>
              </a:rPr>
              <a:t>DÉPARTEMENT DU MINISTÈRE DES FEMMES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7482" y="4814999"/>
            <a:ext cx="543621" cy="380280"/>
          </a:xfrm>
          <a:prstGeom prst="rect">
            <a:avLst/>
          </a:prstGeom>
        </p:spPr>
      </p:pic>
    </p:spTree>
    <p:extLst>
      <p:ext uri="{BB962C8B-B14F-4D97-AF65-F5344CB8AC3E}">
        <p14:creationId xmlns:p14="http://schemas.microsoft.com/office/powerpoint/2010/main" val="1502968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23475"/>
          <a:stretch/>
        </p:blipFill>
        <p:spPr>
          <a:xfrm>
            <a:off x="-1" y="-1"/>
            <a:ext cx="12189867" cy="6858001"/>
          </a:xfrm>
          <a:prstGeom prst="rect">
            <a:avLst/>
          </a:prstGeom>
        </p:spPr>
      </p:pic>
      <p:sp>
        <p:nvSpPr>
          <p:cNvPr id="2" name="Title 1"/>
          <p:cNvSpPr>
            <a:spLocks noGrp="1"/>
          </p:cNvSpPr>
          <p:nvPr>
            <p:ph type="title"/>
          </p:nvPr>
        </p:nvSpPr>
        <p:spPr>
          <a:xfrm>
            <a:off x="631725" y="1427005"/>
            <a:ext cx="10515600" cy="1325563"/>
          </a:xfrm>
        </p:spPr>
        <p:txBody>
          <a:bodyPr>
            <a:normAutofit/>
          </a:bodyPr>
          <a:lstStyle/>
          <a:p>
            <a:r>
              <a:rPr lang="fr-FR" sz="4000" b="1">
                <a:solidFill>
                  <a:schemeClr val="bg1"/>
                </a:solidFill>
                <a:latin typeface="Avenir Next" charset="0"/>
                <a:ea typeface="Avenir Next" charset="0"/>
                <a:cs typeface="Avenir Next" charset="0"/>
              </a:rPr>
              <a:t>2. LE CONTENTEMENT </a:t>
            </a:r>
          </a:p>
        </p:txBody>
      </p:sp>
      <p:sp>
        <p:nvSpPr>
          <p:cNvPr id="3" name="Content Placeholder 2"/>
          <p:cNvSpPr>
            <a:spLocks noGrp="1"/>
          </p:cNvSpPr>
          <p:nvPr>
            <p:ph idx="1"/>
          </p:nvPr>
        </p:nvSpPr>
        <p:spPr>
          <a:xfrm>
            <a:off x="705467" y="3300462"/>
            <a:ext cx="10939686" cy="3073443"/>
          </a:xfrm>
        </p:spPr>
        <p:txBody>
          <a:bodyPr>
            <a:normAutofit/>
          </a:bodyPr>
          <a:lstStyle/>
          <a:p>
            <a:pPr marL="0" indent="0" algn="ctr">
              <a:lnSpc>
                <a:spcPct val="100000"/>
              </a:lnSpc>
              <a:buNone/>
            </a:pPr>
            <a:r>
              <a:rPr lang="fr-FR"/>
              <a:t>Combien d'entre nous avons ce même esprit ? Ou bien, sommes-nous gouvernées par le désir d'avoir tout ce que les autres ont, et plus encore ? </a:t>
            </a:r>
            <a:br>
              <a:rPr lang="fr-FR"/>
            </a:br>
            <a:r>
              <a:rPr lang="fr-FR"/>
              <a:t>Mon voisin a une voiture qui vaut très cher. Ma voiture est petite et relativement peu coûteuse. </a:t>
            </a:r>
            <a:r>
              <a:rPr lang="fr-FR" b="1"/>
              <a:t>Je suis contente car Dieu a pourvu </a:t>
            </a:r>
            <a:br>
              <a:rPr lang="fr-FR" b="1"/>
            </a:br>
            <a:r>
              <a:rPr lang="fr-FR" b="1"/>
              <a:t>à </a:t>
            </a:r>
            <a:r>
              <a:rPr lang="fr-FR" b="1" i="1"/>
              <a:t>mes</a:t>
            </a:r>
            <a:r>
              <a:rPr lang="fr-FR" b="1"/>
              <a:t> besoins. </a:t>
            </a:r>
            <a:r>
              <a:rPr lang="fr-FR"/>
              <a:t>Je peux utiliser la bénédiction de ma petite voiture </a:t>
            </a:r>
            <a:br>
              <a:rPr lang="fr-FR"/>
            </a:br>
            <a:r>
              <a:rPr lang="fr-FR"/>
              <a:t>pour bénir les autres qui ont besoin d'un moyen de transport.</a:t>
            </a:r>
          </a:p>
          <a:p>
            <a:pPr marL="0" indent="0" algn="ctr">
              <a:lnSpc>
                <a:spcPct val="100000"/>
              </a:lnSpc>
              <a:buNone/>
            </a:pPr>
            <a:endParaRPr lang="fr-FR"/>
          </a:p>
        </p:txBody>
      </p:sp>
    </p:spTree>
    <p:extLst>
      <p:ext uri="{BB962C8B-B14F-4D97-AF65-F5344CB8AC3E}">
        <p14:creationId xmlns:p14="http://schemas.microsoft.com/office/powerpoint/2010/main" val="1965428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6626" b="10485"/>
          <a:stretch/>
        </p:blipFill>
        <p:spPr>
          <a:xfrm>
            <a:off x="-93785" y="0"/>
            <a:ext cx="12285785" cy="7238065"/>
          </a:xfrm>
          <a:prstGeom prst="rect">
            <a:avLst/>
          </a:prstGeom>
        </p:spPr>
      </p:pic>
      <p:sp>
        <p:nvSpPr>
          <p:cNvPr id="3" name="Content Placeholder 2"/>
          <p:cNvSpPr>
            <a:spLocks noGrp="1"/>
          </p:cNvSpPr>
          <p:nvPr>
            <p:ph idx="1"/>
          </p:nvPr>
        </p:nvSpPr>
        <p:spPr>
          <a:xfrm>
            <a:off x="2462982" y="2872758"/>
            <a:ext cx="9596284" cy="2097446"/>
          </a:xfrm>
        </p:spPr>
        <p:txBody>
          <a:bodyPr/>
          <a:lstStyle/>
          <a:p>
            <a:pPr marL="0" indent="0" algn="ctr">
              <a:lnSpc>
                <a:spcPct val="100000"/>
              </a:lnSpc>
              <a:buNone/>
            </a:pPr>
            <a:r>
              <a:rPr lang="en-US" spc="300" dirty="0">
                <a:latin typeface="Avenir Next" charset="0"/>
                <a:ea typeface="Avenir Next" charset="0"/>
                <a:cs typeface="Avenir Next" charset="0"/>
              </a:rPr>
              <a:t>LE CONTENTEMENT N’EST PAS D’</a:t>
            </a:r>
            <a:r>
              <a:rPr lang="en-US" b="1" spc="300" dirty="0">
                <a:latin typeface="Avenir Next" charset="0"/>
                <a:ea typeface="Avenir Next" charset="0"/>
                <a:cs typeface="Avenir Next" charset="0"/>
              </a:rPr>
              <a:t>AVOIR</a:t>
            </a:r>
            <a:r>
              <a:rPr lang="en-US" spc="300" dirty="0">
                <a:latin typeface="Avenir Next" charset="0"/>
                <a:ea typeface="Avenir Next" charset="0"/>
                <a:cs typeface="Avenir Next" charset="0"/>
              </a:rPr>
              <a:t> TOUT CE QUE NOUS VOULONS, MAIS D’</a:t>
            </a:r>
            <a:r>
              <a:rPr lang="en-US" b="1" spc="300" dirty="0">
                <a:latin typeface="Avenir Next" charset="0"/>
                <a:ea typeface="Avenir Next" charset="0"/>
                <a:cs typeface="Avenir Next" charset="0"/>
              </a:rPr>
              <a:t>APPRÉCIER TOUT </a:t>
            </a:r>
            <a:r>
              <a:rPr lang="en-US" spc="300" dirty="0">
                <a:latin typeface="Avenir Next" charset="0"/>
                <a:ea typeface="Avenir Next" charset="0"/>
                <a:cs typeface="Avenir Next" charset="0"/>
              </a:rPr>
              <a:t>CE QUE NOUS AVONS.</a:t>
            </a:r>
          </a:p>
        </p:txBody>
      </p:sp>
    </p:spTree>
    <p:extLst>
      <p:ext uri="{BB962C8B-B14F-4D97-AF65-F5344CB8AC3E}">
        <p14:creationId xmlns:p14="http://schemas.microsoft.com/office/powerpoint/2010/main" val="2140402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23475"/>
          <a:stretch/>
        </p:blipFill>
        <p:spPr>
          <a:xfrm>
            <a:off x="-1" y="-1"/>
            <a:ext cx="12189867" cy="6858001"/>
          </a:xfrm>
          <a:prstGeom prst="rect">
            <a:avLst/>
          </a:prstGeom>
        </p:spPr>
      </p:pic>
      <p:sp>
        <p:nvSpPr>
          <p:cNvPr id="2" name="Title 1"/>
          <p:cNvSpPr>
            <a:spLocks noGrp="1"/>
          </p:cNvSpPr>
          <p:nvPr>
            <p:ph type="title"/>
          </p:nvPr>
        </p:nvSpPr>
        <p:spPr>
          <a:xfrm>
            <a:off x="646472" y="1441755"/>
            <a:ext cx="10515600" cy="1325563"/>
          </a:xfrm>
        </p:spPr>
        <p:txBody>
          <a:bodyPr>
            <a:normAutofit/>
          </a:bodyPr>
          <a:lstStyle/>
          <a:p>
            <a:r>
              <a:rPr lang="en-US" sz="4000" b="1" dirty="0">
                <a:solidFill>
                  <a:schemeClr val="bg1"/>
                </a:solidFill>
                <a:latin typeface="Avenir Next" charset="0"/>
                <a:ea typeface="Avenir Next" charset="0"/>
                <a:cs typeface="Avenir Next" charset="0"/>
              </a:rPr>
              <a:t>3. LA PAIX ET LA CONFIANCE</a:t>
            </a:r>
          </a:p>
        </p:txBody>
      </p:sp>
      <p:sp>
        <p:nvSpPr>
          <p:cNvPr id="3" name="Content Placeholder 2"/>
          <p:cNvSpPr>
            <a:spLocks noGrp="1"/>
          </p:cNvSpPr>
          <p:nvPr>
            <p:ph idx="1"/>
          </p:nvPr>
        </p:nvSpPr>
        <p:spPr>
          <a:xfrm>
            <a:off x="838200" y="3433199"/>
            <a:ext cx="10515600" cy="1935214"/>
          </a:xfrm>
        </p:spPr>
        <p:txBody>
          <a:bodyPr>
            <a:normAutofit/>
          </a:bodyPr>
          <a:lstStyle/>
          <a:p>
            <a:pPr marL="0" indent="0" algn="ctr">
              <a:lnSpc>
                <a:spcPct val="100000"/>
              </a:lnSpc>
              <a:buNone/>
            </a:pPr>
            <a:r>
              <a:rPr lang="fr-FR" dirty="0"/>
              <a:t>Non seulement elle manifestait l'esprit de paix de Dieu, mais elle l'offrait aussi à ceux qui l'entouraient.</a:t>
            </a:r>
          </a:p>
        </p:txBody>
      </p:sp>
    </p:spTree>
    <p:extLst>
      <p:ext uri="{BB962C8B-B14F-4D97-AF65-F5344CB8AC3E}">
        <p14:creationId xmlns:p14="http://schemas.microsoft.com/office/powerpoint/2010/main" val="1987250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23475"/>
          <a:stretch/>
        </p:blipFill>
        <p:spPr>
          <a:xfrm>
            <a:off x="-1" y="-1"/>
            <a:ext cx="12189867" cy="6858001"/>
          </a:xfrm>
          <a:prstGeom prst="rect">
            <a:avLst/>
          </a:prstGeom>
        </p:spPr>
      </p:pic>
      <p:sp>
        <p:nvSpPr>
          <p:cNvPr id="2" name="Title 1"/>
          <p:cNvSpPr>
            <a:spLocks noGrp="1"/>
          </p:cNvSpPr>
          <p:nvPr>
            <p:ph type="title"/>
          </p:nvPr>
        </p:nvSpPr>
        <p:spPr>
          <a:xfrm>
            <a:off x="838200" y="1412260"/>
            <a:ext cx="10515600" cy="1325563"/>
          </a:xfrm>
        </p:spPr>
        <p:txBody>
          <a:bodyPr>
            <a:normAutofit/>
          </a:bodyPr>
          <a:lstStyle/>
          <a:p>
            <a:r>
              <a:rPr lang="fr-FR" sz="4000" b="1">
                <a:solidFill>
                  <a:schemeClr val="bg1"/>
                </a:solidFill>
                <a:latin typeface="Avenir Next" charset="0"/>
                <a:ea typeface="Avenir Next" charset="0"/>
                <a:cs typeface="Avenir Next" charset="0"/>
              </a:rPr>
              <a:t>4. LA PERSÉVÉRANCE </a:t>
            </a:r>
          </a:p>
        </p:txBody>
      </p:sp>
      <p:sp>
        <p:nvSpPr>
          <p:cNvPr id="3" name="Content Placeholder 2"/>
          <p:cNvSpPr>
            <a:spLocks noGrp="1"/>
          </p:cNvSpPr>
          <p:nvPr>
            <p:ph idx="1"/>
          </p:nvPr>
        </p:nvSpPr>
        <p:spPr>
          <a:xfrm>
            <a:off x="1118418" y="3347883"/>
            <a:ext cx="9574161" cy="2507225"/>
          </a:xfrm>
        </p:spPr>
        <p:txBody>
          <a:bodyPr/>
          <a:lstStyle/>
          <a:p>
            <a:pPr marL="0" indent="0" algn="ctr">
              <a:lnSpc>
                <a:spcPct val="100000"/>
              </a:lnSpc>
              <a:buNone/>
            </a:pPr>
            <a:r>
              <a:rPr lang="fr-FR" dirty="0"/>
              <a:t>Tout comme Jésus, durant sa vie sur terre, </a:t>
            </a:r>
            <a:r>
              <a:rPr lang="fr-FR" b="1" i="1" dirty="0"/>
              <a:t>louait</a:t>
            </a:r>
            <a:r>
              <a:rPr lang="fr-FR" dirty="0"/>
              <a:t> les gens guéris pour leur foi persévérante, Dieu </a:t>
            </a:r>
            <a:r>
              <a:rPr lang="fr-FR" b="1" i="1" dirty="0"/>
              <a:t>récompensa</a:t>
            </a:r>
            <a:r>
              <a:rPr lang="fr-FR" dirty="0"/>
              <a:t> la </a:t>
            </a:r>
            <a:br>
              <a:rPr lang="fr-FR" dirty="0"/>
            </a:br>
            <a:r>
              <a:rPr lang="fr-FR" dirty="0"/>
              <a:t>persévérance fidèle de la Sunamite.</a:t>
            </a:r>
          </a:p>
        </p:txBody>
      </p:sp>
    </p:spTree>
    <p:extLst>
      <p:ext uri="{BB962C8B-B14F-4D97-AF65-F5344CB8AC3E}">
        <p14:creationId xmlns:p14="http://schemas.microsoft.com/office/powerpoint/2010/main" val="1970629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6626" b="10485"/>
          <a:stretch/>
        </p:blipFill>
        <p:spPr>
          <a:xfrm>
            <a:off x="-93785" y="0"/>
            <a:ext cx="12285785" cy="7238065"/>
          </a:xfrm>
          <a:prstGeom prst="rect">
            <a:avLst/>
          </a:prstGeom>
        </p:spPr>
      </p:pic>
      <p:sp>
        <p:nvSpPr>
          <p:cNvPr id="3" name="Content Placeholder 2"/>
          <p:cNvSpPr>
            <a:spLocks noGrp="1"/>
          </p:cNvSpPr>
          <p:nvPr>
            <p:ph idx="1"/>
          </p:nvPr>
        </p:nvSpPr>
        <p:spPr>
          <a:xfrm>
            <a:off x="2757947" y="2105843"/>
            <a:ext cx="8831826" cy="4351338"/>
          </a:xfrm>
        </p:spPr>
        <p:txBody>
          <a:bodyPr>
            <a:normAutofit/>
          </a:bodyPr>
          <a:lstStyle/>
          <a:p>
            <a:pPr marL="0" indent="0" algn="ctr">
              <a:lnSpc>
                <a:spcPct val="100000"/>
              </a:lnSpc>
              <a:buNone/>
            </a:pPr>
            <a:r>
              <a:rPr lang="fr-FR" b="1" dirty="0">
                <a:solidFill>
                  <a:schemeClr val="accent6">
                    <a:lumMod val="50000"/>
                  </a:schemeClr>
                </a:solidFill>
              </a:rPr>
              <a:t>« Nous sommes bien plus que vainqueurs par celui </a:t>
            </a:r>
            <a:br>
              <a:rPr lang="fr-FR" b="1" dirty="0">
                <a:solidFill>
                  <a:schemeClr val="accent6">
                    <a:lumMod val="50000"/>
                  </a:schemeClr>
                </a:solidFill>
              </a:rPr>
            </a:br>
            <a:r>
              <a:rPr lang="fr-FR" b="1" dirty="0">
                <a:solidFill>
                  <a:schemeClr val="accent6">
                    <a:lumMod val="50000"/>
                  </a:schemeClr>
                </a:solidFill>
              </a:rPr>
              <a:t>qui nous a aimés. </a:t>
            </a:r>
            <a:r>
              <a:rPr lang="fr-FR" dirty="0"/>
              <a:t>Oui, j’en ai l’absolue certitude : ni la mort ni la vie, ni les anges ni les dominations, ni le présent </a:t>
            </a:r>
            <a:br>
              <a:rPr lang="fr-FR" dirty="0"/>
            </a:br>
            <a:r>
              <a:rPr lang="fr-FR" dirty="0"/>
              <a:t>ni l’avenir, ni les puissances, ni ce qui est en haut </a:t>
            </a:r>
            <a:br>
              <a:rPr lang="fr-FR" dirty="0"/>
            </a:br>
            <a:r>
              <a:rPr lang="fr-FR" dirty="0"/>
              <a:t>ni ce qui est en bas </a:t>
            </a:r>
            <a:r>
              <a:rPr lang="fr-FR" b="1" dirty="0">
                <a:solidFill>
                  <a:schemeClr val="accent6">
                    <a:lumMod val="50000"/>
                  </a:schemeClr>
                </a:solidFill>
              </a:rPr>
              <a:t>, ni aucune autre créature, </a:t>
            </a:r>
            <a:br>
              <a:rPr lang="fr-FR" b="1" dirty="0">
                <a:solidFill>
                  <a:schemeClr val="accent6">
                    <a:lumMod val="50000"/>
                  </a:schemeClr>
                </a:solidFill>
              </a:rPr>
            </a:br>
            <a:r>
              <a:rPr lang="fr-FR" b="1" dirty="0">
                <a:solidFill>
                  <a:schemeClr val="accent6">
                    <a:lumMod val="50000"/>
                  </a:schemeClr>
                </a:solidFill>
              </a:rPr>
              <a:t>rien ne pourra nous arracher à l’amour que Dieu </a:t>
            </a:r>
            <a:br>
              <a:rPr lang="fr-FR" b="1" dirty="0">
                <a:solidFill>
                  <a:schemeClr val="accent6">
                    <a:lumMod val="50000"/>
                  </a:schemeClr>
                </a:solidFill>
              </a:rPr>
            </a:br>
            <a:r>
              <a:rPr lang="fr-FR" b="1" dirty="0">
                <a:solidFill>
                  <a:schemeClr val="accent6">
                    <a:lumMod val="50000"/>
                  </a:schemeClr>
                </a:solidFill>
              </a:rPr>
              <a:t>nous a témoigné en Jésus-Christ notre Seigneur. » </a:t>
            </a:r>
          </a:p>
          <a:p>
            <a:pPr marL="0" indent="0" algn="ctr">
              <a:lnSpc>
                <a:spcPct val="100000"/>
              </a:lnSpc>
              <a:buNone/>
            </a:pPr>
            <a:r>
              <a:rPr lang="fr-FR" dirty="0"/>
              <a:t>(Romains 8.37-39, BDS)</a:t>
            </a:r>
          </a:p>
        </p:txBody>
      </p:sp>
      <p:sp>
        <p:nvSpPr>
          <p:cNvPr id="5" name="ZoneTexte 4">
            <a:extLst>
              <a:ext uri="{FF2B5EF4-FFF2-40B4-BE49-F238E27FC236}">
                <a16:creationId xmlns="" xmlns:a16="http://schemas.microsoft.com/office/drawing/2014/main" xmlns:mv="urn:schemas-microsoft-com:mac:vml" xmlns:mc="http://schemas.openxmlformats.org/markup-compatibility/2006" id="{59D8CEF2-0054-884F-800C-466AFEC1354F}"/>
              </a:ext>
            </a:extLst>
          </p:cNvPr>
          <p:cNvSpPr txBox="1"/>
          <p:nvPr/>
        </p:nvSpPr>
        <p:spPr>
          <a:xfrm>
            <a:off x="3429000" y="9791700"/>
            <a:ext cx="184731" cy="369332"/>
          </a:xfrm>
          <a:prstGeom prst="rect">
            <a:avLst/>
          </a:prstGeom>
          <a:noFill/>
        </p:spPr>
        <p:txBody>
          <a:bodyPr wrap="none" rtlCol="0">
            <a:spAutoFit/>
          </a:bodyPr>
          <a:lstStyle/>
          <a:p>
            <a:endParaRPr lang="fr-FR"/>
          </a:p>
        </p:txBody>
      </p:sp>
    </p:spTree>
    <p:extLst>
      <p:ext uri="{BB962C8B-B14F-4D97-AF65-F5344CB8AC3E}">
        <p14:creationId xmlns:p14="http://schemas.microsoft.com/office/powerpoint/2010/main" val="61524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6626" b="10485"/>
          <a:stretch/>
        </p:blipFill>
        <p:spPr>
          <a:xfrm>
            <a:off x="0" y="0"/>
            <a:ext cx="12285785" cy="7238065"/>
          </a:xfrm>
          <a:prstGeom prst="rect">
            <a:avLst/>
          </a:prstGeom>
        </p:spPr>
      </p:pic>
      <p:sp>
        <p:nvSpPr>
          <p:cNvPr id="3" name="Content Placeholder 2"/>
          <p:cNvSpPr>
            <a:spLocks noGrp="1"/>
          </p:cNvSpPr>
          <p:nvPr>
            <p:ph idx="1"/>
          </p:nvPr>
        </p:nvSpPr>
        <p:spPr>
          <a:xfrm>
            <a:off x="2920180" y="2504049"/>
            <a:ext cx="8625348" cy="3233072"/>
          </a:xfrm>
        </p:spPr>
        <p:txBody>
          <a:bodyPr/>
          <a:lstStyle/>
          <a:p>
            <a:pPr marL="0" indent="0" algn="ctr">
              <a:lnSpc>
                <a:spcPct val="100000"/>
              </a:lnSpc>
              <a:buNone/>
            </a:pPr>
            <a:r>
              <a:rPr lang="fr-FR"/>
              <a:t>Là où nous sommes, </a:t>
            </a:r>
            <a:r>
              <a:rPr lang="fr-FR" b="1">
                <a:solidFill>
                  <a:schemeClr val="accent6">
                    <a:lumMod val="50000"/>
                  </a:schemeClr>
                </a:solidFill>
              </a:rPr>
              <a:t>Dieu nous choisit, nous rachète, nous bénit et nous change en de nouvelles créatures</a:t>
            </a:r>
            <a:r>
              <a:rPr lang="fr-FR"/>
              <a:t>. </a:t>
            </a:r>
            <a:br>
              <a:rPr lang="fr-FR"/>
            </a:br>
            <a:r>
              <a:rPr lang="fr-FR"/>
              <a:t>Il nous donne </a:t>
            </a:r>
            <a:r>
              <a:rPr lang="fr-FR" b="1"/>
              <a:t>un nouveau nom </a:t>
            </a:r>
            <a:r>
              <a:rPr lang="fr-FR"/>
              <a:t>: fille de Dieu ! </a:t>
            </a:r>
            <a:br>
              <a:rPr lang="fr-FR"/>
            </a:br>
            <a:r>
              <a:rPr lang="fr-FR"/>
              <a:t>Puis il nous équipe, nous qui avons été si incroyablement bénies, afin d’être une bénédiction pour les autres. </a:t>
            </a:r>
            <a:br>
              <a:rPr lang="fr-FR"/>
            </a:br>
            <a:r>
              <a:rPr lang="fr-FR"/>
              <a:t>C'est une grâce incroyable, inimaginable !</a:t>
            </a:r>
          </a:p>
        </p:txBody>
      </p:sp>
    </p:spTree>
    <p:extLst>
      <p:ext uri="{BB962C8B-B14F-4D97-AF65-F5344CB8AC3E}">
        <p14:creationId xmlns:p14="http://schemas.microsoft.com/office/powerpoint/2010/main" val="1649564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 xmlns:a16="http://schemas.microsoft.com/office/drawing/2014/main" xmlns:mv="urn:schemas-microsoft-com:mac:vml" xmlns:mc="http://schemas.openxmlformats.org/markup-compatibility/2006" id="{5873B1AB-003E-EB47-BC30-48920C6CC24D}"/>
              </a:ext>
            </a:extLst>
          </p:cNvPr>
          <p:cNvPicPr>
            <a:picLocks noChangeAspect="1"/>
          </p:cNvPicPr>
          <p:nvPr/>
        </p:nvPicPr>
        <p:blipFill>
          <a:blip r:embed="rId3"/>
          <a:stretch>
            <a:fillRect/>
          </a:stretch>
        </p:blipFill>
        <p:spPr>
          <a:xfrm>
            <a:off x="2055736" y="365123"/>
            <a:ext cx="3635842" cy="5811839"/>
          </a:xfrm>
          <a:prstGeom prst="rect">
            <a:avLst/>
          </a:prstGeom>
        </p:spPr>
      </p:pic>
      <p:pic>
        <p:nvPicPr>
          <p:cNvPr id="4" name="Image 3">
            <a:extLst>
              <a:ext uri="{FF2B5EF4-FFF2-40B4-BE49-F238E27FC236}">
                <a16:creationId xmlns="" xmlns:a16="http://schemas.microsoft.com/office/drawing/2014/main" xmlns:mv="urn:schemas-microsoft-com:mac:vml" xmlns:mc="http://schemas.openxmlformats.org/markup-compatibility/2006" id="{399C0F03-80FD-D544-A9DE-B5506E83BAC1}"/>
              </a:ext>
            </a:extLst>
          </p:cNvPr>
          <p:cNvPicPr>
            <a:picLocks noChangeAspect="1"/>
          </p:cNvPicPr>
          <p:nvPr/>
        </p:nvPicPr>
        <p:blipFill>
          <a:blip r:embed="rId4"/>
          <a:stretch>
            <a:fillRect/>
          </a:stretch>
        </p:blipFill>
        <p:spPr>
          <a:xfrm>
            <a:off x="6450088" y="365122"/>
            <a:ext cx="3616255" cy="5811839"/>
          </a:xfrm>
          <a:prstGeom prst="rect">
            <a:avLst/>
          </a:prstGeom>
        </p:spPr>
      </p:pic>
    </p:spTree>
    <p:extLst>
      <p:ext uri="{BB962C8B-B14F-4D97-AF65-F5344CB8AC3E}">
        <p14:creationId xmlns:p14="http://schemas.microsoft.com/office/powerpoint/2010/main" val="1687999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9309" y="719084"/>
            <a:ext cx="6548937" cy="1525352"/>
          </a:xfrm>
        </p:spPr>
        <p:txBody>
          <a:bodyPr>
            <a:noAutofit/>
          </a:bodyPr>
          <a:lstStyle/>
          <a:p>
            <a:pPr algn="ctr">
              <a:lnSpc>
                <a:spcPct val="100000"/>
              </a:lnSpc>
            </a:pPr>
            <a:r>
              <a:rPr lang="en-US" sz="3200" b="1" dirty="0">
                <a:solidFill>
                  <a:schemeClr val="accent6">
                    <a:lumMod val="50000"/>
                  </a:schemeClr>
                </a:solidFill>
                <a:latin typeface="Avenir Next" charset="0"/>
                <a:ea typeface="Avenir Next" charset="0"/>
                <a:cs typeface="Avenir Next" charset="0"/>
              </a:rPr>
              <a:t>LA FEMME BÉNIE </a:t>
            </a:r>
            <a:r>
              <a:rPr lang="en-US" sz="3200" dirty="0">
                <a:solidFill>
                  <a:schemeClr val="accent6">
                    <a:lumMod val="50000"/>
                  </a:schemeClr>
                </a:solidFill>
                <a:latin typeface="Avenir Next" charset="0"/>
                <a:ea typeface="Avenir Next" charset="0"/>
                <a:cs typeface="Avenir Next" charset="0"/>
              </a:rPr>
              <a:t>DU NOUVEAU TESTAMENT</a:t>
            </a:r>
          </a:p>
        </p:txBody>
      </p:sp>
      <p:sp>
        <p:nvSpPr>
          <p:cNvPr id="3" name="Content Placeholder 2"/>
          <p:cNvSpPr>
            <a:spLocks noGrp="1"/>
          </p:cNvSpPr>
          <p:nvPr>
            <p:ph idx="1"/>
          </p:nvPr>
        </p:nvSpPr>
        <p:spPr>
          <a:xfrm>
            <a:off x="5835700" y="2479842"/>
            <a:ext cx="5922547" cy="3006557"/>
          </a:xfrm>
        </p:spPr>
        <p:txBody>
          <a:bodyPr>
            <a:normAutofit/>
          </a:bodyPr>
          <a:lstStyle/>
          <a:p>
            <a:pPr marL="0" indent="0" algn="ctr">
              <a:lnSpc>
                <a:spcPct val="100000"/>
              </a:lnSpc>
              <a:buNone/>
            </a:pPr>
            <a:r>
              <a:rPr lang="en-US" sz="2400" dirty="0" err="1"/>
              <a:t>Selon</a:t>
            </a:r>
            <a:r>
              <a:rPr lang="en-US" sz="2400" dirty="0"/>
              <a:t> </a:t>
            </a:r>
            <a:r>
              <a:rPr lang="en-US" sz="2400" dirty="0" err="1"/>
              <a:t>l'épitre</a:t>
            </a:r>
            <a:r>
              <a:rPr lang="en-US" sz="2400" dirty="0"/>
              <a:t> de Luc, un </a:t>
            </a:r>
            <a:r>
              <a:rPr lang="en-US" sz="2400" dirty="0" err="1"/>
              <a:t>ange</a:t>
            </a:r>
            <a:r>
              <a:rPr lang="en-US" sz="2400" dirty="0"/>
              <a:t> </a:t>
            </a:r>
            <a:r>
              <a:rPr lang="en-US" sz="2400" dirty="0" err="1"/>
              <a:t>entra</a:t>
            </a:r>
            <a:r>
              <a:rPr lang="en-US" sz="2400" dirty="0"/>
              <a:t> chez </a:t>
            </a:r>
            <a:r>
              <a:rPr lang="en-US" sz="2400" dirty="0" err="1"/>
              <a:t>elle</a:t>
            </a:r>
            <a:r>
              <a:rPr lang="en-US" sz="2400" dirty="0"/>
              <a:t> et </a:t>
            </a:r>
            <a:r>
              <a:rPr lang="en-US" sz="2400" dirty="0" err="1"/>
              <a:t>lui</a:t>
            </a:r>
            <a:r>
              <a:rPr lang="en-US" sz="2400" dirty="0"/>
              <a:t> </a:t>
            </a:r>
            <a:r>
              <a:rPr lang="en-US" sz="2400" dirty="0" err="1"/>
              <a:t>dit</a:t>
            </a:r>
            <a:r>
              <a:rPr lang="en-US" sz="2400" dirty="0"/>
              <a:t> : « </a:t>
            </a:r>
            <a:r>
              <a:rPr lang="en-US" sz="2400" b="1" dirty="0" err="1"/>
              <a:t>Réjouis-toi</a:t>
            </a:r>
            <a:r>
              <a:rPr lang="en-US" sz="2400" b="1" dirty="0"/>
              <a:t>, </a:t>
            </a:r>
            <a:r>
              <a:rPr lang="en-US" sz="2400" b="1" dirty="0" err="1"/>
              <a:t>toi</a:t>
            </a:r>
            <a:r>
              <a:rPr lang="en-US" sz="2400" b="1" dirty="0"/>
              <a:t> qui </a:t>
            </a:r>
            <a:r>
              <a:rPr lang="en-US" sz="2400" b="1" dirty="0" err="1"/>
              <a:t>es</a:t>
            </a:r>
            <a:r>
              <a:rPr lang="en-US" sz="2400" b="1" dirty="0"/>
              <a:t> </a:t>
            </a:r>
            <a:r>
              <a:rPr lang="en-US" sz="2400" b="1" dirty="0" err="1"/>
              <a:t>comblée</a:t>
            </a:r>
            <a:r>
              <a:rPr lang="en-US" sz="2400" b="1" dirty="0"/>
              <a:t> par la grâce ; le Seigneur </a:t>
            </a:r>
            <a:r>
              <a:rPr lang="en-US" sz="2400" b="1" dirty="0" err="1"/>
              <a:t>est</a:t>
            </a:r>
            <a:r>
              <a:rPr lang="en-US" sz="2400" b="1" dirty="0"/>
              <a:t> avec </a:t>
            </a:r>
            <a:r>
              <a:rPr lang="en-US" sz="2400" b="1" dirty="0" err="1"/>
              <a:t>toi</a:t>
            </a:r>
            <a:r>
              <a:rPr lang="en-US" sz="2400" dirty="0"/>
              <a:t>. </a:t>
            </a:r>
            <a:br>
              <a:rPr lang="en-US" sz="2400" dirty="0"/>
            </a:br>
            <a:r>
              <a:rPr lang="en-US" sz="2400" dirty="0" err="1"/>
              <a:t>Très</a:t>
            </a:r>
            <a:r>
              <a:rPr lang="en-US" sz="2400" dirty="0"/>
              <a:t> </a:t>
            </a:r>
            <a:r>
              <a:rPr lang="en-US" sz="2400" dirty="0" err="1"/>
              <a:t>troublée</a:t>
            </a:r>
            <a:r>
              <a:rPr lang="en-US" sz="2400" dirty="0"/>
              <a:t> par </a:t>
            </a:r>
            <a:r>
              <a:rPr lang="en-US" sz="2400" dirty="0" err="1"/>
              <a:t>cette</a:t>
            </a:r>
            <a:r>
              <a:rPr lang="en-US" sz="2400" dirty="0"/>
              <a:t> parole, </a:t>
            </a:r>
            <a:br>
              <a:rPr lang="en-US" sz="2400" dirty="0"/>
            </a:br>
            <a:r>
              <a:rPr lang="en-US" sz="2400" dirty="0" err="1"/>
              <a:t>elle</a:t>
            </a:r>
            <a:r>
              <a:rPr lang="en-US" sz="2400" dirty="0"/>
              <a:t> se </a:t>
            </a:r>
            <a:r>
              <a:rPr lang="en-US" sz="2400" dirty="0" err="1"/>
              <a:t>demandait</a:t>
            </a:r>
            <a:r>
              <a:rPr lang="en-US" sz="2400" dirty="0"/>
              <a:t> </a:t>
            </a:r>
            <a:r>
              <a:rPr lang="en-US" sz="2400" dirty="0" err="1"/>
              <a:t>ce</a:t>
            </a:r>
            <a:r>
              <a:rPr lang="en-US" sz="2400" dirty="0"/>
              <a:t> que </a:t>
            </a:r>
            <a:r>
              <a:rPr lang="en-US" sz="2400" dirty="0" err="1"/>
              <a:t>pouvait</a:t>
            </a:r>
            <a:r>
              <a:rPr lang="en-US" sz="2400" dirty="0"/>
              <a:t> </a:t>
            </a:r>
            <a:r>
              <a:rPr lang="en-US" sz="2400" dirty="0" err="1"/>
              <a:t>bien</a:t>
            </a:r>
            <a:r>
              <a:rPr lang="en-US" sz="2400" dirty="0"/>
              <a:t> signifier </a:t>
            </a:r>
            <a:r>
              <a:rPr lang="en-US" sz="2400" dirty="0" err="1"/>
              <a:t>une</a:t>
            </a:r>
            <a:r>
              <a:rPr lang="en-US" sz="2400" dirty="0"/>
              <a:t> </a:t>
            </a:r>
            <a:r>
              <a:rPr lang="en-US" sz="2400" dirty="0" err="1"/>
              <a:t>telle</a:t>
            </a:r>
            <a:r>
              <a:rPr lang="en-US" sz="2400" dirty="0"/>
              <a:t> salutation ».</a:t>
            </a:r>
          </a:p>
          <a:p>
            <a:pPr marL="0" indent="0" algn="ctr">
              <a:lnSpc>
                <a:spcPct val="100000"/>
              </a:lnSpc>
              <a:buNone/>
            </a:pPr>
            <a:r>
              <a:rPr lang="en-US" sz="2400" dirty="0"/>
              <a:t>(Luc 1.28, 29, NBS)</a:t>
            </a:r>
          </a:p>
        </p:txBody>
      </p:sp>
      <p:pic>
        <p:nvPicPr>
          <p:cNvPr id="4" name="Picture 4" descr="mulheres_08"/>
          <p:cNvPicPr>
            <a:picLocks noChangeAspect="1" noChangeArrowheads="1"/>
          </p:cNvPicPr>
          <p:nvPr/>
        </p:nvPicPr>
        <p:blipFill rotWithShape="1">
          <a:blip r:embed="rId3">
            <a:extLst>
              <a:ext uri="{28A0092B-C50C-407E-A947-70E740481C1C}">
                <a14:useLocalDpi xmlns:a14="http://schemas.microsoft.com/office/drawing/2010/main" val="0"/>
              </a:ext>
            </a:extLst>
          </a:blip>
          <a:srcRect r="44125"/>
          <a:stretch/>
        </p:blipFill>
        <p:spPr bwMode="auto">
          <a:xfrm>
            <a:off x="0" y="0"/>
            <a:ext cx="510921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091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6626" b="10485"/>
          <a:stretch/>
        </p:blipFill>
        <p:spPr>
          <a:xfrm>
            <a:off x="-93785" y="9372"/>
            <a:ext cx="12285785" cy="7238065"/>
          </a:xfrm>
          <a:prstGeom prst="rect">
            <a:avLst/>
          </a:prstGeom>
        </p:spPr>
      </p:pic>
      <p:sp>
        <p:nvSpPr>
          <p:cNvPr id="3" name="Content Placeholder 2"/>
          <p:cNvSpPr>
            <a:spLocks noGrp="1"/>
          </p:cNvSpPr>
          <p:nvPr>
            <p:ph idx="1"/>
          </p:nvPr>
        </p:nvSpPr>
        <p:spPr>
          <a:xfrm>
            <a:off x="2619943" y="2902254"/>
            <a:ext cx="9016533" cy="2023704"/>
          </a:xfrm>
        </p:spPr>
        <p:txBody>
          <a:bodyPr>
            <a:normAutofit/>
          </a:bodyPr>
          <a:lstStyle/>
          <a:p>
            <a:pPr marL="0" indent="0" algn="ctr">
              <a:lnSpc>
                <a:spcPct val="100000"/>
              </a:lnSpc>
              <a:buNone/>
            </a:pPr>
            <a:r>
              <a:rPr lang="fr-FR" sz="3200" dirty="0">
                <a:latin typeface="Avenir Next" charset="0"/>
                <a:ea typeface="Avenir Next" charset="0"/>
                <a:cs typeface="Avenir Next" charset="0"/>
              </a:rPr>
              <a:t>«  RÉJOUIS-TOI, TOI QUI ES </a:t>
            </a:r>
            <a:r>
              <a:rPr lang="fr-FR" sz="3200" b="1" dirty="0">
                <a:latin typeface="Avenir Next" charset="0"/>
                <a:ea typeface="Avenir Next" charset="0"/>
                <a:cs typeface="Avenir Next" charset="0"/>
              </a:rPr>
              <a:t>COMBLÉE PAR LA GRÂCE</a:t>
            </a:r>
            <a:r>
              <a:rPr lang="fr-FR" sz="3200" dirty="0">
                <a:latin typeface="Avenir Next" charset="0"/>
                <a:ea typeface="Avenir Next" charset="0"/>
                <a:cs typeface="Avenir Next" charset="0"/>
              </a:rPr>
              <a:t> ; LE SEIGNEUR EST AVEC TOI. »</a:t>
            </a:r>
          </a:p>
          <a:p>
            <a:pPr marL="0" indent="0" algn="ctr">
              <a:lnSpc>
                <a:spcPct val="100000"/>
              </a:lnSpc>
              <a:buNone/>
            </a:pPr>
            <a:r>
              <a:rPr lang="fr-FR" sz="2000" dirty="0">
                <a:latin typeface="Avenir Next" charset="0"/>
                <a:ea typeface="Avenir Next" charset="0"/>
                <a:cs typeface="Avenir Next" charset="0"/>
              </a:rPr>
              <a:t>(Luc 1.28, NBS)</a:t>
            </a:r>
            <a:endParaRPr lang="fr-FR" sz="3200" dirty="0">
              <a:latin typeface="Avenir Next" charset="0"/>
              <a:ea typeface="Avenir Next" charset="0"/>
              <a:cs typeface="Avenir Next" charset="0"/>
            </a:endParaRPr>
          </a:p>
        </p:txBody>
      </p:sp>
    </p:spTree>
    <p:extLst>
      <p:ext uri="{BB962C8B-B14F-4D97-AF65-F5344CB8AC3E}">
        <p14:creationId xmlns:p14="http://schemas.microsoft.com/office/powerpoint/2010/main" val="1011138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6626" b="10485"/>
          <a:stretch/>
        </p:blipFill>
        <p:spPr>
          <a:xfrm>
            <a:off x="0" y="0"/>
            <a:ext cx="12285785" cy="7238065"/>
          </a:xfrm>
          <a:prstGeom prst="rect">
            <a:avLst/>
          </a:prstGeom>
        </p:spPr>
      </p:pic>
      <p:sp>
        <p:nvSpPr>
          <p:cNvPr id="3" name="Content Placeholder 2"/>
          <p:cNvSpPr>
            <a:spLocks noGrp="1"/>
          </p:cNvSpPr>
          <p:nvPr>
            <p:ph idx="1"/>
          </p:nvPr>
        </p:nvSpPr>
        <p:spPr>
          <a:xfrm>
            <a:off x="2949676" y="1766634"/>
            <a:ext cx="8883736" cy="4351338"/>
          </a:xfrm>
        </p:spPr>
        <p:txBody>
          <a:bodyPr/>
          <a:lstStyle/>
          <a:p>
            <a:r>
              <a:rPr lang="fr-FR" dirty="0"/>
              <a:t>Marie dut </a:t>
            </a:r>
            <a:r>
              <a:rPr lang="fr-FR" b="1" dirty="0">
                <a:solidFill>
                  <a:schemeClr val="accent6">
                    <a:lumMod val="50000"/>
                  </a:schemeClr>
                </a:solidFill>
              </a:rPr>
              <a:t>« désapprendre » </a:t>
            </a:r>
            <a:r>
              <a:rPr lang="fr-FR" dirty="0"/>
              <a:t>la vie telle qu'elle l'avait connue, un peu comme Marina Chapman avait dû le faire. </a:t>
            </a:r>
          </a:p>
          <a:p>
            <a:r>
              <a:rPr lang="fr-FR" dirty="0"/>
              <a:t>Maintenant, Marie devait </a:t>
            </a:r>
            <a:r>
              <a:rPr lang="fr-FR" b="1" dirty="0">
                <a:solidFill>
                  <a:schemeClr val="accent6">
                    <a:lumMod val="50000"/>
                  </a:schemeClr>
                </a:solidFill>
              </a:rPr>
              <a:t>exercer plus de foi que jamais auparavant</a:t>
            </a:r>
            <a:r>
              <a:rPr lang="fr-FR" dirty="0"/>
              <a:t> afin qu'elle puisse apprendre ce que cela signifierait d'être la mère de Dieu sur terre. </a:t>
            </a:r>
          </a:p>
          <a:p>
            <a:r>
              <a:rPr lang="fr-FR" b="1" dirty="0">
                <a:solidFill>
                  <a:schemeClr val="accent6">
                    <a:lumMod val="50000"/>
                  </a:schemeClr>
                </a:solidFill>
              </a:rPr>
              <a:t>Elle savait qu'elle ferait face à de grandes difficultés.</a:t>
            </a:r>
            <a:r>
              <a:rPr lang="fr-FR" dirty="0"/>
              <a:t> Mais savait-elle que si elle suivait la direction de Dieu, </a:t>
            </a:r>
            <a:br>
              <a:rPr lang="fr-FR" dirty="0"/>
            </a:br>
            <a:r>
              <a:rPr lang="fr-FR" dirty="0"/>
              <a:t>Il utiliserait cette bénédiction inattendue dans sa vie pour bénir d'innombrables autres personnes ? </a:t>
            </a:r>
          </a:p>
          <a:p>
            <a:endParaRPr lang="en-US" dirty="0"/>
          </a:p>
        </p:txBody>
      </p:sp>
    </p:spTree>
    <p:extLst>
      <p:ext uri="{BB962C8B-B14F-4D97-AF65-F5344CB8AC3E}">
        <p14:creationId xmlns:p14="http://schemas.microsoft.com/office/powerpoint/2010/main" val="1544185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1" cy="6883583"/>
          </a:xfrm>
          <a:prstGeom prst="rect">
            <a:avLst/>
          </a:prstGeom>
        </p:spPr>
      </p:pic>
      <p:sp>
        <p:nvSpPr>
          <p:cNvPr id="2" name="Title 1"/>
          <p:cNvSpPr>
            <a:spLocks noGrp="1"/>
          </p:cNvSpPr>
          <p:nvPr>
            <p:ph type="title"/>
          </p:nvPr>
        </p:nvSpPr>
        <p:spPr>
          <a:xfrm>
            <a:off x="941439" y="940306"/>
            <a:ext cx="9765891" cy="1325563"/>
          </a:xfrm>
        </p:spPr>
        <p:txBody>
          <a:bodyPr>
            <a:normAutofit/>
          </a:bodyPr>
          <a:lstStyle/>
          <a:p>
            <a:pPr algn="ctr"/>
            <a:r>
              <a:rPr lang="en-US" sz="4000" b="1" dirty="0">
                <a:solidFill>
                  <a:schemeClr val="accent6">
                    <a:lumMod val="50000"/>
                  </a:schemeClr>
                </a:solidFill>
                <a:latin typeface="Avenir Next" charset="0"/>
                <a:ea typeface="Avenir Next" charset="0"/>
                <a:cs typeface="Avenir Next" charset="0"/>
              </a:rPr>
              <a:t>L’HÉRITAGE DE MARIE POUR NOUS</a:t>
            </a:r>
            <a:endParaRPr lang="en-US" sz="4000" dirty="0">
              <a:solidFill>
                <a:schemeClr val="accent6">
                  <a:lumMod val="50000"/>
                </a:schemeClr>
              </a:solidFill>
              <a:latin typeface="Avenir Next" charset="0"/>
              <a:ea typeface="Avenir Next" charset="0"/>
              <a:cs typeface="Avenir Next" charset="0"/>
            </a:endParaRPr>
          </a:p>
        </p:txBody>
      </p:sp>
      <p:sp>
        <p:nvSpPr>
          <p:cNvPr id="3" name="Content Placeholder 2"/>
          <p:cNvSpPr>
            <a:spLocks noGrp="1"/>
          </p:cNvSpPr>
          <p:nvPr>
            <p:ph idx="1"/>
          </p:nvPr>
        </p:nvSpPr>
        <p:spPr>
          <a:xfrm>
            <a:off x="1723100" y="3005496"/>
            <a:ext cx="8187813" cy="2215433"/>
          </a:xfrm>
        </p:spPr>
        <p:txBody>
          <a:bodyPr/>
          <a:lstStyle/>
          <a:p>
            <a:pPr marL="0" indent="0" algn="ctr">
              <a:lnSpc>
                <a:spcPct val="100000"/>
              </a:lnSpc>
              <a:buNone/>
            </a:pPr>
            <a:r>
              <a:rPr lang="en-US" dirty="0" err="1"/>
              <a:t>Comme</a:t>
            </a:r>
            <a:r>
              <a:rPr lang="en-US" dirty="0"/>
              <a:t> nous le </a:t>
            </a:r>
            <a:r>
              <a:rPr lang="en-US" dirty="0" err="1"/>
              <a:t>voyons</a:t>
            </a:r>
            <a:r>
              <a:rPr lang="en-US" dirty="0"/>
              <a:t> </a:t>
            </a:r>
            <a:r>
              <a:rPr lang="en-US" dirty="0" err="1"/>
              <a:t>à</a:t>
            </a:r>
            <a:r>
              <a:rPr lang="en-US" dirty="0"/>
              <a:t> travers </a:t>
            </a:r>
            <a:r>
              <a:rPr lang="en-US" dirty="0" err="1"/>
              <a:t>l'expérience</a:t>
            </a:r>
            <a:r>
              <a:rPr lang="en-US" dirty="0"/>
              <a:t> de Marie, </a:t>
            </a:r>
            <a:r>
              <a:rPr lang="en-US" dirty="0" err="1"/>
              <a:t>Dieu</a:t>
            </a:r>
            <a:r>
              <a:rPr lang="en-US" dirty="0"/>
              <a:t> </a:t>
            </a:r>
            <a:r>
              <a:rPr lang="en-US" dirty="0" err="1"/>
              <a:t>utilisera</a:t>
            </a:r>
            <a:r>
              <a:rPr lang="en-US" dirty="0"/>
              <a:t> </a:t>
            </a:r>
            <a:r>
              <a:rPr lang="en-US" dirty="0" err="1"/>
              <a:t>certainement</a:t>
            </a:r>
            <a:r>
              <a:rPr lang="en-US" dirty="0"/>
              <a:t> </a:t>
            </a:r>
            <a:r>
              <a:rPr lang="en-US" dirty="0" err="1"/>
              <a:t>ses</a:t>
            </a:r>
            <a:r>
              <a:rPr lang="en-US" dirty="0"/>
              <a:t> </a:t>
            </a:r>
            <a:r>
              <a:rPr lang="en-US" dirty="0" err="1"/>
              <a:t>bénédictions</a:t>
            </a:r>
            <a:r>
              <a:rPr lang="en-US" dirty="0"/>
              <a:t> </a:t>
            </a:r>
            <a:r>
              <a:rPr lang="en-US" dirty="0" err="1"/>
              <a:t>dans</a:t>
            </a:r>
            <a:r>
              <a:rPr lang="en-US" dirty="0"/>
              <a:t> </a:t>
            </a:r>
            <a:r>
              <a:rPr lang="en-US" dirty="0" err="1"/>
              <a:t>nos</a:t>
            </a:r>
            <a:r>
              <a:rPr lang="en-US" dirty="0"/>
              <a:t> vies pour </a:t>
            </a:r>
            <a:r>
              <a:rPr lang="en-US" dirty="0" err="1"/>
              <a:t>bénir</a:t>
            </a:r>
            <a:r>
              <a:rPr lang="en-US" dirty="0"/>
              <a:t> les </a:t>
            </a:r>
            <a:r>
              <a:rPr lang="en-US" dirty="0" err="1"/>
              <a:t>autres</a:t>
            </a:r>
            <a:r>
              <a:rPr lang="en-US" dirty="0"/>
              <a:t>, </a:t>
            </a:r>
            <a:r>
              <a:rPr lang="en-US" dirty="0" err="1"/>
              <a:t>même</a:t>
            </a:r>
            <a:r>
              <a:rPr lang="en-US" dirty="0"/>
              <a:t> </a:t>
            </a:r>
            <a:r>
              <a:rPr lang="en-US" dirty="0" err="1"/>
              <a:t>si</a:t>
            </a:r>
            <a:r>
              <a:rPr lang="en-US" dirty="0"/>
              <a:t> nous ne </a:t>
            </a:r>
            <a:r>
              <a:rPr lang="en-US" dirty="0" err="1"/>
              <a:t>pouvons</a:t>
            </a:r>
            <a:r>
              <a:rPr lang="en-US" dirty="0"/>
              <a:t> pas </a:t>
            </a:r>
            <a:r>
              <a:rPr lang="en-US" dirty="0" err="1"/>
              <a:t>clairement</a:t>
            </a:r>
            <a:r>
              <a:rPr lang="en-US" dirty="0"/>
              <a:t> </a:t>
            </a:r>
            <a:r>
              <a:rPr lang="en-US" dirty="0" err="1"/>
              <a:t>voir</a:t>
            </a:r>
            <a:r>
              <a:rPr lang="en-US" dirty="0"/>
              <a:t> comment </a:t>
            </a:r>
            <a:r>
              <a:rPr lang="en-US" dirty="0" err="1"/>
              <a:t>il</a:t>
            </a:r>
            <a:r>
              <a:rPr lang="en-US" dirty="0"/>
              <a:t> le </a:t>
            </a:r>
            <a:r>
              <a:rPr lang="en-US" dirty="0" err="1"/>
              <a:t>fera</a:t>
            </a:r>
            <a:r>
              <a:rPr lang="en-US" dirty="0"/>
              <a:t>.</a:t>
            </a:r>
          </a:p>
        </p:txBody>
      </p:sp>
    </p:spTree>
    <p:extLst>
      <p:ext uri="{BB962C8B-B14F-4D97-AF65-F5344CB8AC3E}">
        <p14:creationId xmlns:p14="http://schemas.microsoft.com/office/powerpoint/2010/main" val="351751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6626" b="10485"/>
          <a:stretch/>
        </p:blipFill>
        <p:spPr>
          <a:xfrm>
            <a:off x="-93785" y="0"/>
            <a:ext cx="12285785" cy="7238065"/>
          </a:xfrm>
          <a:prstGeom prst="rect">
            <a:avLst/>
          </a:prstGeom>
        </p:spPr>
      </p:pic>
      <p:sp>
        <p:nvSpPr>
          <p:cNvPr id="2" name="Title 1"/>
          <p:cNvSpPr>
            <a:spLocks noGrp="1"/>
          </p:cNvSpPr>
          <p:nvPr>
            <p:ph type="title"/>
          </p:nvPr>
        </p:nvSpPr>
        <p:spPr>
          <a:xfrm>
            <a:off x="2403997" y="1087790"/>
            <a:ext cx="9522538" cy="1325563"/>
          </a:xfrm>
        </p:spPr>
        <p:txBody>
          <a:bodyPr>
            <a:normAutofit/>
          </a:bodyPr>
          <a:lstStyle/>
          <a:p>
            <a:pPr algn="ctr"/>
            <a:r>
              <a:rPr lang="en-US" sz="3600" b="1" dirty="0">
                <a:solidFill>
                  <a:schemeClr val="accent6">
                    <a:lumMod val="50000"/>
                  </a:schemeClr>
                </a:solidFill>
                <a:latin typeface="Avenir Next" charset="0"/>
                <a:ea typeface="Avenir Next" charset="0"/>
                <a:cs typeface="Avenir Next" charset="0"/>
              </a:rPr>
              <a:t>LA FEMME BÉNIE </a:t>
            </a:r>
            <a:r>
              <a:rPr lang="en-US" sz="3600" dirty="0">
                <a:solidFill>
                  <a:schemeClr val="accent6">
                    <a:lumMod val="50000"/>
                  </a:schemeClr>
                </a:solidFill>
                <a:latin typeface="Avenir Next" charset="0"/>
                <a:ea typeface="Avenir Next" charset="0"/>
                <a:cs typeface="Avenir Next" charset="0"/>
              </a:rPr>
              <a:t>DE L’ANCIEN TESTAMENT</a:t>
            </a:r>
            <a:endParaRPr lang="en-US" sz="3600" b="1" dirty="0">
              <a:solidFill>
                <a:schemeClr val="accent6">
                  <a:lumMod val="50000"/>
                </a:schemeClr>
              </a:solidFill>
              <a:latin typeface="Avenir Next" charset="0"/>
              <a:ea typeface="Avenir Next" charset="0"/>
              <a:cs typeface="Avenir Next" charset="0"/>
            </a:endParaRPr>
          </a:p>
        </p:txBody>
      </p:sp>
      <p:sp>
        <p:nvSpPr>
          <p:cNvPr id="3" name="Content Placeholder 2"/>
          <p:cNvSpPr>
            <a:spLocks noGrp="1"/>
          </p:cNvSpPr>
          <p:nvPr>
            <p:ph idx="1"/>
          </p:nvPr>
        </p:nvSpPr>
        <p:spPr>
          <a:xfrm>
            <a:off x="2743200" y="2282825"/>
            <a:ext cx="8610600" cy="4351338"/>
          </a:xfrm>
        </p:spPr>
        <p:txBody>
          <a:bodyPr>
            <a:normAutofit lnSpcReduction="10000"/>
          </a:bodyPr>
          <a:lstStyle/>
          <a:p>
            <a:pPr marL="0" indent="0" algn="ctr">
              <a:lnSpc>
                <a:spcPct val="100000"/>
              </a:lnSpc>
              <a:buNone/>
            </a:pPr>
            <a:endParaRPr lang="en-US" dirty="0"/>
          </a:p>
          <a:p>
            <a:pPr marL="0" indent="0" algn="ctr">
              <a:lnSpc>
                <a:spcPct val="100000"/>
              </a:lnSpc>
              <a:buNone/>
            </a:pPr>
            <a:r>
              <a:rPr lang="fr-FR" dirty="0"/>
              <a:t>La Sunamite avait un esprit de service désintéressé, comme le montre son hospitalité envers le prophète.</a:t>
            </a:r>
            <a:br>
              <a:rPr lang="fr-FR" dirty="0"/>
            </a:br>
            <a:r>
              <a:rPr lang="fr-FR" dirty="0"/>
              <a:t>(2 Rois.9, 10)</a:t>
            </a:r>
          </a:p>
          <a:p>
            <a:pPr marL="0" indent="0" algn="ctr">
              <a:lnSpc>
                <a:spcPct val="100000"/>
              </a:lnSpc>
              <a:buNone/>
            </a:pPr>
            <a:r>
              <a:rPr lang="fr-FR" dirty="0"/>
              <a:t> J’ai une question pour chacune d'entre nous. </a:t>
            </a:r>
            <a:br>
              <a:rPr lang="fr-FR" dirty="0"/>
            </a:br>
            <a:r>
              <a:rPr lang="fr-FR" b="1" dirty="0">
                <a:solidFill>
                  <a:schemeClr val="accent6">
                    <a:lumMod val="50000"/>
                  </a:schemeClr>
                </a:solidFill>
              </a:rPr>
              <a:t>Quel acte de service désintéressé, simplement parce que nous aimons Dieu, sommes-nous prêtes à faire pour lui ? </a:t>
            </a:r>
            <a:r>
              <a:rPr lang="fr-FR" dirty="0"/>
              <a:t>Ces actes altruistes peuvent ne jamais figurer sur la liste des rapports de l'Église, mais ils sont écrits sur le grand parchemin de Dieu dans le ciel.</a:t>
            </a:r>
          </a:p>
        </p:txBody>
      </p:sp>
    </p:spTree>
    <p:extLst>
      <p:ext uri="{BB962C8B-B14F-4D97-AF65-F5344CB8AC3E}">
        <p14:creationId xmlns:p14="http://schemas.microsoft.com/office/powerpoint/2010/main" val="836962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1" cy="6883583"/>
          </a:xfrm>
          <a:prstGeom prst="rect">
            <a:avLst/>
          </a:prstGeom>
        </p:spPr>
      </p:pic>
      <p:sp>
        <p:nvSpPr>
          <p:cNvPr id="2" name="Title 1"/>
          <p:cNvSpPr>
            <a:spLocks noGrp="1"/>
          </p:cNvSpPr>
          <p:nvPr>
            <p:ph type="title"/>
          </p:nvPr>
        </p:nvSpPr>
        <p:spPr>
          <a:xfrm>
            <a:off x="779208" y="940313"/>
            <a:ext cx="10515600" cy="1325563"/>
          </a:xfrm>
        </p:spPr>
        <p:txBody>
          <a:bodyPr>
            <a:normAutofit/>
          </a:bodyPr>
          <a:lstStyle/>
          <a:p>
            <a:pPr algn="ctr"/>
            <a:r>
              <a:rPr lang="en-US" sz="3600" b="1" dirty="0">
                <a:solidFill>
                  <a:schemeClr val="accent6">
                    <a:lumMod val="50000"/>
                  </a:schemeClr>
                </a:solidFill>
                <a:latin typeface="Avenir Next" charset="0"/>
                <a:ea typeface="Avenir Next" charset="0"/>
                <a:cs typeface="Avenir Next" charset="0"/>
              </a:rPr>
              <a:t>L’HÉRITAGE DE LA SUNAMITE POUR NOUS</a:t>
            </a:r>
            <a:endParaRPr lang="en-US" sz="3600" dirty="0">
              <a:solidFill>
                <a:schemeClr val="accent6">
                  <a:lumMod val="50000"/>
                </a:schemeClr>
              </a:solidFill>
              <a:latin typeface="Avenir Next" charset="0"/>
              <a:ea typeface="Avenir Next" charset="0"/>
              <a:cs typeface="Avenir Next" charset="0"/>
            </a:endParaRPr>
          </a:p>
        </p:txBody>
      </p:sp>
      <p:sp>
        <p:nvSpPr>
          <p:cNvPr id="3" name="Content Placeholder 2"/>
          <p:cNvSpPr>
            <a:spLocks noGrp="1"/>
          </p:cNvSpPr>
          <p:nvPr>
            <p:ph idx="1"/>
          </p:nvPr>
        </p:nvSpPr>
        <p:spPr>
          <a:xfrm>
            <a:off x="838200" y="3256218"/>
            <a:ext cx="10515600" cy="2215433"/>
          </a:xfrm>
        </p:spPr>
        <p:txBody>
          <a:bodyPr/>
          <a:lstStyle/>
          <a:p>
            <a:pPr marL="0" indent="0" algn="ctr">
              <a:lnSpc>
                <a:spcPct val="100000"/>
              </a:lnSpc>
              <a:buNone/>
            </a:pPr>
            <a:r>
              <a:rPr lang="en-US" dirty="0">
                <a:latin typeface="Avenir Next" charset="0"/>
                <a:ea typeface="Avenir Next" charset="0"/>
                <a:cs typeface="Avenir Next" charset="0"/>
              </a:rPr>
              <a:t>TOUT COMME MARIE, LA MÈRE TERRESTRE DE JÉSUS, </a:t>
            </a:r>
            <a:br>
              <a:rPr lang="en-US" dirty="0">
                <a:latin typeface="Avenir Next" charset="0"/>
                <a:ea typeface="Avenir Next" charset="0"/>
                <a:cs typeface="Avenir Next" charset="0"/>
              </a:rPr>
            </a:br>
            <a:r>
              <a:rPr lang="en-US" dirty="0">
                <a:latin typeface="Avenir Next" charset="0"/>
                <a:ea typeface="Avenir Next" charset="0"/>
                <a:cs typeface="Avenir Next" charset="0"/>
              </a:rPr>
              <a:t>LA FEMME DE SUNEM NOUS LAISSE AUSSI UN HÉRITAGE.</a:t>
            </a:r>
          </a:p>
        </p:txBody>
      </p:sp>
    </p:spTree>
    <p:extLst>
      <p:ext uri="{BB962C8B-B14F-4D97-AF65-F5344CB8AC3E}">
        <p14:creationId xmlns:p14="http://schemas.microsoft.com/office/powerpoint/2010/main" val="349678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23475"/>
          <a:stretch/>
        </p:blipFill>
        <p:spPr>
          <a:xfrm>
            <a:off x="-1" y="-1"/>
            <a:ext cx="12189867" cy="6858001"/>
          </a:xfrm>
          <a:prstGeom prst="rect">
            <a:avLst/>
          </a:prstGeom>
        </p:spPr>
      </p:pic>
      <p:sp>
        <p:nvSpPr>
          <p:cNvPr id="2" name="Title 1"/>
          <p:cNvSpPr>
            <a:spLocks noGrp="1"/>
          </p:cNvSpPr>
          <p:nvPr>
            <p:ph type="title"/>
          </p:nvPr>
        </p:nvSpPr>
        <p:spPr>
          <a:xfrm>
            <a:off x="336756" y="1427005"/>
            <a:ext cx="10515600" cy="1325563"/>
          </a:xfrm>
        </p:spPr>
        <p:txBody>
          <a:bodyPr>
            <a:normAutofit/>
          </a:bodyPr>
          <a:lstStyle/>
          <a:p>
            <a:r>
              <a:rPr lang="en-US" sz="4000" b="1" dirty="0">
                <a:solidFill>
                  <a:schemeClr val="bg1"/>
                </a:solidFill>
                <a:latin typeface="Avenir Next" charset="0"/>
                <a:ea typeface="Avenir Next" charset="0"/>
                <a:cs typeface="Avenir Next" charset="0"/>
              </a:rPr>
              <a:t>1. L’HOSPITALITÉ</a:t>
            </a:r>
          </a:p>
        </p:txBody>
      </p:sp>
      <p:sp>
        <p:nvSpPr>
          <p:cNvPr id="3" name="Content Placeholder 2"/>
          <p:cNvSpPr>
            <a:spLocks noGrp="1"/>
          </p:cNvSpPr>
          <p:nvPr>
            <p:ph idx="1"/>
          </p:nvPr>
        </p:nvSpPr>
        <p:spPr>
          <a:xfrm>
            <a:off x="690718" y="3344707"/>
            <a:ext cx="10515600" cy="2687383"/>
          </a:xfrm>
        </p:spPr>
        <p:txBody>
          <a:bodyPr>
            <a:normAutofit lnSpcReduction="10000"/>
          </a:bodyPr>
          <a:lstStyle/>
          <a:p>
            <a:pPr marL="0" indent="0" algn="ctr">
              <a:lnSpc>
                <a:spcPct val="100000"/>
              </a:lnSpc>
              <a:buNone/>
            </a:pPr>
            <a:r>
              <a:rPr lang="en-US" dirty="0"/>
              <a:t>“</a:t>
            </a:r>
            <a:r>
              <a:rPr lang="fr-FR" dirty="0"/>
              <a:t>« Le prophète venait souvent dans cette chambre dont il appréciait </a:t>
            </a:r>
            <a:br>
              <a:rPr lang="fr-FR" dirty="0"/>
            </a:br>
            <a:r>
              <a:rPr lang="fr-FR" dirty="0"/>
              <a:t>le calme reposant. </a:t>
            </a:r>
            <a:r>
              <a:rPr lang="fr-FR" b="1" dirty="0"/>
              <a:t>Dieu ne fut pas insensible aux marques de bonté de cette femme </a:t>
            </a:r>
            <a:r>
              <a:rPr lang="fr-FR" dirty="0"/>
              <a:t>dont le foyer était sans enfant. Il récompensa son hospitalité en lui donnant un fils. » </a:t>
            </a:r>
          </a:p>
          <a:p>
            <a:pPr marL="0" indent="0" algn="ctr">
              <a:lnSpc>
                <a:spcPct val="100000"/>
              </a:lnSpc>
              <a:buNone/>
            </a:pPr>
            <a:endParaRPr lang="en-US" dirty="0"/>
          </a:p>
          <a:p>
            <a:pPr marL="0" indent="0" algn="ctr">
              <a:lnSpc>
                <a:spcPct val="100000"/>
              </a:lnSpc>
              <a:buNone/>
            </a:pPr>
            <a:r>
              <a:rPr lang="en-US" sz="2400" dirty="0"/>
              <a:t>(Ellen White. </a:t>
            </a:r>
            <a:r>
              <a:rPr lang="en-US" sz="2400" i="1" dirty="0" err="1"/>
              <a:t>Prophètes</a:t>
            </a:r>
            <a:r>
              <a:rPr lang="en-US" sz="2400" i="1" dirty="0"/>
              <a:t> et </a:t>
            </a:r>
            <a:r>
              <a:rPr lang="en-US" sz="2400" i="1" dirty="0" err="1"/>
              <a:t>rois</a:t>
            </a:r>
            <a:r>
              <a:rPr lang="en-US" sz="2400" dirty="0"/>
              <a:t>, p. 181) </a:t>
            </a:r>
          </a:p>
        </p:txBody>
      </p:sp>
    </p:spTree>
    <p:extLst>
      <p:ext uri="{BB962C8B-B14F-4D97-AF65-F5344CB8AC3E}">
        <p14:creationId xmlns:p14="http://schemas.microsoft.com/office/powerpoint/2010/main" val="15318123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8826</TotalTime>
  <Words>1805</Words>
  <Application>Microsoft Office PowerPoint</Application>
  <PresentationFormat>Personnalisé</PresentationFormat>
  <Paragraphs>145</Paragraphs>
  <Slides>15</Slides>
  <Notes>15</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Office Theme</vt:lpstr>
      <vt:lpstr>BÉNIES POUR BÉNIR PAR DINORAH RIVERA</vt:lpstr>
      <vt:lpstr>Présentation PowerPoint</vt:lpstr>
      <vt:lpstr>LA FEMME BÉNIE DU NOUVEAU TESTAMENT</vt:lpstr>
      <vt:lpstr>Présentation PowerPoint</vt:lpstr>
      <vt:lpstr>Présentation PowerPoint</vt:lpstr>
      <vt:lpstr>L’HÉRITAGE DE MARIE POUR NOUS</vt:lpstr>
      <vt:lpstr>LA FEMME BÉNIE DE L’ANCIEN TESTAMENT</vt:lpstr>
      <vt:lpstr>L’HÉRITAGE DE LA SUNAMITE POUR NOUS</vt:lpstr>
      <vt:lpstr>1. L’HOSPITALITÉ</vt:lpstr>
      <vt:lpstr>2. LE CONTENTEMENT </vt:lpstr>
      <vt:lpstr>Présentation PowerPoint</vt:lpstr>
      <vt:lpstr>3. LA PAIX ET LA CONFIANCE</vt:lpstr>
      <vt:lpstr>4. LA PERSÉVÉRANCE </vt:lpstr>
      <vt:lpstr>Présentation PowerPoint</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BLESSED TO BLESS BY DINORAH RIVERA</dc:title>
  <dc:creator>Arrais, Raquel</dc:creator>
  <cp:lastModifiedBy>DJANOU</cp:lastModifiedBy>
  <cp:revision>40</cp:revision>
  <dcterms:created xsi:type="dcterms:W3CDTF">2018-04-29T15:42:07Z</dcterms:created>
  <dcterms:modified xsi:type="dcterms:W3CDTF">2018-05-02T14:49:44Z</dcterms:modified>
</cp:coreProperties>
</file>