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9" r:id="rId15"/>
    <p:sldId id="272" r:id="rId16"/>
    <p:sldId id="273" r:id="rId17"/>
    <p:sldId id="275" r:id="rId18"/>
    <p:sldId id="274" r:id="rId19"/>
    <p:sldId id="276" r:id="rId20"/>
    <p:sldId id="280" r:id="rId21"/>
    <p:sldId id="277" r:id="rId22"/>
    <p:sldId id="281"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0091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37"/>
    <p:restoredTop sz="76667"/>
  </p:normalViewPr>
  <p:slideViewPr>
    <p:cSldViewPr snapToGrid="0" snapToObjects="1">
      <p:cViewPr>
        <p:scale>
          <a:sx n="62" d="100"/>
          <a:sy n="62" d="100"/>
        </p:scale>
        <p:origin x="-942" y="-78"/>
      </p:cViewPr>
      <p:guideLst>
        <p:guide orient="horz" pos="2160"/>
        <p:guide pos="2880"/>
      </p:guideLst>
    </p:cSldViewPr>
  </p:slideViewPr>
  <p:notesTextViewPr>
    <p:cViewPr>
      <p:scale>
        <a:sx n="1" d="1"/>
        <a:sy n="1" d="1"/>
      </p:scale>
      <p:origin x="0" y="0"/>
    </p:cViewPr>
  </p:notesTextViewPr>
  <p:notesViewPr>
    <p:cSldViewPr snapToGrid="0" snapToObjects="1">
      <p:cViewPr varScale="1">
        <p:scale>
          <a:sx n="99" d="100"/>
          <a:sy n="99" d="100"/>
        </p:scale>
        <p:origin x="436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79582C-AD35-8C41-845A-3F0420AFFF82}" type="datetimeFigureOut">
              <a:rPr lang="en-US" smtClean="0"/>
              <a:pPr/>
              <a:t>2/15/2018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0CA45F-3E6B-FD44-9F8A-9D3BC1F0D9A8}" type="slidenum">
              <a:rPr lang="en-US" smtClean="0"/>
              <a:pPr/>
              <a:t>‹N°›</a:t>
            </a:fld>
            <a:endParaRPr lang="en-US"/>
          </a:p>
        </p:txBody>
      </p:sp>
    </p:spTree>
    <p:extLst>
      <p:ext uri="{BB962C8B-B14F-4D97-AF65-F5344CB8AC3E}">
        <p14:creationId xmlns:p14="http://schemas.microsoft.com/office/powerpoint/2010/main" val="342645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6313" y="463550"/>
            <a:ext cx="1638300" cy="1228725"/>
          </a:xfrm>
        </p:spPr>
      </p:sp>
      <p:sp>
        <p:nvSpPr>
          <p:cNvPr id="3" name="Notes Placeholder 2"/>
          <p:cNvSpPr>
            <a:spLocks noGrp="1"/>
          </p:cNvSpPr>
          <p:nvPr>
            <p:ph type="body" idx="1"/>
          </p:nvPr>
        </p:nvSpPr>
        <p:spPr>
          <a:xfrm>
            <a:off x="685800" y="974767"/>
            <a:ext cx="5486400" cy="3600450"/>
          </a:xfrm>
        </p:spPr>
        <p:txBody>
          <a:bodyPr/>
          <a:lstStyle/>
          <a:p>
            <a:r>
              <a:rPr lang="fr-FR" sz="1200" b="1" kern="1200" dirty="0" smtClean="0">
                <a:solidFill>
                  <a:schemeClr val="tx1"/>
                </a:solidFill>
                <a:latin typeface="+mn-lt"/>
                <a:ea typeface="+mn-ea"/>
                <a:cs typeface="+mn-cs"/>
              </a:rPr>
              <a:t>Sermon : Dieu comprend</a:t>
            </a:r>
          </a:p>
          <a:p>
            <a:r>
              <a:rPr lang="fr-FR" sz="1200" kern="1200" dirty="0" smtClean="0">
                <a:solidFill>
                  <a:schemeClr val="tx1"/>
                </a:solidFill>
                <a:latin typeface="+mn-lt"/>
                <a:ea typeface="+mn-ea"/>
                <a:cs typeface="+mn-cs"/>
              </a:rPr>
              <a:t>Rédigé  par Chantal </a:t>
            </a:r>
            <a:r>
              <a:rPr lang="fr-FR" sz="1200" kern="1200" dirty="0" err="1" smtClean="0">
                <a:solidFill>
                  <a:schemeClr val="tx1"/>
                </a:solidFill>
                <a:latin typeface="+mn-lt"/>
                <a:ea typeface="+mn-ea"/>
                <a:cs typeface="+mn-cs"/>
              </a:rPr>
              <a:t>Klingbeil</a:t>
            </a:r>
            <a:endParaRPr lang="fr-FR" sz="1200" kern="1200" dirty="0" smtClean="0">
              <a:solidFill>
                <a:schemeClr val="tx1"/>
              </a:solidFill>
              <a:latin typeface="+mn-lt"/>
              <a:ea typeface="+mn-ea"/>
              <a:cs typeface="+mn-cs"/>
            </a:endParaRPr>
          </a:p>
          <a:p>
            <a:r>
              <a:rPr lang="fr-FR" sz="1200" b="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r>
              <a:rPr lang="fr-FR" sz="1200" b="1" kern="1200" dirty="0" smtClean="0">
                <a:solidFill>
                  <a:schemeClr val="tx1"/>
                </a:solidFill>
                <a:latin typeface="+mn-lt"/>
                <a:ea typeface="+mn-ea"/>
                <a:cs typeface="+mn-cs"/>
              </a:rPr>
              <a:t>Introduction</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Aujourd’hui, nous ciblons la prière en particulier. La Bible est remplie d’exemples de prières puissantes  et de réponses merveilleuses aux requêtes. Ce matin, voyons l’une des prières les plus puissantes de l’histoire. Prenons le livre 1 Rois 18. Nous commencerons au verset 30.</a:t>
            </a:r>
          </a:p>
          <a:p>
            <a:r>
              <a:rPr lang="fr-FR" sz="1200" kern="1200" dirty="0" smtClean="0">
                <a:solidFill>
                  <a:schemeClr val="tx1"/>
                </a:solidFill>
                <a:latin typeface="+mn-lt"/>
                <a:ea typeface="+mn-ea"/>
                <a:cs typeface="+mn-cs"/>
              </a:rPr>
              <a:t> </a:t>
            </a:r>
          </a:p>
          <a:p>
            <a:r>
              <a:rPr lang="fr-FR" sz="1200" i="1" kern="1200" dirty="0" smtClean="0">
                <a:solidFill>
                  <a:schemeClr val="tx1"/>
                </a:solidFill>
                <a:latin typeface="+mn-lt"/>
                <a:ea typeface="+mn-ea"/>
                <a:cs typeface="+mn-cs"/>
              </a:rPr>
              <a:t>30 Elie dit alors à tout le peuple : Approchez-vous de moi! Tout le peuple s'approcha de lui. Et Elie rétablit l'autel de l'Eternel, qui avait été renversé.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31 Il prit douze pierres d'après le nombre des tribus des fils de Jacob, auquel l'Eternel avait dit : Israël sera ton nom ;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32 et il bâtit avec ces pierres un autel au nom de l'Eternel. Il fit autour de l'autel un fossé de la capacité de deux mesures de semence.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33 Il arrangea le bois, coupa le taureau par morceaux, et le plaça sur le bois. Puis il dit : Remplissez d'eau quatre cruches, et versez-les sur l'holocauste et sur le bois.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34 Il dit : Faites-le une seconde fois. Et ils le firent une seconde fois. Il dit : Faites-le une troisième fois. Et ils le firent une troisième fois.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35 L'eau coula autour de l'autel, et l'on remplit aussi d'eau le fossé.</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36 Au moment de la présentation de l'offrande, Elie, le prophète, s'avança et dit : Eternel, Dieu d'Abraham, d'Isaac et d'Israël ! Que l'on sache aujourd'hui que tu es Dieu en Israël, que je suis ton serviteur, et que j'ai fait toutes ces choses par ta parole !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37 Réponds-moi, Eternel, réponds-moi, afin que ce peuple reconnaisse que c'est toi, Eternel, qui es Dieu, et que c'est toi qui ramènes leur cœur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38 Et le feu de l'Eternel tomba, et il consuma l'holocauste, le bois, les pierres et la terre, et il absorba l'eau qui était dans le fossé. </a:t>
            </a:r>
            <a:endParaRPr lang="fr-FR" sz="1200" kern="1200" dirty="0" smtClean="0">
              <a:solidFill>
                <a:schemeClr val="tx1"/>
              </a:solidFill>
              <a:latin typeface="+mn-lt"/>
              <a:ea typeface="+mn-ea"/>
              <a:cs typeface="+mn-cs"/>
            </a:endParaRPr>
          </a:p>
          <a:p>
            <a:r>
              <a:rPr lang="fr-FR" sz="1200" i="1" kern="1200" dirty="0" smtClean="0">
                <a:solidFill>
                  <a:schemeClr val="tx1"/>
                </a:solidFill>
                <a:latin typeface="+mn-lt"/>
                <a:ea typeface="+mn-ea"/>
                <a:cs typeface="+mn-cs"/>
              </a:rPr>
              <a:t>39 Quand tout le peuple vit cela, ils tombèrent sur leur visage et dirent : C'est l'Eternel qui est Dieu ! C'est l'Eternel qui est Dieu !</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Ce n’était pas une très longue prière, ni une prière recherchée, mais Dieu écouta la requête d’Elie et fit descendre le feu du ciel — une réponse bien réelle et visible.</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Et ce ne fut pas la fin des réponses puissantes aux prières. Au verset 42, Elie remonta au sommet du mont Carmel. Cette fois, il se pencha contre terre et pria silencieusement pour la pluie, parce qu’Israël avait souffert d’une sècheresse de trois ans. Cette fois, pourtant, la réponse à sa prière ne vint pas immédiatement. Elie dut attendre et persévérer.</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Le prophète pria sept fois avant de voir le premier signe montrant que sa prière pour avoir de la pluie avait été entendue. Il ne s’agissait que d’un petit nuage s’élevant de la mer, de la taille de la paume d’une main d’homme, mais c’était suffisant — Elie savait que sa requête avait été exaucée. En peu d’instants, le ciel sembla s’ouvrir et il y eut une forte pluie.</a:t>
            </a:r>
          </a:p>
          <a:p>
            <a:r>
              <a:rPr lang="fr-FR" sz="1200" kern="1200" dirty="0" smtClean="0">
                <a:solidFill>
                  <a:schemeClr val="tx1"/>
                </a:solidFill>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a:t>
            </a:fld>
            <a:endParaRPr lang="en-US"/>
          </a:p>
        </p:txBody>
      </p:sp>
    </p:spTree>
    <p:extLst>
      <p:ext uri="{BB962C8B-B14F-4D97-AF65-F5344CB8AC3E}">
        <p14:creationId xmlns:p14="http://schemas.microsoft.com/office/powerpoint/2010/main" val="1434807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Dieu fait encore plus que l’empathie. Il procure de l’aide pratique rapidement. Dans le cas d’Elie, l’ange prépara “</a:t>
            </a:r>
            <a:r>
              <a:rPr lang="fr-FR" sz="1200" i="1" kern="1200" dirty="0" smtClean="0">
                <a:solidFill>
                  <a:schemeClr val="tx1"/>
                </a:solidFill>
                <a:latin typeface="+mn-lt"/>
                <a:ea typeface="+mn-ea"/>
                <a:cs typeface="+mn-cs"/>
              </a:rPr>
              <a:t>un gâteau cuit sur des pierres chauffées et une cruche d'eau.</a:t>
            </a:r>
            <a:r>
              <a:rPr lang="fr-FR" sz="1200" kern="1200" dirty="0" smtClean="0">
                <a:solidFill>
                  <a:schemeClr val="tx1"/>
                </a:solidFill>
                <a:latin typeface="+mn-lt"/>
                <a:ea typeface="+mn-ea"/>
                <a:cs typeface="+mn-cs"/>
              </a:rPr>
              <a:t> ” (v. 6). Dieu nous assistera également. Il pourra s’agir d’un ami, d’un conseiller, ou d’un parent — quelqu’un dont les paroles et les actions montrent que Dieu prend soin de vous.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10</a:t>
            </a:fld>
            <a:endParaRPr lang="en-US"/>
          </a:p>
        </p:txBody>
      </p:sp>
    </p:spTree>
    <p:extLst>
      <p:ext uri="{BB962C8B-B14F-4D97-AF65-F5344CB8AC3E}">
        <p14:creationId xmlns:p14="http://schemas.microsoft.com/office/powerpoint/2010/main" val="833338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latin typeface="+mn-lt"/>
                <a:ea typeface="+mn-ea"/>
                <a:cs typeface="+mn-cs"/>
              </a:rPr>
              <a:t>Dieu procure également du repos. Il sait que cette fuite avait épuisé Elie. Il sait aussi qu’au-delà de la fatigue physique, le prophète est épuisé émotionnellement et porte le poids d’une culpabilité éprouvante. Dieu efface l’ardoise et donne du repos  à Elie — il peut finalement dormir et se rafraîchir en toute tranquillité.</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Lorsque nous acceptons sincèrement le pardon de Dieu et que nous ne portons  plus le lourd fardeau de la culpabilité — car Dieu s’en est chargé, nous pouvons commencer à trouver le repos.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11</a:t>
            </a:fld>
            <a:endParaRPr lang="en-US"/>
          </a:p>
        </p:txBody>
      </p:sp>
    </p:spTree>
    <p:extLst>
      <p:ext uri="{BB962C8B-B14F-4D97-AF65-F5344CB8AC3E}">
        <p14:creationId xmlns:p14="http://schemas.microsoft.com/office/powerpoint/2010/main" val="28479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smtClean="0">
                <a:solidFill>
                  <a:schemeClr val="tx1"/>
                </a:solidFill>
                <a:latin typeface="+mn-lt"/>
                <a:ea typeface="+mn-ea"/>
                <a:cs typeface="+mn-cs"/>
              </a:rPr>
              <a:t>La guérison prend du temps</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Même après le repas de l’ange, Elie n’a</a:t>
            </a:r>
            <a:r>
              <a:rPr lang="fr-FR" sz="1200" kern="1200" baseline="0" dirty="0" smtClean="0">
                <a:solidFill>
                  <a:schemeClr val="tx1"/>
                </a:solidFill>
                <a:latin typeface="+mn-lt"/>
                <a:ea typeface="+mn-ea"/>
                <a:cs typeface="+mn-cs"/>
              </a:rPr>
              <a:t> pas retrouvé</a:t>
            </a:r>
            <a:r>
              <a:rPr lang="fr-FR" sz="1200" kern="1200" dirty="0" smtClean="0">
                <a:solidFill>
                  <a:schemeClr val="tx1"/>
                </a:solidFill>
                <a:latin typeface="+mn-lt"/>
                <a:ea typeface="+mn-ea"/>
                <a:cs typeface="+mn-cs"/>
              </a:rPr>
              <a:t> instantanément  son état normal. Dieu se rappelle que nous sommes “ </a:t>
            </a:r>
            <a:r>
              <a:rPr lang="fr-FR" sz="1200" i="1" kern="1200" dirty="0" smtClean="0">
                <a:solidFill>
                  <a:schemeClr val="tx1"/>
                </a:solidFill>
                <a:latin typeface="+mn-lt"/>
                <a:ea typeface="+mn-ea"/>
                <a:cs typeface="+mn-cs"/>
              </a:rPr>
              <a:t>poussière </a:t>
            </a:r>
            <a:r>
              <a:rPr lang="fr-FR" sz="1200" kern="1200" dirty="0" smtClean="0">
                <a:solidFill>
                  <a:schemeClr val="tx1"/>
                </a:solidFill>
                <a:latin typeface="+mn-lt"/>
                <a:ea typeface="+mn-ea"/>
                <a:cs typeface="+mn-cs"/>
              </a:rPr>
              <a:t>” (Psaume 103 : 14, BFC). Il ne précipite pas la guérison. Dieu donne le temps à Elie de récupérer. La récupération prend du temps.  Nous avons besoin de ces moments de calme</a:t>
            </a:r>
            <a:r>
              <a:rPr lang="fr-FR" sz="1200" kern="1200" smtClean="0">
                <a:solidFill>
                  <a:schemeClr val="tx1"/>
                </a:solidFill>
                <a:latin typeface="+mn-lt"/>
                <a:ea typeface="+mn-ea"/>
                <a:cs typeface="+mn-cs"/>
              </a:rPr>
              <a:t>, seuls </a:t>
            </a:r>
            <a:r>
              <a:rPr lang="fr-FR" sz="1200" kern="1200" dirty="0" smtClean="0">
                <a:solidFill>
                  <a:schemeClr val="tx1"/>
                </a:solidFill>
                <a:latin typeface="+mn-lt"/>
                <a:ea typeface="+mn-ea"/>
                <a:cs typeface="+mn-cs"/>
              </a:rPr>
              <a:t>avec Dieu. Nous avons besoin de temps pour lire Sa Parole. Nous avons  besoin de temps pour parler à Dieu, même si en faisant cela, nous ne ressentons pas de changements positifs immédiats.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12</a:t>
            </a:fld>
            <a:endParaRPr lang="en-US"/>
          </a:p>
        </p:txBody>
      </p:sp>
    </p:spTree>
    <p:extLst>
      <p:ext uri="{BB962C8B-B14F-4D97-AF65-F5344CB8AC3E}">
        <p14:creationId xmlns:p14="http://schemas.microsoft.com/office/powerpoint/2010/main" val="911749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latin typeface="+mn-lt"/>
                <a:ea typeface="+mn-ea"/>
                <a:cs typeface="+mn-cs"/>
              </a:rPr>
              <a:t>Dieu comprend que la vie dans ce monde pêcheur peut et pourra causer des dépressions. Il connaît notre réflexe à vouloir fuir la douleur. Pourtant Il veut </a:t>
            </a:r>
            <a:r>
              <a:rPr lang="fr-FR" sz="1200" i="1" kern="1200" dirty="0" smtClean="0">
                <a:solidFill>
                  <a:schemeClr val="tx1"/>
                </a:solidFill>
                <a:latin typeface="+mn-lt"/>
                <a:ea typeface="+mn-ea"/>
                <a:cs typeface="+mn-cs"/>
              </a:rPr>
              <a:t>rediriger</a:t>
            </a:r>
            <a:r>
              <a:rPr lang="fr-FR" sz="1200" kern="1200" dirty="0" smtClean="0">
                <a:solidFill>
                  <a:schemeClr val="tx1"/>
                </a:solidFill>
                <a:latin typeface="+mn-lt"/>
                <a:ea typeface="+mn-ea"/>
                <a:cs typeface="+mn-cs"/>
              </a:rPr>
              <a:t> notre fuite.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13</a:t>
            </a:fld>
            <a:endParaRPr lang="en-US"/>
          </a:p>
        </p:txBody>
      </p:sp>
    </p:spTree>
    <p:extLst>
      <p:ext uri="{BB962C8B-B14F-4D97-AF65-F5344CB8AC3E}">
        <p14:creationId xmlns:p14="http://schemas.microsoft.com/office/powerpoint/2010/main" val="693622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Plutôt que de fuir vers des mécanismes d’auto-défense destructeurs, Il veut que nous courions à Lui. Et là, en Sa présence, Il veut nous apprendre  à écouter Son “ doux murmure ” (v. 12).</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14</a:t>
            </a:fld>
            <a:endParaRPr lang="en-US"/>
          </a:p>
        </p:txBody>
      </p:sp>
    </p:spTree>
    <p:extLst>
      <p:ext uri="{BB962C8B-B14F-4D97-AF65-F5344CB8AC3E}">
        <p14:creationId xmlns:p14="http://schemas.microsoft.com/office/powerpoint/2010/main" val="1175482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66700"/>
            <a:ext cx="4114800" cy="3086100"/>
          </a:xfrm>
        </p:spPr>
      </p:sp>
      <p:sp>
        <p:nvSpPr>
          <p:cNvPr id="3" name="Notes Placeholder 2"/>
          <p:cNvSpPr>
            <a:spLocks noGrp="1"/>
          </p:cNvSpPr>
          <p:nvPr>
            <p:ph type="body" idx="1"/>
          </p:nvPr>
        </p:nvSpPr>
        <p:spPr>
          <a:xfrm>
            <a:off x="685800" y="3421755"/>
            <a:ext cx="5486400" cy="3600450"/>
          </a:xfrm>
        </p:spPr>
        <p:txBody>
          <a:bodyPr/>
          <a:lstStyle/>
          <a:p>
            <a:r>
              <a:rPr lang="fr-FR" sz="1200" b="1" kern="1200" dirty="0" smtClean="0">
                <a:solidFill>
                  <a:schemeClr val="tx1"/>
                </a:solidFill>
                <a:latin typeface="+mn-lt"/>
                <a:ea typeface="+mn-ea"/>
                <a:cs typeface="+mn-cs"/>
              </a:rPr>
              <a:t>Le reste de l’histoire</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Mais retournons  à Elie. Il est toujours sous son genêt. A partir du verset 6, nous apprenons qu’Elie mange la nourriture de l’ange puis se recouche. Nous ne connaissons pas la durée de ce sommeil. Ensuite l’ange le réveille et lui sert un autre repas. Cette fois quelque chose de spécial se passe. “ </a:t>
            </a:r>
            <a:r>
              <a:rPr lang="fr-FR" sz="1200" i="1" kern="1200" dirty="0" smtClean="0">
                <a:solidFill>
                  <a:schemeClr val="tx1"/>
                </a:solidFill>
                <a:latin typeface="+mn-lt"/>
                <a:ea typeface="+mn-ea"/>
                <a:cs typeface="+mn-cs"/>
              </a:rPr>
              <a:t>L'ange de l'Eternel vint une deuxième fois, le toucha et dit :</a:t>
            </a:r>
            <a:r>
              <a:rPr lang="fr-FR" sz="1200" kern="1200" dirty="0" smtClean="0">
                <a:solidFill>
                  <a:schemeClr val="tx1"/>
                </a:solidFill>
                <a:latin typeface="+mn-lt"/>
                <a:ea typeface="+mn-ea"/>
                <a:cs typeface="+mn-cs"/>
              </a:rPr>
              <a:t>  “ </a:t>
            </a:r>
            <a:r>
              <a:rPr lang="fr-FR" sz="1200" i="1" kern="1200" dirty="0" smtClean="0">
                <a:solidFill>
                  <a:schemeClr val="tx1"/>
                </a:solidFill>
                <a:latin typeface="+mn-lt"/>
                <a:ea typeface="+mn-ea"/>
                <a:cs typeface="+mn-cs"/>
              </a:rPr>
              <a:t>Lève-toi et mange, car le chemin est trop long pour toi.</a:t>
            </a:r>
            <a:r>
              <a:rPr lang="fr-FR" sz="1200" kern="1200" dirty="0" smtClean="0">
                <a:solidFill>
                  <a:schemeClr val="tx1"/>
                </a:solidFill>
                <a:latin typeface="+mn-lt"/>
                <a:ea typeface="+mn-ea"/>
                <a:cs typeface="+mn-cs"/>
              </a:rPr>
              <a:t> </a:t>
            </a:r>
            <a:r>
              <a:rPr lang="fr-FR" sz="1200" i="1" kern="1200" dirty="0" smtClean="0">
                <a:solidFill>
                  <a:schemeClr val="tx1"/>
                </a:solidFill>
                <a:latin typeface="+mn-lt"/>
                <a:ea typeface="+mn-ea"/>
                <a:cs typeface="+mn-cs"/>
              </a:rPr>
              <a:t>Il se leva, mangea et but. Puis, avec la force que lui donna cette nourriture, il marcha 40 jours et 40 nuits jusqu'à la montagne de Dieu, jusqu'à Horeb. ”</a:t>
            </a:r>
            <a:r>
              <a:rPr lang="fr-FR" sz="1200" b="1" kern="1200" baseline="30000" dirty="0" smtClean="0">
                <a:solidFill>
                  <a:schemeClr val="tx1"/>
                </a:solidFill>
                <a:latin typeface="+mn-lt"/>
                <a:ea typeface="+mn-ea"/>
                <a:cs typeface="+mn-cs"/>
              </a:rPr>
              <a:t> </a:t>
            </a:r>
            <a:r>
              <a:rPr lang="fr-FR" sz="1200" kern="120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vv</a:t>
            </a:r>
            <a:r>
              <a:rPr lang="fr-FR" sz="1200" kern="1200" dirty="0" smtClean="0">
                <a:solidFill>
                  <a:schemeClr val="tx1"/>
                </a:solidFill>
                <a:latin typeface="+mn-lt"/>
                <a:ea typeface="+mn-ea"/>
                <a:cs typeface="+mn-cs"/>
              </a:rPr>
              <a:t> 7, 8).</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Elie n’avait pas l’énergie nécessaire pour se mettre en route à la rencontre de Dieu. Quand ce fut le moment, pourtant, c’est Dieu qui lui donna la force d’y arriver.</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Lorsqu’Elie arriva à ce rendez-vous divin, il devait encore attendre patiemment et réapprendre toute la signification de la prière. Dieu n’est pas présent que dans les grands évènements. Il ne fait pas que répondre de façon spectaculaire à nos demandes. Il n’y aura pas  toujours de grandes lumières accompagnées de flammes descendant du ciel. Comme Elie attendait, “</a:t>
            </a:r>
            <a:r>
              <a:rPr lang="fr-FR" sz="1200" i="1" kern="1200" dirty="0" smtClean="0">
                <a:solidFill>
                  <a:schemeClr val="tx1"/>
                </a:solidFill>
                <a:latin typeface="+mn-lt"/>
                <a:ea typeface="+mn-ea"/>
                <a:cs typeface="+mn-cs"/>
              </a:rPr>
              <a:t>il y eut un vent fort et violent qui déchirait les montagnes et brisait les rochers; l'ETERNEL </a:t>
            </a:r>
            <a:r>
              <a:rPr lang="fr-FR" sz="1200" i="1" u="sng" kern="1200" dirty="0" smtClean="0">
                <a:solidFill>
                  <a:schemeClr val="tx1"/>
                </a:solidFill>
                <a:latin typeface="+mn-lt"/>
                <a:ea typeface="+mn-ea"/>
                <a:cs typeface="+mn-cs"/>
              </a:rPr>
              <a:t>n'était pas</a:t>
            </a:r>
            <a:r>
              <a:rPr lang="fr-FR" sz="1200" i="1" kern="1200" dirty="0" smtClean="0">
                <a:solidFill>
                  <a:schemeClr val="tx1"/>
                </a:solidFill>
                <a:latin typeface="+mn-lt"/>
                <a:ea typeface="+mn-ea"/>
                <a:cs typeface="+mn-cs"/>
              </a:rPr>
              <a:t> dans le vent. Après le vent, il y eut un tremblement de terre; l'ETERNEL </a:t>
            </a:r>
            <a:r>
              <a:rPr lang="fr-FR" sz="1200" i="1" u="sng" kern="1200" dirty="0" smtClean="0">
                <a:solidFill>
                  <a:schemeClr val="tx1"/>
                </a:solidFill>
                <a:latin typeface="+mn-lt"/>
                <a:ea typeface="+mn-ea"/>
                <a:cs typeface="+mn-cs"/>
              </a:rPr>
              <a:t>n'était pas</a:t>
            </a:r>
            <a:r>
              <a:rPr lang="fr-FR" sz="1200" i="1" kern="1200" dirty="0" smtClean="0">
                <a:solidFill>
                  <a:schemeClr val="tx1"/>
                </a:solidFill>
                <a:latin typeface="+mn-lt"/>
                <a:ea typeface="+mn-ea"/>
                <a:cs typeface="+mn-cs"/>
              </a:rPr>
              <a:t> dans le tremblement de terre.  Après le tremblement de terre, il y eut un feu; l'ETERNEL </a:t>
            </a:r>
            <a:r>
              <a:rPr lang="fr-FR" sz="1200" i="1" u="sng" kern="1200" dirty="0" smtClean="0">
                <a:solidFill>
                  <a:schemeClr val="tx1"/>
                </a:solidFill>
                <a:latin typeface="+mn-lt"/>
                <a:ea typeface="+mn-ea"/>
                <a:cs typeface="+mn-cs"/>
              </a:rPr>
              <a:t>n'était pas</a:t>
            </a:r>
            <a:r>
              <a:rPr lang="fr-FR" sz="1200" i="1" kern="1200" dirty="0" smtClean="0">
                <a:solidFill>
                  <a:schemeClr val="tx1"/>
                </a:solidFill>
                <a:latin typeface="+mn-lt"/>
                <a:ea typeface="+mn-ea"/>
                <a:cs typeface="+mn-cs"/>
              </a:rPr>
              <a:t> dans le feu. Après le feu, il y eut un murmure doux et léger</a:t>
            </a:r>
            <a:r>
              <a:rPr lang="fr-FR" sz="1200" kern="120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vv</a:t>
            </a:r>
            <a:r>
              <a:rPr lang="fr-FR" sz="1200" kern="1200" dirty="0" smtClean="0">
                <a:solidFill>
                  <a:schemeClr val="tx1"/>
                </a:solidFill>
                <a:latin typeface="+mn-lt"/>
                <a:ea typeface="+mn-ea"/>
                <a:cs typeface="+mn-cs"/>
              </a:rPr>
              <a:t>. 11, 12).</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Voici ce que tout héros de la prière doit apprendre : prêter une oreille attentive afin d’entendre —ce murmure doux et léger.</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Alors qu’Elie gisait sous ce genêt, appelant la mort, il croyait fermement que ses beaux jours avaient pris fin.</a:t>
            </a:r>
            <a:endParaRPr lang="en-US" dirty="0"/>
          </a:p>
        </p:txBody>
      </p:sp>
      <p:sp>
        <p:nvSpPr>
          <p:cNvPr id="4" name="Slide Number Placeholder 3"/>
          <p:cNvSpPr>
            <a:spLocks noGrp="1"/>
          </p:cNvSpPr>
          <p:nvPr>
            <p:ph type="sldNum" sz="quarter" idx="10"/>
          </p:nvPr>
        </p:nvSpPr>
        <p:spPr/>
        <p:txBody>
          <a:bodyPr/>
          <a:lstStyle/>
          <a:p>
            <a:fld id="{020CA45F-3E6B-FD44-9F8A-9D3BC1F0D9A8}" type="slidenum">
              <a:rPr lang="en-US" smtClean="0"/>
              <a:pPr/>
              <a:t>15</a:t>
            </a:fld>
            <a:endParaRPr lang="en-US"/>
          </a:p>
        </p:txBody>
      </p:sp>
    </p:spTree>
    <p:extLst>
      <p:ext uri="{BB962C8B-B14F-4D97-AF65-F5344CB8AC3E}">
        <p14:creationId xmlns:p14="http://schemas.microsoft.com/office/powerpoint/2010/main" val="15360711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Dieu voyait les choses différemment.  Il savait que le meilleur restait  à venir. Il y avait encore des rois  à oindre et un prophète qui lui succèderait  à choisir. Dieu  connaissait déjà Elisée, le successeur, qui allait être aussi proche qu’un fils pour Elie. Dieu savait qu’Elie, par la foi, demanderait encore à Dieu de faire descendre le feu du ciel. L’avenir d’Elie ne consistait pas à mourir de désespoir sous un genêt mais  plutôt à monter dans un charriot de feu en direction du ciel. Rappelons-nous de ceci.</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16</a:t>
            </a:fld>
            <a:endParaRPr lang="en-US"/>
          </a:p>
        </p:txBody>
      </p:sp>
    </p:spTree>
    <p:extLst>
      <p:ext uri="{BB962C8B-B14F-4D97-AF65-F5344CB8AC3E}">
        <p14:creationId xmlns:p14="http://schemas.microsoft.com/office/powerpoint/2010/main" val="1640443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 </a:t>
            </a:r>
            <a:r>
              <a:rPr lang="fr-FR" sz="1200" i="1" kern="1200" dirty="0" smtClean="0">
                <a:solidFill>
                  <a:schemeClr val="tx1"/>
                </a:solidFill>
                <a:latin typeface="+mn-lt"/>
                <a:ea typeface="+mn-ea"/>
                <a:cs typeface="+mn-cs"/>
              </a:rPr>
              <a:t>C’est alors que nous sommes les plus faibles que Satan nous fait subir les plus cruelles tentations. C’est ainsi qu’il avait espéré triompher du Fils de Dieu, car il avait réussi de cette manière à remporter bien des victoires sur les hommes. . . .</a:t>
            </a:r>
            <a:r>
              <a:rPr lang="fr-FR" sz="1200" kern="1200" dirty="0" smtClean="0">
                <a:solidFill>
                  <a:schemeClr val="tx1"/>
                </a:solidFill>
                <a:latin typeface="+mn-lt"/>
                <a:ea typeface="+mn-ea"/>
                <a:cs typeface="+mn-cs"/>
              </a:rPr>
              <a:t> Comme pour Elie. . .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17</a:t>
            </a:fld>
            <a:endParaRPr lang="en-US"/>
          </a:p>
        </p:txBody>
      </p:sp>
    </p:spTree>
    <p:extLst>
      <p:ext uri="{BB962C8B-B14F-4D97-AF65-F5344CB8AC3E}">
        <p14:creationId xmlns:p14="http://schemas.microsoft.com/office/powerpoint/2010/main" val="2505827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latin typeface="+mn-lt"/>
                <a:ea typeface="+mn-ea"/>
                <a:cs typeface="+mn-cs"/>
              </a:rPr>
              <a:t>“ </a:t>
            </a:r>
            <a:r>
              <a:rPr lang="fr-FR" sz="1200" i="1" kern="1200" dirty="0" smtClean="0">
                <a:solidFill>
                  <a:schemeClr val="tx1"/>
                </a:solidFill>
                <a:latin typeface="+mn-lt"/>
                <a:ea typeface="+mn-ea"/>
                <a:cs typeface="+mn-cs"/>
              </a:rPr>
              <a:t>Il en est de même aujourd’hui. Lorsque nous sommes assiégés par le doute, rendus perplexes par les circonstances ; lorsque nous sommes éprouvés par la pauvreté ou l’affliction, alors Satan s’efforce d’ébranler notre confiance en Dieu. C’est à ce moment-là qu’il étale devant nous toutes nos fautes et nous incite à douter du Seigneur et de son amour. Il espère ainsi plonger notre âme dans le découragement, tout en nous faisant perdre contact avec Dieu . . .</a:t>
            </a:r>
            <a:endParaRPr lang="fr-FR"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18</a:t>
            </a:fld>
            <a:endParaRPr lang="en-US"/>
          </a:p>
        </p:txBody>
      </p:sp>
    </p:spTree>
    <p:extLst>
      <p:ext uri="{BB962C8B-B14F-4D97-AF65-F5344CB8AC3E}">
        <p14:creationId xmlns:p14="http://schemas.microsoft.com/office/powerpoint/2010/main" val="3292004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i="1" kern="1200" dirty="0" smtClean="0">
                <a:solidFill>
                  <a:schemeClr val="tx1"/>
                </a:solidFill>
                <a:latin typeface="+mn-lt"/>
                <a:ea typeface="+mn-ea"/>
                <a:cs typeface="+mn-cs"/>
              </a:rPr>
              <a:t>Le découragement peut ébranler la foi la plus solide, affaiblir la volonté la plus ferme. Mais le Seigneur comprend tout, et il ne cesse d’aimer et d’avoir pitié de ses enfants. Il lit dans leurs cœurs les intentions et les desseins qui les animent. Attendre avec patience et confiance lorsque tout paraît sombre, voilà ce que tous ceux qui ont la charge de l’œuvre de Dieu devraient apprendre.</a:t>
            </a:r>
            <a:endParaRPr lang="en-US" dirty="0"/>
          </a:p>
        </p:txBody>
      </p:sp>
      <p:sp>
        <p:nvSpPr>
          <p:cNvPr id="4" name="Slide Number Placeholder 3"/>
          <p:cNvSpPr>
            <a:spLocks noGrp="1"/>
          </p:cNvSpPr>
          <p:nvPr>
            <p:ph type="sldNum" sz="quarter" idx="10"/>
          </p:nvPr>
        </p:nvSpPr>
        <p:spPr/>
        <p:txBody>
          <a:bodyPr/>
          <a:lstStyle/>
          <a:p>
            <a:fld id="{020CA45F-3E6B-FD44-9F8A-9D3BC1F0D9A8}" type="slidenum">
              <a:rPr lang="en-US" smtClean="0"/>
              <a:pPr/>
              <a:t>19</a:t>
            </a:fld>
            <a:endParaRPr lang="en-US"/>
          </a:p>
        </p:txBody>
      </p:sp>
    </p:spTree>
    <p:extLst>
      <p:ext uri="{BB962C8B-B14F-4D97-AF65-F5344CB8AC3E}">
        <p14:creationId xmlns:p14="http://schemas.microsoft.com/office/powerpoint/2010/main" val="953752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latin typeface="+mn-lt"/>
                <a:ea typeface="+mn-ea"/>
                <a:cs typeface="+mn-cs"/>
              </a:rPr>
              <a:t>Elie connaissait la prière. Il savait comment demander, il savait comment persévérer, et il savait comment attendre.</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Il y a eu peut-être des moments de votre vie où vous vous êtes identifiés à Elie. Des moments où vous avez prié pour quelque chose ou quelqu’un et vous avez vu la réponse de Dieu se réaliser de manière puissante et merveilleuse.</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Puis il y a eu peut être d’autres situations où vous avez attendu la réponse  à une prière importante : la personne pour laquelle vous aviez prié ne s’est pas mieux portée, vous n’avez pas obtenu le poste souhaité, vous êtes toujours sans enfant.</a:t>
            </a:r>
          </a:p>
          <a:p>
            <a:r>
              <a:rPr lang="fr-FR" sz="1200" kern="1200" dirty="0" smtClean="0">
                <a:solidFill>
                  <a:schemeClr val="tx1"/>
                </a:solidFill>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2</a:t>
            </a:fld>
            <a:endParaRPr lang="en-US"/>
          </a:p>
        </p:txBody>
      </p:sp>
    </p:spTree>
    <p:extLst>
      <p:ext uri="{BB962C8B-B14F-4D97-AF65-F5344CB8AC3E}">
        <p14:creationId xmlns:p14="http://schemas.microsoft.com/office/powerpoint/2010/main" val="4096708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i="1" kern="1200" dirty="0" smtClean="0">
                <a:solidFill>
                  <a:schemeClr val="tx1"/>
                </a:solidFill>
                <a:latin typeface="+mn-lt"/>
                <a:ea typeface="+mn-ea"/>
                <a:cs typeface="+mn-cs"/>
              </a:rPr>
              <a:t>Le ciel n’abandonne jamais les siens dans l’adversité. Aucune situation n’est apparemment plus désespérée, et cependant plus triomphante, que celle de l’homme conscient de son néant et pleinement confiant en Dieu.</a:t>
            </a:r>
            <a:r>
              <a:rPr lang="fr-FR" sz="1200" kern="1200" dirty="0" smtClean="0">
                <a:solidFill>
                  <a:schemeClr val="tx1"/>
                </a:solidFill>
                <a:latin typeface="+mn-lt"/>
                <a:ea typeface="+mn-ea"/>
                <a:cs typeface="+mn-cs"/>
              </a:rPr>
              <a:t> “ (Ellen G. White, </a:t>
            </a:r>
            <a:r>
              <a:rPr lang="fr-FR" sz="1200" i="1" kern="1200" dirty="0" smtClean="0">
                <a:solidFill>
                  <a:schemeClr val="tx1"/>
                </a:solidFill>
                <a:latin typeface="+mn-lt"/>
                <a:ea typeface="+mn-ea"/>
                <a:cs typeface="+mn-cs"/>
              </a:rPr>
              <a:t>Prophètes et Rois</a:t>
            </a:r>
            <a:r>
              <a:rPr lang="fr-FR" sz="1200" kern="1200" dirty="0" smtClean="0">
                <a:solidFill>
                  <a:schemeClr val="tx1"/>
                </a:solidFill>
                <a:latin typeface="+mn-lt"/>
                <a:ea typeface="+mn-ea"/>
                <a:cs typeface="+mn-cs"/>
              </a:rPr>
              <a:t>, p.p. 128, 129).</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20</a:t>
            </a:fld>
            <a:endParaRPr lang="en-US"/>
          </a:p>
        </p:txBody>
      </p:sp>
    </p:spTree>
    <p:extLst>
      <p:ext uri="{BB962C8B-B14F-4D97-AF65-F5344CB8AC3E}">
        <p14:creationId xmlns:p14="http://schemas.microsoft.com/office/powerpoint/2010/main" val="897603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latin typeface="+mn-lt"/>
                <a:ea typeface="+mn-ea"/>
                <a:cs typeface="+mn-cs"/>
              </a:rPr>
              <a:t>Dans quelle situation êtes-vous aujourd’hui ? Si vous êtes Elie sur le Mont Carmel demandant que  le feu descende du ciel, loué soit Dieu ! Mais, s’il vous plait, rappelez-vous qu’il n’y aura pas toujours des expériences comme celles de cette montagne. N’oubliez pas que le son de la voix de Dieu  peut-être très doux. </a:t>
            </a:r>
            <a:endParaRPr lang="en-US" dirty="0"/>
          </a:p>
        </p:txBody>
      </p:sp>
      <p:sp>
        <p:nvSpPr>
          <p:cNvPr id="4" name="Slide Number Placeholder 3"/>
          <p:cNvSpPr>
            <a:spLocks noGrp="1"/>
          </p:cNvSpPr>
          <p:nvPr>
            <p:ph type="sldNum" sz="quarter" idx="10"/>
          </p:nvPr>
        </p:nvSpPr>
        <p:spPr/>
        <p:txBody>
          <a:bodyPr/>
          <a:lstStyle/>
          <a:p>
            <a:fld id="{020CA45F-3E6B-FD44-9F8A-9D3BC1F0D9A8}" type="slidenum">
              <a:rPr lang="en-US" smtClean="0"/>
              <a:pPr/>
              <a:t>21</a:t>
            </a:fld>
            <a:endParaRPr lang="en-US"/>
          </a:p>
        </p:txBody>
      </p:sp>
    </p:spTree>
    <p:extLst>
      <p:ext uri="{BB962C8B-B14F-4D97-AF65-F5344CB8AC3E}">
        <p14:creationId xmlns:p14="http://schemas.microsoft.com/office/powerpoint/2010/main" val="2097862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Si vous êtes Elie qui se sauve ou </a:t>
            </a:r>
            <a:r>
              <a:rPr lang="fr-FR" sz="1200" b="0" kern="1200" dirty="0" smtClean="0">
                <a:solidFill>
                  <a:schemeClr val="tx1"/>
                </a:solidFill>
                <a:latin typeface="+mn-lt"/>
                <a:ea typeface="+mn-ea"/>
                <a:cs typeface="+mn-cs"/>
              </a:rPr>
              <a:t>qui </a:t>
            </a:r>
            <a:r>
              <a:rPr lang="fr-FR" sz="1200" b="0" dirty="0" smtClean="0"/>
              <a:t> agit, tout en sachant que cela ne règlera pas</a:t>
            </a:r>
            <a:r>
              <a:rPr lang="fr-FR" sz="1200" b="0" kern="1200" dirty="0" smtClean="0">
                <a:solidFill>
                  <a:schemeClr val="tx1"/>
                </a:solidFill>
                <a:latin typeface="+mn-lt"/>
                <a:ea typeface="+mn-ea"/>
                <a:cs typeface="+mn-cs"/>
              </a:rPr>
              <a:t> </a:t>
            </a:r>
            <a:r>
              <a:rPr lang="fr-FR" sz="1200" kern="1200" dirty="0" smtClean="0">
                <a:solidFill>
                  <a:schemeClr val="tx1"/>
                </a:solidFill>
                <a:latin typeface="+mn-lt"/>
                <a:ea typeface="+mn-ea"/>
                <a:cs typeface="+mn-cs"/>
              </a:rPr>
              <a:t> le problème de fond, ou Elie couché sous un genêt se sentant coupable, il y a de l’espoir.</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22</a:t>
            </a:fld>
            <a:endParaRPr lang="en-US"/>
          </a:p>
        </p:txBody>
      </p:sp>
    </p:spTree>
    <p:extLst>
      <p:ext uri="{BB962C8B-B14F-4D97-AF65-F5344CB8AC3E}">
        <p14:creationId xmlns:p14="http://schemas.microsoft.com/office/powerpoint/2010/main" val="13931934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latin typeface="+mn-lt"/>
                <a:ea typeface="+mn-ea"/>
                <a:cs typeface="+mn-cs"/>
              </a:rPr>
              <a:t>Dieu voit les choses différemment. Dieu comprend. Dieu veut vous libérer de la culpabilité. Il veut utiliser certaines personnes qui  vous  aideront pratiquement. Et Il ne manquera pas de vous donner l’énergie nécessaire afin que vous puissiez avoir un nouveau rendez-vous  avec Lui. De meilleurs jours vous attendent si vous écoutez et suivez ce Murmure Doux et Léger.  Dieu comprend et Il est prêt à vous bénir aujourd’hui. Êtes-vous prêts ?</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23</a:t>
            </a:fld>
            <a:endParaRPr lang="en-US"/>
          </a:p>
        </p:txBody>
      </p:sp>
    </p:spTree>
    <p:extLst>
      <p:ext uri="{BB962C8B-B14F-4D97-AF65-F5344CB8AC3E}">
        <p14:creationId xmlns:p14="http://schemas.microsoft.com/office/powerpoint/2010/main" val="1387270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Nous ne pouvons peut-être pas tous nous identifier à Elie, le grand prêtre  héroïque, mais je crois qu’— à un certain moment de notre vie — nous pouvons tous nous identifier à Elie  </a:t>
            </a:r>
            <a:r>
              <a:rPr lang="fr-FR" sz="1200" i="1" kern="1200" dirty="0" smtClean="0">
                <a:solidFill>
                  <a:schemeClr val="tx1"/>
                </a:solidFill>
                <a:latin typeface="+mn-lt"/>
                <a:ea typeface="+mn-ea"/>
                <a:cs typeface="+mn-cs"/>
              </a:rPr>
              <a:t>après</a:t>
            </a:r>
            <a:r>
              <a:rPr lang="fr-FR" sz="1200" kern="1200" dirty="0" smtClean="0">
                <a:solidFill>
                  <a:schemeClr val="tx1"/>
                </a:solidFill>
                <a:latin typeface="+mn-lt"/>
                <a:ea typeface="+mn-ea"/>
                <a:cs typeface="+mn-cs"/>
              </a:rPr>
              <a:t> le grand évènement du mont Carmel.</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3</a:t>
            </a:fld>
            <a:endParaRPr lang="en-US"/>
          </a:p>
        </p:txBody>
      </p:sp>
    </p:spTree>
    <p:extLst>
      <p:ext uri="{BB962C8B-B14F-4D97-AF65-F5344CB8AC3E}">
        <p14:creationId xmlns:p14="http://schemas.microsoft.com/office/powerpoint/2010/main" val="506143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smtClean="0">
                <a:solidFill>
                  <a:schemeClr val="tx1"/>
                </a:solidFill>
                <a:latin typeface="+mn-lt"/>
                <a:ea typeface="+mn-ea"/>
                <a:cs typeface="+mn-cs"/>
              </a:rPr>
              <a:t>Le début de la dépression</a:t>
            </a:r>
            <a:endParaRPr lang="fr-FR" sz="1200" kern="1200" dirty="0" smtClean="0">
              <a:solidFill>
                <a:schemeClr val="tx1"/>
              </a:solidFill>
              <a:latin typeface="+mn-lt"/>
              <a:ea typeface="+mn-ea"/>
              <a:cs typeface="+mn-cs"/>
            </a:endParaRPr>
          </a:p>
          <a:p>
            <a:r>
              <a:rPr lang="fr-FR" sz="1200" b="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Elie était complètement épuisé, émotionnellement et physiquement, après l’expérience du mont Carmel. Il était déjà tombé dans un  profond sommeil lorsque le messager de la reine Jézabel le trouva. Ce réveil brutal — accompagné d’une menace de mort de la reine — servit de déclencheur : le début de la  descente d’Elie vers une terrible dépression.</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Quelques fois, une dépression survient rapidement après un évènement particulièrement épuisant physiquement ou émotionnellement. Parfois, nous ne remarquons rien mais après des semaines, des mois, ou même des années de “sécheresse spirituelle”, la dépression peut, lentement et tranquillement, s’emparer de nous. Nous nous en rendons compte que lorsqu’elle est déjà installée.</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Voyons comment Elie, le grand homme de Dieu, réagit. Dans 1 Rois 19, nous apprenons qu’Elie se sauva. La première étape de la dépression est l’inévitable fuite. Nous nous ruons vers le réfrigérateur et mangeons pour retrouver de la joie. Parfois nous essayons de dormir afin d’évacuer notre fatigue émotionnelle. Parfois nous cherchons une nouvelle relation, une nouvelle situation, un nouveau poste afin de pouvoir nous en sortir. Et parfois nous nous lançons dans  des tâches supplémentaires, avec encore plus de rendez-vous et nous essayons de fuir  ce qui nous enlève notre joie et notre espérance.</a:t>
            </a:r>
          </a:p>
          <a:p>
            <a:r>
              <a:rPr lang="fr-FR" sz="1200" kern="1200" dirty="0" smtClean="0">
                <a:solidFill>
                  <a:schemeClr val="tx1"/>
                </a:solidFill>
                <a:latin typeface="+mn-lt"/>
                <a:ea typeface="+mn-ea"/>
                <a:cs typeface="+mn-cs"/>
              </a:rPr>
              <a:t> </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4</a:t>
            </a:fld>
            <a:endParaRPr lang="en-US"/>
          </a:p>
        </p:txBody>
      </p:sp>
    </p:spTree>
    <p:extLst>
      <p:ext uri="{BB962C8B-B14F-4D97-AF65-F5344CB8AC3E}">
        <p14:creationId xmlns:p14="http://schemas.microsoft.com/office/powerpoint/2010/main" val="2010319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latin typeface="+mn-lt"/>
                <a:ea typeface="+mn-ea"/>
                <a:cs typeface="+mn-cs"/>
              </a:rPr>
              <a:t>Alors Elie se sauva. Il prit la fuite — une fuite longue et difficile ! Il parcourut  150 kilomètres, jusqu’à </a:t>
            </a:r>
            <a:r>
              <a:rPr lang="fr-FR" sz="1200" kern="1200" dirty="0" err="1" smtClean="0">
                <a:solidFill>
                  <a:schemeClr val="tx1"/>
                </a:solidFill>
                <a:latin typeface="+mn-lt"/>
                <a:ea typeface="+mn-ea"/>
                <a:cs typeface="+mn-cs"/>
              </a:rPr>
              <a:t>Beer</a:t>
            </a:r>
            <a:r>
              <a:rPr lang="fr-FR" sz="1200" kern="1200" dirty="0" smtClean="0">
                <a:solidFill>
                  <a:schemeClr val="tx1"/>
                </a:solidFill>
                <a:latin typeface="+mn-lt"/>
                <a:ea typeface="+mn-ea"/>
                <a:cs typeface="+mn-cs"/>
              </a:rPr>
              <a:t>-</a:t>
            </a:r>
            <a:r>
              <a:rPr lang="fr-FR" sz="1200" kern="1200" dirty="0" err="1" smtClean="0">
                <a:solidFill>
                  <a:schemeClr val="tx1"/>
                </a:solidFill>
                <a:latin typeface="+mn-lt"/>
                <a:ea typeface="+mn-ea"/>
                <a:cs typeface="+mn-cs"/>
              </a:rPr>
              <a:t>Shéba</a:t>
            </a:r>
            <a:r>
              <a:rPr lang="fr-FR" sz="1200" kern="1200" dirty="0" smtClean="0">
                <a:solidFill>
                  <a:schemeClr val="tx1"/>
                </a:solidFill>
                <a:latin typeface="+mn-lt"/>
                <a:ea typeface="+mn-ea"/>
                <a:cs typeface="+mn-cs"/>
              </a:rPr>
              <a:t> puis une journée de marche en plus dans  le désert. Et finalement, comme pour nous parfois, Elie arriva au point où il ne pouvait plus fuir. Il trouva son point de rupture sous un genêt. Maintenant, la culpabilité s’empare de lui. Il réalise que son manque de confiance en Dieu l’a détourné de ce qui aurait pu être une grande occasion de réforme en Israël. Il réalise qu’il a déçu ceux qui avaient besoin de lui. Et maintenant il n’a aucun pouvoir de changer les choses.</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C’est beaucoup trop pour Elie. Il dit, “ </a:t>
            </a:r>
            <a:r>
              <a:rPr lang="fr-FR" sz="1200" i="1" kern="1200" dirty="0" smtClean="0">
                <a:solidFill>
                  <a:schemeClr val="tx1"/>
                </a:solidFill>
                <a:latin typeface="+mn-lt"/>
                <a:ea typeface="+mn-ea"/>
                <a:cs typeface="+mn-cs"/>
              </a:rPr>
              <a:t>C’est assez,</a:t>
            </a:r>
            <a:r>
              <a:rPr lang="fr-FR" sz="1200" kern="1200" dirty="0" smtClean="0">
                <a:solidFill>
                  <a:schemeClr val="tx1"/>
                </a:solidFill>
                <a:latin typeface="+mn-lt"/>
                <a:ea typeface="+mn-ea"/>
                <a:cs typeface="+mn-cs"/>
              </a:rPr>
              <a:t> ” et le grand prêtre héroïque  prie  à nouveau. Cette fois-ci, sa prière est très différente.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5</a:t>
            </a:fld>
            <a:endParaRPr lang="en-US"/>
          </a:p>
        </p:txBody>
      </p:sp>
    </p:spTree>
    <p:extLst>
      <p:ext uri="{BB962C8B-B14F-4D97-AF65-F5344CB8AC3E}">
        <p14:creationId xmlns:p14="http://schemas.microsoft.com/office/powerpoint/2010/main" val="2109849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latin typeface="+mn-lt"/>
                <a:ea typeface="+mn-ea"/>
                <a:cs typeface="+mn-cs"/>
              </a:rPr>
              <a:t>Lisons-la dans 1 Rois 19 : 4, “ </a:t>
            </a:r>
            <a:r>
              <a:rPr lang="fr-FR" sz="1200" i="1" kern="1200" dirty="0" smtClean="0">
                <a:solidFill>
                  <a:schemeClr val="tx1"/>
                </a:solidFill>
                <a:latin typeface="+mn-lt"/>
                <a:ea typeface="+mn-ea"/>
                <a:cs typeface="+mn-cs"/>
              </a:rPr>
              <a:t>Il alla dans le désert où, après une journée de marche, il s'assit sous un genêt, et demanda la mort, en disant : C'est assez ! Maintenant, Eternel, prends mon âme, car je ne suis pas meilleur que mes pères !</a:t>
            </a:r>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Elie, notre grand prêtre héroïque, pria pour demander la mort ! Il a tant de remords à cause de son échec qu’il est prêt à tout abandonner.</a:t>
            </a:r>
          </a:p>
          <a:p>
            <a:r>
              <a:rPr lang="fr-FR" sz="1200" kern="1200" dirty="0" smtClean="0">
                <a:solidFill>
                  <a:schemeClr val="tx1"/>
                </a:solidFill>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6</a:t>
            </a:fld>
            <a:endParaRPr lang="en-US"/>
          </a:p>
        </p:txBody>
      </p:sp>
    </p:spTree>
    <p:extLst>
      <p:ext uri="{BB962C8B-B14F-4D97-AF65-F5344CB8AC3E}">
        <p14:creationId xmlns:p14="http://schemas.microsoft.com/office/powerpoint/2010/main" val="1776611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smtClean="0">
                <a:solidFill>
                  <a:schemeClr val="tx1"/>
                </a:solidFill>
                <a:latin typeface="+mn-lt"/>
                <a:ea typeface="+mn-ea"/>
                <a:cs typeface="+mn-cs"/>
              </a:rPr>
              <a:t>Pouvez-vous vous identifier ?</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Pouvez-vous vous identifier à la prière de désespoir d’Elie ? Vous est-il déjà arrivé de vouloir tout abandonner spirituellement et même physiquement ? Vous est-il déjà arrivé de penser avoir tout raté au point que ce n’était pas la peine de réessayer ? Vous êtes-vous déjà sentis si fatigués — complètement pris au piège et sans recours — que vous ne vouliez plus continuer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7</a:t>
            </a:fld>
            <a:endParaRPr lang="en-US"/>
          </a:p>
        </p:txBody>
      </p:sp>
    </p:spTree>
    <p:extLst>
      <p:ext uri="{BB962C8B-B14F-4D97-AF65-F5344CB8AC3E}">
        <p14:creationId xmlns:p14="http://schemas.microsoft.com/office/powerpoint/2010/main" val="432050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latin typeface="+mn-lt"/>
                <a:ea typeface="+mn-ea"/>
                <a:cs typeface="+mn-cs"/>
              </a:rPr>
              <a:t>Si c’est le cas, vous êtes en bonne compagnie. Plusieurs géants spirituels — et même les plus grands prêtres héroïques — ont ressenti cela également. Pourtant  il y a de bonnes </a:t>
            </a:r>
          </a:p>
          <a:p>
            <a:r>
              <a:rPr lang="fr-FR" sz="1200" kern="1200" dirty="0" smtClean="0">
                <a:solidFill>
                  <a:schemeClr val="tx1"/>
                </a:solidFill>
                <a:latin typeface="+mn-lt"/>
                <a:ea typeface="+mn-ea"/>
                <a:cs typeface="+mn-cs"/>
              </a:rPr>
              <a:t>nouvelles ! Dieu sut gérer le cas d’Elie et Dieu sait faire la même chose pour vous.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8</a:t>
            </a:fld>
            <a:endParaRPr lang="en-US"/>
          </a:p>
        </p:txBody>
      </p:sp>
    </p:spTree>
    <p:extLst>
      <p:ext uri="{BB962C8B-B14F-4D97-AF65-F5344CB8AC3E}">
        <p14:creationId xmlns:p14="http://schemas.microsoft.com/office/powerpoint/2010/main" val="102068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smtClean="0">
                <a:solidFill>
                  <a:schemeClr val="tx1"/>
                </a:solidFill>
                <a:latin typeface="+mn-lt"/>
                <a:ea typeface="+mn-ea"/>
                <a:cs typeface="+mn-cs"/>
              </a:rPr>
              <a:t>Dieu comprend</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Malgré la condition du prophète, Dieu ne l’a pas rejeté. Dieu ne le condamne pas. Il envoie un ange à Elie pour lui montrer son empathie. Au verset  7, le messager déclare gentiment que  “ </a:t>
            </a:r>
            <a:r>
              <a:rPr lang="fr-FR" sz="1200" i="1" kern="1200" dirty="0" smtClean="0">
                <a:solidFill>
                  <a:schemeClr val="tx1"/>
                </a:solidFill>
                <a:latin typeface="+mn-lt"/>
                <a:ea typeface="+mn-ea"/>
                <a:cs typeface="+mn-cs"/>
              </a:rPr>
              <a:t>le chemin est trop long pour toi</a:t>
            </a:r>
            <a:r>
              <a:rPr lang="fr-FR" sz="1200" kern="1200" dirty="0" smtClean="0">
                <a:solidFill>
                  <a:schemeClr val="tx1"/>
                </a:solidFill>
                <a:latin typeface="+mn-lt"/>
                <a:ea typeface="+mn-ea"/>
                <a:cs typeface="+mn-cs"/>
              </a:rPr>
              <a:t>. ” Dieu ne condamne pas son prophète et Il ne nous condamne pas. Il comprend tellement mieux que nous ce que nous affrontons. Il comprend les causes de notre état.</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Lorsque nous sommes au plus bas, Dieu est vraiment le plus proche de nous.</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Ecoutez cette magnifique déclaration. “ </a:t>
            </a:r>
            <a:r>
              <a:rPr lang="fr-FR" sz="1200" i="1" kern="1200" dirty="0" smtClean="0">
                <a:solidFill>
                  <a:schemeClr val="tx1"/>
                </a:solidFill>
                <a:latin typeface="+mn-lt"/>
                <a:ea typeface="+mn-ea"/>
                <a:cs typeface="+mn-cs"/>
              </a:rPr>
              <a:t>Nous pouvons ne pas avoir, au moment où nous prions, de preuve spéciale que le Seigneur se penche sur nous avec compassion et amour, mais c’est néanmoins le cas. Nous pouvons ne pas sentir son attouchement, mais sa main est sur nous, et cette main nous assure de son amour et de ses tendres compassions.</a:t>
            </a:r>
            <a:r>
              <a:rPr lang="fr-FR" sz="1200" kern="1200" dirty="0" smtClean="0">
                <a:solidFill>
                  <a:schemeClr val="tx1"/>
                </a:solidFill>
                <a:latin typeface="+mn-lt"/>
                <a:ea typeface="+mn-ea"/>
                <a:cs typeface="+mn-cs"/>
              </a:rPr>
              <a:t> ” (Ellen G. White, </a:t>
            </a:r>
            <a:r>
              <a:rPr lang="fr-FR" sz="1200" i="1" kern="1200" dirty="0" smtClean="0">
                <a:solidFill>
                  <a:schemeClr val="tx1"/>
                </a:solidFill>
                <a:latin typeface="+mn-lt"/>
                <a:ea typeface="+mn-ea"/>
                <a:cs typeface="+mn-cs"/>
              </a:rPr>
              <a:t>Le meilleur chemin</a:t>
            </a:r>
            <a:r>
              <a:rPr lang="fr-FR" sz="1200" kern="1200" dirty="0" smtClean="0">
                <a:solidFill>
                  <a:schemeClr val="tx1"/>
                </a:solidFill>
                <a:latin typeface="+mn-lt"/>
                <a:ea typeface="+mn-ea"/>
                <a:cs typeface="+mn-cs"/>
              </a:rPr>
              <a:t>, p. 153).</a:t>
            </a:r>
          </a:p>
          <a:p>
            <a:r>
              <a:rPr lang="fr-FR" sz="1200" kern="1200" dirty="0" smtClean="0">
                <a:solidFill>
                  <a:schemeClr val="tx1"/>
                </a:solidFill>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9</a:t>
            </a:fld>
            <a:endParaRPr lang="en-US"/>
          </a:p>
        </p:txBody>
      </p:sp>
    </p:spTree>
    <p:extLst>
      <p:ext uri="{BB962C8B-B14F-4D97-AF65-F5344CB8AC3E}">
        <p14:creationId xmlns:p14="http://schemas.microsoft.com/office/powerpoint/2010/main" val="1770119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938E0A-B699-9347-BC58-DBA538F7F148}" type="datetimeFigureOut">
              <a:rPr lang="en-US" smtClean="0"/>
              <a:pPr/>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8E0A-B699-9347-BC58-DBA538F7F148}" type="datetimeFigureOut">
              <a:rPr lang="en-US" smtClean="0"/>
              <a:pPr/>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8E0A-B699-9347-BC58-DBA538F7F148}" type="datetimeFigureOut">
              <a:rPr lang="en-US" smtClean="0"/>
              <a:pPr/>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8E0A-B699-9347-BC58-DBA538F7F148}" type="datetimeFigureOut">
              <a:rPr lang="en-US" smtClean="0"/>
              <a:pPr/>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938E0A-B699-9347-BC58-DBA538F7F148}" type="datetimeFigureOut">
              <a:rPr lang="en-US" smtClean="0"/>
              <a:pPr/>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38E0A-B699-9347-BC58-DBA538F7F148}" type="datetimeFigureOut">
              <a:rPr lang="en-US" smtClean="0"/>
              <a:pPr/>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938E0A-B699-9347-BC58-DBA538F7F148}" type="datetimeFigureOut">
              <a:rPr lang="en-US" smtClean="0"/>
              <a:pPr/>
              <a:t>2/15/2018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938E0A-B699-9347-BC58-DBA538F7F148}" type="datetimeFigureOut">
              <a:rPr lang="en-US" smtClean="0"/>
              <a:pPr/>
              <a:t>2/15/2018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938E0A-B699-9347-BC58-DBA538F7F148}" type="datetimeFigureOut">
              <a:rPr lang="en-US" smtClean="0"/>
              <a:pPr/>
              <a:t>2/15/2018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938E0A-B699-9347-BC58-DBA538F7F148}" type="datetimeFigureOut">
              <a:rPr lang="en-US" smtClean="0"/>
              <a:pPr/>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938E0A-B699-9347-BC58-DBA538F7F148}" type="datetimeFigureOut">
              <a:rPr lang="en-US" smtClean="0"/>
              <a:pPr/>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DCB23-2225-F24E-8325-228C0811ACDA}"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38E0A-B699-9347-BC58-DBA538F7F148}" type="datetimeFigureOut">
              <a:rPr lang="en-US" smtClean="0"/>
              <a:pPr/>
              <a:t>2/15/2018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CDCB23-2225-F24E-8325-228C0811ACDA}" type="slidenum">
              <a:rPr lang="en-US" smtClean="0"/>
              <a:pPr/>
              <a:t>‹N°›</a:t>
            </a:fld>
            <a:endParaRPr lang="en-US"/>
          </a:p>
        </p:txBody>
      </p:sp>
    </p:spTree>
    <p:extLst>
      <p:ext uri="{BB962C8B-B14F-4D97-AF65-F5344CB8AC3E}">
        <p14:creationId xmlns:p14="http://schemas.microsoft.com/office/powerpoint/2010/main" val="1208152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9620"/>
            <a:ext cx="9144000" cy="6974212"/>
          </a:xfrm>
        </p:spPr>
      </p:pic>
      <p:sp>
        <p:nvSpPr>
          <p:cNvPr id="2" name="Title 1"/>
          <p:cNvSpPr>
            <a:spLocks noGrp="1"/>
          </p:cNvSpPr>
          <p:nvPr>
            <p:ph type="title"/>
          </p:nvPr>
        </p:nvSpPr>
        <p:spPr>
          <a:xfrm>
            <a:off x="0" y="2596117"/>
            <a:ext cx="9144000" cy="1325563"/>
          </a:xfrm>
        </p:spPr>
        <p:txBody>
          <a:bodyPr>
            <a:noAutofit/>
          </a:bodyPr>
          <a:lstStyle/>
          <a:p>
            <a:pPr algn="ctr"/>
            <a:r>
              <a:rPr lang="en-US" sz="7200" b="1" dirty="0" smtClean="0">
                <a:solidFill>
                  <a:srgbClr val="FFFF00"/>
                </a:solidFill>
                <a:latin typeface="Avenir Next" charset="0"/>
                <a:ea typeface="Avenir Next" charset="0"/>
                <a:cs typeface="Avenir Next" charset="0"/>
              </a:rPr>
              <a:t>DIEU COMPREND</a:t>
            </a:r>
            <a:br>
              <a:rPr lang="en-US" sz="7200" b="1" dirty="0" smtClean="0">
                <a:solidFill>
                  <a:srgbClr val="FFFF00"/>
                </a:solidFill>
                <a:latin typeface="Avenir Next" charset="0"/>
                <a:ea typeface="Avenir Next" charset="0"/>
                <a:cs typeface="Avenir Next" charset="0"/>
              </a:rPr>
            </a:br>
            <a:r>
              <a:rPr lang="en-US" sz="3200" b="1" dirty="0" smtClean="0">
                <a:solidFill>
                  <a:schemeClr val="bg1"/>
                </a:solidFill>
                <a:latin typeface="Avenir Next" charset="0"/>
                <a:ea typeface="Avenir Next" charset="0"/>
                <a:cs typeface="Avenir Next" charset="0"/>
              </a:rPr>
              <a:t>PAR CHANTAL KLINGBEIL</a:t>
            </a:r>
            <a:r>
              <a:rPr lang="en-US" sz="1600" b="1" dirty="0" smtClean="0">
                <a:solidFill>
                  <a:schemeClr val="bg1"/>
                </a:solidFill>
                <a:latin typeface="Avenir Next" charset="0"/>
                <a:ea typeface="Avenir Next" charset="0"/>
                <a:cs typeface="Avenir Next" charset="0"/>
              </a:rPr>
              <a:t/>
            </a:r>
            <a:br>
              <a:rPr lang="en-US" sz="1600" b="1" dirty="0" smtClean="0">
                <a:solidFill>
                  <a:schemeClr val="bg1"/>
                </a:solidFill>
                <a:latin typeface="Avenir Next" charset="0"/>
                <a:ea typeface="Avenir Next" charset="0"/>
                <a:cs typeface="Avenir Next" charset="0"/>
              </a:rPr>
            </a:br>
            <a:endParaRPr lang="en-US" sz="1600" b="1" dirty="0">
              <a:solidFill>
                <a:schemeClr val="bg1"/>
              </a:solidFill>
              <a:latin typeface="Avenir Next" charset="0"/>
              <a:ea typeface="Avenir Next" charset="0"/>
              <a:cs typeface="Avenir Next" charset="0"/>
            </a:endParaRPr>
          </a:p>
        </p:txBody>
      </p:sp>
      <p:sp>
        <p:nvSpPr>
          <p:cNvPr id="5" name="TextBox 4"/>
          <p:cNvSpPr txBox="1"/>
          <p:nvPr/>
        </p:nvSpPr>
        <p:spPr>
          <a:xfrm>
            <a:off x="0" y="5268447"/>
            <a:ext cx="9144000" cy="461665"/>
          </a:xfrm>
          <a:prstGeom prst="rect">
            <a:avLst/>
          </a:prstGeom>
          <a:noFill/>
        </p:spPr>
        <p:txBody>
          <a:bodyPr wrap="square" rtlCol="0">
            <a:spAutoFit/>
          </a:bodyPr>
          <a:lstStyle/>
          <a:p>
            <a:pPr algn="ctr"/>
            <a:r>
              <a:rPr lang="en-US" sz="2400" b="1" dirty="0" smtClean="0">
                <a:latin typeface="Avenir Next" charset="0"/>
                <a:ea typeface="Avenir Next" charset="0"/>
                <a:cs typeface="Avenir Next" charset="0"/>
              </a:rPr>
              <a:t>JOURNEE INTERNATIONALE DE PRIERE DE LA FEMME</a:t>
            </a:r>
            <a:endParaRPr lang="en-US" sz="2400" dirty="0">
              <a:latin typeface="Avenir Next" charset="0"/>
              <a:ea typeface="Avenir Next" charset="0"/>
              <a:cs typeface="Avenir Next" charset="0"/>
            </a:endParaRPr>
          </a:p>
        </p:txBody>
      </p:sp>
      <p:sp>
        <p:nvSpPr>
          <p:cNvPr id="6" name="TextBox 5"/>
          <p:cNvSpPr txBox="1"/>
          <p:nvPr/>
        </p:nvSpPr>
        <p:spPr>
          <a:xfrm>
            <a:off x="2866628" y="6099445"/>
            <a:ext cx="4664226" cy="553998"/>
          </a:xfrm>
          <a:prstGeom prst="rect">
            <a:avLst/>
          </a:prstGeom>
          <a:noFill/>
        </p:spPr>
        <p:txBody>
          <a:bodyPr wrap="none" rtlCol="0">
            <a:spAutoFit/>
          </a:bodyPr>
          <a:lstStyle/>
          <a:p>
            <a:pPr algn="ctr"/>
            <a:r>
              <a:rPr lang="en-US" sz="1400" dirty="0" smtClean="0">
                <a:solidFill>
                  <a:schemeClr val="bg1"/>
                </a:solidFill>
                <a:latin typeface="Avenir Next" charset="0"/>
                <a:ea typeface="Avenir Next" charset="0"/>
                <a:cs typeface="Avenir Next" charset="0"/>
              </a:rPr>
              <a:t>CONFERENCE GENERALE</a:t>
            </a:r>
          </a:p>
          <a:p>
            <a:pPr algn="ctr"/>
            <a:r>
              <a:rPr lang="en-US" sz="1600" b="1" dirty="0" smtClean="0">
                <a:solidFill>
                  <a:schemeClr val="bg1"/>
                </a:solidFill>
                <a:latin typeface="Avenir Next" charset="0"/>
                <a:ea typeface="Avenir Next" charset="0"/>
                <a:cs typeface="Avenir Next" charset="0"/>
              </a:rPr>
              <a:t>DEPARTEMENT DU MINISTERE DES FEMMES</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21543" y="6099445"/>
            <a:ext cx="1222457" cy="855147"/>
          </a:xfrm>
          <a:prstGeom prst="rect">
            <a:avLst/>
          </a:prstGeom>
        </p:spPr>
      </p:pic>
    </p:spTree>
    <p:extLst>
      <p:ext uri="{BB962C8B-B14F-4D97-AF65-F5344CB8AC3E}">
        <p14:creationId xmlns:p14="http://schemas.microsoft.com/office/powerpoint/2010/main" val="966815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0" y="2391508"/>
            <a:ext cx="9144000" cy="3751384"/>
          </a:xfrm>
        </p:spPr>
        <p:txBody>
          <a:bodyPr>
            <a:normAutofit/>
          </a:bodyPr>
          <a:lstStyle/>
          <a:p>
            <a:pPr marL="0" indent="0" algn="ctr">
              <a:lnSpc>
                <a:spcPct val="100000"/>
              </a:lnSpc>
              <a:buNone/>
            </a:pPr>
            <a:r>
              <a:rPr lang="fr-FR" sz="4000" b="1" dirty="0" smtClean="0">
                <a:solidFill>
                  <a:srgbClr val="663300"/>
                </a:solidFill>
              </a:rPr>
              <a:t>Dieu fait encore plus que l’empathie. Il procure de </a:t>
            </a:r>
            <a:r>
              <a:rPr lang="fr-FR" sz="4000" b="1" u="sng" dirty="0" smtClean="0">
                <a:solidFill>
                  <a:srgbClr val="663300"/>
                </a:solidFill>
              </a:rPr>
              <a:t>l’aide pratique rapidement. </a:t>
            </a:r>
            <a:r>
              <a:rPr lang="fr-FR" sz="4000" b="1" dirty="0" smtClean="0"/>
              <a:t>Dans le cas d’Elie, l’ange prépara “</a:t>
            </a:r>
            <a:r>
              <a:rPr lang="fr-FR" sz="4000" b="1" i="1" dirty="0" smtClean="0"/>
              <a:t>un gâteau cuit sur des pierres chauffées et une cruche d'eau.</a:t>
            </a:r>
            <a:r>
              <a:rPr lang="fr-FR" sz="4000" b="1" dirty="0" smtClean="0"/>
              <a:t> ” (v. 6). </a:t>
            </a:r>
            <a:endParaRPr lang="en-US" sz="4000" b="1" dirty="0"/>
          </a:p>
        </p:txBody>
      </p:sp>
    </p:spTree>
    <p:extLst>
      <p:ext uri="{BB962C8B-B14F-4D97-AF65-F5344CB8AC3E}">
        <p14:creationId xmlns:p14="http://schemas.microsoft.com/office/powerpoint/2010/main" val="1486940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598135" y="1570892"/>
            <a:ext cx="8107387" cy="4642339"/>
          </a:xfrm>
        </p:spPr>
        <p:txBody>
          <a:bodyPr>
            <a:noAutofit/>
          </a:bodyPr>
          <a:lstStyle/>
          <a:p>
            <a:pPr marL="0" indent="0" algn="ctr">
              <a:lnSpc>
                <a:spcPct val="100000"/>
              </a:lnSpc>
              <a:buNone/>
            </a:pPr>
            <a:r>
              <a:rPr lang="fr-FR" sz="3600" b="1" u="sng" dirty="0" smtClean="0">
                <a:solidFill>
                  <a:srgbClr val="663300"/>
                </a:solidFill>
              </a:rPr>
              <a:t>Dieu procure également du repos</a:t>
            </a:r>
            <a:r>
              <a:rPr lang="fr-FR" sz="3600" b="1" dirty="0" smtClean="0"/>
              <a:t>. Il sait que cette fuite avait épuisé Elie. Il sait aussi qu’au-delà de la fatigue physique, le prophète est épuisé émotionnellement et porte le poids d’une culpabilité éprouvante. </a:t>
            </a:r>
            <a:r>
              <a:rPr lang="fr-FR" sz="3600" b="1" u="sng" dirty="0" smtClean="0">
                <a:solidFill>
                  <a:srgbClr val="663300"/>
                </a:solidFill>
              </a:rPr>
              <a:t>Dieu efface l’ardoise et donne du repos  à Elie </a:t>
            </a:r>
            <a:r>
              <a:rPr lang="fr-FR" sz="3600" b="1" dirty="0" smtClean="0"/>
              <a:t>— il peut finalement dormir et se rafraîchir en toute tranquillité.</a:t>
            </a:r>
          </a:p>
        </p:txBody>
      </p:sp>
    </p:spTree>
    <p:extLst>
      <p:ext uri="{BB962C8B-B14F-4D97-AF65-F5344CB8AC3E}">
        <p14:creationId xmlns:p14="http://schemas.microsoft.com/office/powerpoint/2010/main" val="742354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92370" y="539262"/>
            <a:ext cx="8486620" cy="1325563"/>
          </a:xfrm>
        </p:spPr>
        <p:txBody>
          <a:bodyPr>
            <a:normAutofit/>
          </a:bodyPr>
          <a:lstStyle/>
          <a:p>
            <a:pPr algn="ctr"/>
            <a:r>
              <a:rPr lang="en-US" sz="3600" b="1" dirty="0" smtClean="0">
                <a:solidFill>
                  <a:schemeClr val="accent3">
                    <a:lumMod val="50000"/>
                  </a:schemeClr>
                </a:solidFill>
                <a:latin typeface="Avenir Next" charset="0"/>
                <a:ea typeface="Avenir Next" charset="0"/>
                <a:cs typeface="Avenir Next" charset="0"/>
              </a:rPr>
              <a:t>LA GUERISON PREND DU TEMPS</a:t>
            </a:r>
            <a:r>
              <a:rPr lang="en-US" sz="3600" dirty="0" smtClean="0">
                <a:solidFill>
                  <a:schemeClr val="accent3">
                    <a:lumMod val="50000"/>
                  </a:schemeClr>
                </a:solidFill>
                <a:latin typeface="Avenir Next" charset="0"/>
                <a:ea typeface="Avenir Next" charset="0"/>
                <a:cs typeface="Avenir Next" charset="0"/>
              </a:rPr>
              <a:t/>
            </a:r>
            <a:br>
              <a:rPr lang="en-US" sz="3600" dirty="0" smtClean="0">
                <a:solidFill>
                  <a:schemeClr val="accent3">
                    <a:lumMod val="50000"/>
                  </a:schemeClr>
                </a:solidFill>
                <a:latin typeface="Avenir Next" charset="0"/>
                <a:ea typeface="Avenir Next" charset="0"/>
                <a:cs typeface="Avenir Next" charset="0"/>
              </a:rPr>
            </a:br>
            <a:endParaRPr lang="en-US" sz="3600" dirty="0">
              <a:solidFill>
                <a:schemeClr val="accent3">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2846230" y="2204458"/>
            <a:ext cx="6027314" cy="4159983"/>
          </a:xfrm>
        </p:spPr>
        <p:txBody>
          <a:bodyPr>
            <a:noAutofit/>
          </a:bodyPr>
          <a:lstStyle/>
          <a:p>
            <a:pPr marL="0" indent="0" algn="ctr">
              <a:lnSpc>
                <a:spcPct val="100000"/>
              </a:lnSpc>
              <a:buNone/>
            </a:pPr>
            <a:r>
              <a:rPr lang="fr-FR" sz="3200" b="1" dirty="0" smtClean="0"/>
              <a:t>Même après le repas de l’ange, Elie n’a pas retrouvé instantanément  son état normal. Dieu se rappelle que nous sommes “ </a:t>
            </a:r>
            <a:r>
              <a:rPr lang="fr-FR" sz="3200" b="1" i="1" dirty="0" smtClean="0"/>
              <a:t>poussière </a:t>
            </a:r>
            <a:r>
              <a:rPr lang="fr-FR" sz="3200" b="1" dirty="0" smtClean="0"/>
              <a:t>” (Psaume 103 : 14, BFC). Il ne précipite pas la guérison. </a:t>
            </a:r>
            <a:r>
              <a:rPr lang="fr-FR" sz="3200" b="1" dirty="0" smtClean="0">
                <a:solidFill>
                  <a:srgbClr val="663300"/>
                </a:solidFill>
              </a:rPr>
              <a:t>Dieu donne le temps à Elie de récupérer. La récupération prend du temps. </a:t>
            </a:r>
            <a:endParaRPr lang="en-US" sz="3200" b="1" dirty="0">
              <a:solidFill>
                <a:srgbClr val="663300"/>
              </a:solidFill>
            </a:endParaRPr>
          </a:p>
        </p:txBody>
      </p:sp>
    </p:spTree>
    <p:extLst>
      <p:ext uri="{BB962C8B-B14F-4D97-AF65-F5344CB8AC3E}">
        <p14:creationId xmlns:p14="http://schemas.microsoft.com/office/powerpoint/2010/main" val="2024601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4001" cy="6857999"/>
          </a:xfrm>
          <a:prstGeom prst="rect">
            <a:avLst/>
          </a:prstGeom>
        </p:spPr>
      </p:pic>
      <p:sp>
        <p:nvSpPr>
          <p:cNvPr id="3" name="Content Placeholder 2"/>
          <p:cNvSpPr>
            <a:spLocks noGrp="1"/>
          </p:cNvSpPr>
          <p:nvPr>
            <p:ph idx="1"/>
          </p:nvPr>
        </p:nvSpPr>
        <p:spPr>
          <a:xfrm>
            <a:off x="1030310" y="2880505"/>
            <a:ext cx="7100815" cy="3637526"/>
          </a:xfrm>
        </p:spPr>
        <p:txBody>
          <a:bodyPr>
            <a:noAutofit/>
          </a:bodyPr>
          <a:lstStyle/>
          <a:p>
            <a:pPr marL="0" indent="0" algn="ctr">
              <a:lnSpc>
                <a:spcPct val="100000"/>
              </a:lnSpc>
              <a:buNone/>
            </a:pPr>
            <a:r>
              <a:rPr lang="fr-FR" sz="3600" b="1" dirty="0" smtClean="0"/>
              <a:t>Dieu comprend que la vie dans ce monde pêcheur peut et pourra causer des dépressions. Il connaît notre réflexe à vouloir fuir la douleur. </a:t>
            </a:r>
            <a:r>
              <a:rPr lang="fr-FR" sz="3600" b="1" dirty="0" smtClean="0">
                <a:solidFill>
                  <a:srgbClr val="663300"/>
                </a:solidFill>
              </a:rPr>
              <a:t>Pourtant Il veut </a:t>
            </a:r>
            <a:r>
              <a:rPr lang="fr-FR" sz="3600" b="1" i="1" dirty="0" smtClean="0">
                <a:solidFill>
                  <a:srgbClr val="663300"/>
                </a:solidFill>
              </a:rPr>
              <a:t>rediriger</a:t>
            </a:r>
            <a:r>
              <a:rPr lang="fr-FR" sz="3600" b="1" dirty="0" smtClean="0">
                <a:solidFill>
                  <a:srgbClr val="663300"/>
                </a:solidFill>
              </a:rPr>
              <a:t> notre fuite. </a:t>
            </a:r>
            <a:endParaRPr lang="en-US" sz="4000" b="1" dirty="0">
              <a:solidFill>
                <a:srgbClr val="663300"/>
              </a:solidFill>
            </a:endParaRPr>
          </a:p>
        </p:txBody>
      </p:sp>
    </p:spTree>
    <p:extLst>
      <p:ext uri="{BB962C8B-B14F-4D97-AF65-F5344CB8AC3E}">
        <p14:creationId xmlns:p14="http://schemas.microsoft.com/office/powerpoint/2010/main" val="596838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4001" cy="6857999"/>
          </a:xfrm>
          <a:prstGeom prst="rect">
            <a:avLst/>
          </a:prstGeom>
        </p:spPr>
      </p:pic>
      <p:sp>
        <p:nvSpPr>
          <p:cNvPr id="3" name="Content Placeholder 2"/>
          <p:cNvSpPr>
            <a:spLocks noGrp="1"/>
          </p:cNvSpPr>
          <p:nvPr>
            <p:ph idx="1"/>
          </p:nvPr>
        </p:nvSpPr>
        <p:spPr>
          <a:xfrm>
            <a:off x="656786" y="3041986"/>
            <a:ext cx="7886700" cy="2746375"/>
          </a:xfrm>
        </p:spPr>
        <p:txBody>
          <a:bodyPr>
            <a:noAutofit/>
          </a:bodyPr>
          <a:lstStyle/>
          <a:p>
            <a:pPr marL="0" indent="0" algn="ctr">
              <a:lnSpc>
                <a:spcPct val="100000"/>
              </a:lnSpc>
              <a:buNone/>
            </a:pPr>
            <a:r>
              <a:rPr lang="fr-FR" sz="3600" b="1" dirty="0" smtClean="0"/>
              <a:t>Plutôt que de fuir vers des mécanismes d’auto-défense destructeurs, Il veut que nous courions à Lui. Et là, en Sa présence, Il veut nous apprendre  à écouter </a:t>
            </a:r>
            <a:r>
              <a:rPr lang="fr-FR" sz="3600" b="1" dirty="0" smtClean="0">
                <a:solidFill>
                  <a:srgbClr val="663300"/>
                </a:solidFill>
              </a:rPr>
              <a:t>Son “ doux murmure ” </a:t>
            </a:r>
            <a:r>
              <a:rPr lang="fr-FR" sz="3600" b="1" dirty="0" smtClean="0"/>
              <a:t>(v. 12).</a:t>
            </a:r>
          </a:p>
        </p:txBody>
      </p:sp>
    </p:spTree>
    <p:extLst>
      <p:ext uri="{BB962C8B-B14F-4D97-AF65-F5344CB8AC3E}">
        <p14:creationId xmlns:p14="http://schemas.microsoft.com/office/powerpoint/2010/main" val="173033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92328" y="0"/>
            <a:ext cx="7886700" cy="1325563"/>
          </a:xfrm>
        </p:spPr>
        <p:txBody>
          <a:bodyPr>
            <a:normAutofit/>
          </a:bodyPr>
          <a:lstStyle/>
          <a:p>
            <a:pPr algn="ctr"/>
            <a:r>
              <a:rPr lang="en-US" sz="3600" b="1" dirty="0" smtClean="0">
                <a:solidFill>
                  <a:schemeClr val="accent3">
                    <a:lumMod val="50000"/>
                  </a:schemeClr>
                </a:solidFill>
                <a:latin typeface="Avenir Next" charset="0"/>
                <a:ea typeface="Avenir Next" charset="0"/>
                <a:cs typeface="Avenir Next" charset="0"/>
              </a:rPr>
              <a:t>LE RESTE DE L’HISTOIRE</a:t>
            </a:r>
            <a:endParaRPr lang="en-US" sz="3600" dirty="0">
              <a:solidFill>
                <a:schemeClr val="accent3">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2678807" y="1664676"/>
            <a:ext cx="6259132" cy="5193323"/>
          </a:xfrm>
        </p:spPr>
        <p:txBody>
          <a:bodyPr>
            <a:normAutofit/>
          </a:bodyPr>
          <a:lstStyle/>
          <a:p>
            <a:pPr marL="0" indent="0" algn="ctr">
              <a:lnSpc>
                <a:spcPct val="100000"/>
              </a:lnSpc>
              <a:buNone/>
            </a:pPr>
            <a:r>
              <a:rPr lang="fr-FR" sz="3200" b="1" dirty="0" smtClean="0"/>
              <a:t>“ </a:t>
            </a:r>
            <a:r>
              <a:rPr lang="fr-FR" sz="3200" b="1" i="1" dirty="0" smtClean="0"/>
              <a:t>L'ange de l'Eternel vint une deuxième fois, le toucha et dit :</a:t>
            </a:r>
            <a:r>
              <a:rPr lang="fr-FR" sz="3200" b="1" dirty="0" smtClean="0"/>
              <a:t>  “ </a:t>
            </a:r>
            <a:r>
              <a:rPr lang="fr-FR" sz="3200" b="1" i="1" dirty="0" smtClean="0"/>
              <a:t>Lève-toi et mange, car le chemin est trop long pour toi.</a:t>
            </a:r>
            <a:r>
              <a:rPr lang="fr-FR" sz="3200" b="1" dirty="0" smtClean="0"/>
              <a:t> </a:t>
            </a:r>
            <a:r>
              <a:rPr lang="fr-FR" sz="3200" b="1" i="1" dirty="0" smtClean="0"/>
              <a:t>Il se leva, mangea et but</a:t>
            </a:r>
            <a:r>
              <a:rPr lang="fr-FR" sz="3200" b="1" i="1" dirty="0" smtClean="0">
                <a:solidFill>
                  <a:srgbClr val="663300"/>
                </a:solidFill>
              </a:rPr>
              <a:t>. Puis, avec la force que lui donna cette nourriture, il marcha 40 jours et 40 nuits jusqu'à la montagne de Dieu, jusqu'à Horeb. </a:t>
            </a:r>
            <a:r>
              <a:rPr lang="fr-FR" sz="3200" b="1" i="1" dirty="0" smtClean="0"/>
              <a:t>”</a:t>
            </a:r>
            <a:r>
              <a:rPr lang="fr-FR" sz="3200" b="1" baseline="30000" dirty="0" smtClean="0"/>
              <a:t> </a:t>
            </a:r>
            <a:r>
              <a:rPr lang="fr-FR" sz="3200" b="1" dirty="0" smtClean="0"/>
              <a:t> (</a:t>
            </a:r>
            <a:r>
              <a:rPr lang="fr-FR" sz="3200" b="1" dirty="0" err="1" smtClean="0"/>
              <a:t>vv</a:t>
            </a:r>
            <a:r>
              <a:rPr lang="fr-FR" sz="3200" b="1" dirty="0" smtClean="0"/>
              <a:t> 7, 8).</a:t>
            </a:r>
            <a:endParaRPr lang="en-US" sz="3200" b="1" dirty="0">
              <a:solidFill>
                <a:schemeClr val="accent3">
                  <a:lumMod val="50000"/>
                </a:schemeClr>
              </a:solidFill>
            </a:endParaRPr>
          </a:p>
        </p:txBody>
      </p:sp>
    </p:spTree>
    <p:extLst>
      <p:ext uri="{BB962C8B-B14F-4D97-AF65-F5344CB8AC3E}">
        <p14:creationId xmlns:p14="http://schemas.microsoft.com/office/powerpoint/2010/main" val="174856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526611" y="1500554"/>
            <a:ext cx="8149590" cy="4319180"/>
          </a:xfrm>
        </p:spPr>
        <p:txBody>
          <a:bodyPr>
            <a:noAutofit/>
          </a:bodyPr>
          <a:lstStyle/>
          <a:p>
            <a:pPr marL="0" indent="0" algn="ctr">
              <a:lnSpc>
                <a:spcPct val="100000"/>
              </a:lnSpc>
              <a:buNone/>
            </a:pPr>
            <a:r>
              <a:rPr lang="fr-FR" sz="3600" b="1" dirty="0" smtClean="0">
                <a:solidFill>
                  <a:srgbClr val="663300"/>
                </a:solidFill>
              </a:rPr>
              <a:t>Dieu voyait les choses différemment</a:t>
            </a:r>
            <a:r>
              <a:rPr lang="fr-FR" sz="3600" b="1" dirty="0" smtClean="0"/>
              <a:t>.  Il savait que le meilleur restait  à venir. Il y avait encore des rois  à oindre et un prophète qui lui succèderait  à choisir. Dieu  connaissait déjà Elisée, le successeur, qui allait être aussi proche qu’un fils pour Elie. </a:t>
            </a:r>
            <a:r>
              <a:rPr lang="fr-FR" sz="3600" b="1" dirty="0" smtClean="0">
                <a:solidFill>
                  <a:srgbClr val="663300"/>
                </a:solidFill>
              </a:rPr>
              <a:t>Dieu savait qu’Elie, par la foi, demanderait encore à Dieu de faire descendre le feu du ciel. </a:t>
            </a:r>
            <a:endParaRPr lang="en-US" sz="3600" b="1" dirty="0">
              <a:solidFill>
                <a:srgbClr val="663300"/>
              </a:solidFill>
            </a:endParaRPr>
          </a:p>
        </p:txBody>
      </p:sp>
    </p:spTree>
    <p:extLst>
      <p:ext uri="{BB962C8B-B14F-4D97-AF65-F5344CB8AC3E}">
        <p14:creationId xmlns:p14="http://schemas.microsoft.com/office/powerpoint/2010/main" val="1063768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4001" cy="6857999"/>
          </a:xfrm>
          <a:prstGeom prst="rect">
            <a:avLst/>
          </a:prstGeom>
        </p:spPr>
      </p:pic>
      <p:sp>
        <p:nvSpPr>
          <p:cNvPr id="3" name="Content Placeholder 2"/>
          <p:cNvSpPr>
            <a:spLocks noGrp="1"/>
          </p:cNvSpPr>
          <p:nvPr>
            <p:ph idx="1"/>
          </p:nvPr>
        </p:nvSpPr>
        <p:spPr>
          <a:xfrm>
            <a:off x="747134" y="2086708"/>
            <a:ext cx="7671289" cy="4290646"/>
          </a:xfrm>
        </p:spPr>
        <p:txBody>
          <a:bodyPr>
            <a:normAutofit/>
          </a:bodyPr>
          <a:lstStyle/>
          <a:p>
            <a:pPr marL="0" indent="0" algn="ctr">
              <a:lnSpc>
                <a:spcPct val="100000"/>
              </a:lnSpc>
              <a:buNone/>
            </a:pPr>
            <a:r>
              <a:rPr lang="en-US" sz="3600" b="1" dirty="0" smtClean="0">
                <a:solidFill>
                  <a:srgbClr val="663300"/>
                </a:solidFill>
              </a:rPr>
              <a:t>“</a:t>
            </a:r>
            <a:r>
              <a:rPr lang="fr-FR" sz="3600" b="1" dirty="0" smtClean="0">
                <a:solidFill>
                  <a:srgbClr val="663300"/>
                </a:solidFill>
              </a:rPr>
              <a:t> </a:t>
            </a:r>
            <a:r>
              <a:rPr lang="fr-FR" sz="3600" b="1" i="1" dirty="0" smtClean="0">
                <a:solidFill>
                  <a:srgbClr val="663300"/>
                </a:solidFill>
              </a:rPr>
              <a:t>C’est alors que nous sommes les plus faibles que Satan nous fait subir les plus cruelles tentations. </a:t>
            </a:r>
            <a:r>
              <a:rPr lang="fr-FR" sz="3600" b="1" i="1" dirty="0" smtClean="0"/>
              <a:t>C’est ainsi qu’il avait espéré triompher du Fils de Dieu, car il avait réussi de cette manière à remporter bien des victoires sur les hommes. . . .</a:t>
            </a:r>
            <a:r>
              <a:rPr lang="fr-FR" sz="3600" b="1" dirty="0" smtClean="0"/>
              <a:t> Comme pour Elie. . . </a:t>
            </a:r>
            <a:r>
              <a:rPr lang="fr-FR" sz="3200" dirty="0" smtClean="0"/>
              <a:t>.</a:t>
            </a:r>
          </a:p>
        </p:txBody>
      </p:sp>
    </p:spTree>
    <p:extLst>
      <p:ext uri="{BB962C8B-B14F-4D97-AF65-F5344CB8AC3E}">
        <p14:creationId xmlns:p14="http://schemas.microsoft.com/office/powerpoint/2010/main" val="1623053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705924" y="1383323"/>
            <a:ext cx="7886700" cy="4717897"/>
          </a:xfrm>
        </p:spPr>
        <p:txBody>
          <a:bodyPr>
            <a:noAutofit/>
          </a:bodyPr>
          <a:lstStyle/>
          <a:p>
            <a:pPr marL="0" indent="0" algn="ctr">
              <a:lnSpc>
                <a:spcPct val="100000"/>
              </a:lnSpc>
              <a:buNone/>
            </a:pPr>
            <a:r>
              <a:rPr lang="fr-FR" sz="3200" b="1" i="1" dirty="0" smtClean="0"/>
              <a:t>“ Il en est de même aujourd’hui. </a:t>
            </a:r>
            <a:r>
              <a:rPr lang="fr-FR" sz="3200" b="1" i="1" dirty="0" smtClean="0">
                <a:solidFill>
                  <a:srgbClr val="663300"/>
                </a:solidFill>
              </a:rPr>
              <a:t>Lorsque nous sommes assiégés par le doute, rendus perplexes par les circonstances ; lorsque nous sommes éprouvés par la pauvreté ou l’affliction</a:t>
            </a:r>
            <a:r>
              <a:rPr lang="fr-FR" sz="3200" b="1" i="1" dirty="0" smtClean="0"/>
              <a:t>, alors Satan s’efforce d’ébranler notre confiance en Dieu. C’est à ce moment-là qu’il étale devant nous toutes nos fautes et nous incite à douter du Seigneur et de son amour. Il espère ainsi plonger notre âme dans le découragement, tout en nous faisant perdre contact avec Dieu . . .</a:t>
            </a:r>
          </a:p>
        </p:txBody>
      </p:sp>
    </p:spTree>
    <p:extLst>
      <p:ext uri="{BB962C8B-B14F-4D97-AF65-F5344CB8AC3E}">
        <p14:creationId xmlns:p14="http://schemas.microsoft.com/office/powerpoint/2010/main" val="9511122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4001" cy="6857999"/>
          </a:xfrm>
          <a:prstGeom prst="rect">
            <a:avLst/>
          </a:prstGeom>
        </p:spPr>
      </p:pic>
      <p:sp>
        <p:nvSpPr>
          <p:cNvPr id="3" name="Content Placeholder 2"/>
          <p:cNvSpPr>
            <a:spLocks noGrp="1"/>
          </p:cNvSpPr>
          <p:nvPr>
            <p:ph idx="1"/>
          </p:nvPr>
        </p:nvSpPr>
        <p:spPr>
          <a:xfrm>
            <a:off x="551376" y="1922585"/>
            <a:ext cx="7886700" cy="4102548"/>
          </a:xfrm>
        </p:spPr>
        <p:txBody>
          <a:bodyPr>
            <a:noAutofit/>
          </a:bodyPr>
          <a:lstStyle/>
          <a:p>
            <a:pPr marL="0" indent="0" algn="ctr">
              <a:lnSpc>
                <a:spcPct val="100000"/>
              </a:lnSpc>
              <a:buNone/>
            </a:pPr>
            <a:r>
              <a:rPr lang="en-US" sz="3200" b="1" dirty="0" smtClean="0"/>
              <a:t>“</a:t>
            </a:r>
            <a:r>
              <a:rPr lang="fr-FR" sz="3200" b="1" i="1" dirty="0" smtClean="0"/>
              <a:t>Le découragement peut ébranler la foi la plus solide, affaiblir la volonté la plus ferme. </a:t>
            </a:r>
            <a:r>
              <a:rPr lang="fr-FR" sz="3200" b="1" i="1" dirty="0" smtClean="0">
                <a:solidFill>
                  <a:srgbClr val="663300"/>
                </a:solidFill>
              </a:rPr>
              <a:t>Mais le Seigneur comprend tout, et il ne cesse d’aimer et d’avoir pitié de ses enfants. Il lit dans leurs cœurs les intentions et les desseins qui les animent</a:t>
            </a:r>
            <a:r>
              <a:rPr lang="fr-FR" sz="3200" b="1" i="1" dirty="0" smtClean="0"/>
              <a:t>. Attendre avec patience et confiance lorsque tout paraît sombre, voilà ce que tous ceux qui ont la charge de l’œuvre de Dieu devraient apprendre.</a:t>
            </a:r>
            <a:endParaRPr lang="en-US" sz="3200" b="1" dirty="0"/>
          </a:p>
        </p:txBody>
      </p:sp>
    </p:spTree>
    <p:extLst>
      <p:ext uri="{BB962C8B-B14F-4D97-AF65-F5344CB8AC3E}">
        <p14:creationId xmlns:p14="http://schemas.microsoft.com/office/powerpoint/2010/main" val="1318419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4001" cy="6857999"/>
          </a:xfrm>
          <a:prstGeom prst="rect">
            <a:avLst/>
          </a:prstGeom>
        </p:spPr>
      </p:pic>
      <p:sp>
        <p:nvSpPr>
          <p:cNvPr id="3" name="Content Placeholder 2"/>
          <p:cNvSpPr>
            <a:spLocks noGrp="1"/>
          </p:cNvSpPr>
          <p:nvPr>
            <p:ph idx="1"/>
          </p:nvPr>
        </p:nvSpPr>
        <p:spPr>
          <a:xfrm>
            <a:off x="422032" y="2532185"/>
            <a:ext cx="8370276" cy="2690104"/>
          </a:xfrm>
        </p:spPr>
        <p:txBody>
          <a:bodyPr>
            <a:noAutofit/>
          </a:bodyPr>
          <a:lstStyle/>
          <a:p>
            <a:pPr marL="0" indent="0" algn="ctr">
              <a:lnSpc>
                <a:spcPct val="150000"/>
              </a:lnSpc>
              <a:buNone/>
            </a:pPr>
            <a:r>
              <a:rPr lang="fr-FR" sz="3600" b="1" dirty="0" smtClean="0"/>
              <a:t>ELIE </a:t>
            </a:r>
            <a:r>
              <a:rPr lang="fr-FR" sz="3600" b="1" dirty="0" smtClean="0">
                <a:solidFill>
                  <a:srgbClr val="663300"/>
                </a:solidFill>
              </a:rPr>
              <a:t>CONNAISSAIT</a:t>
            </a:r>
            <a:r>
              <a:rPr lang="fr-FR" sz="3600" b="1" dirty="0" smtClean="0"/>
              <a:t> LA PRIÈRE. IL </a:t>
            </a:r>
            <a:r>
              <a:rPr lang="fr-FR" sz="3600" b="1" dirty="0" smtClean="0">
                <a:solidFill>
                  <a:srgbClr val="663300"/>
                </a:solidFill>
              </a:rPr>
              <a:t>SAVAIT</a:t>
            </a:r>
            <a:r>
              <a:rPr lang="fr-FR" sz="3600" b="1" dirty="0" smtClean="0"/>
              <a:t> COMMENT DEMANDER, IL </a:t>
            </a:r>
            <a:r>
              <a:rPr lang="fr-FR" sz="3600" b="1" dirty="0" smtClean="0">
                <a:solidFill>
                  <a:srgbClr val="663300"/>
                </a:solidFill>
              </a:rPr>
              <a:t>SAVAIT </a:t>
            </a:r>
            <a:r>
              <a:rPr lang="fr-FR" sz="3600" b="1" dirty="0" smtClean="0"/>
              <a:t>COMMENT PERSÉVÉRER, </a:t>
            </a:r>
            <a:r>
              <a:rPr lang="fr-FR" sz="3600" b="1" dirty="0" smtClean="0">
                <a:solidFill>
                  <a:srgbClr val="663300"/>
                </a:solidFill>
              </a:rPr>
              <a:t>ET</a:t>
            </a:r>
            <a:r>
              <a:rPr lang="fr-FR" sz="3600" b="1" dirty="0" smtClean="0"/>
              <a:t> IL </a:t>
            </a:r>
            <a:r>
              <a:rPr lang="fr-FR" sz="3600" b="1" dirty="0" smtClean="0">
                <a:solidFill>
                  <a:srgbClr val="663300"/>
                </a:solidFill>
              </a:rPr>
              <a:t>SAVAIT </a:t>
            </a:r>
            <a:r>
              <a:rPr lang="fr-FR" sz="3600" b="1" dirty="0" smtClean="0"/>
              <a:t>COMMENT ATTENDRE.</a:t>
            </a:r>
          </a:p>
        </p:txBody>
      </p:sp>
    </p:spTree>
    <p:extLst>
      <p:ext uri="{BB962C8B-B14F-4D97-AF65-F5344CB8AC3E}">
        <p14:creationId xmlns:p14="http://schemas.microsoft.com/office/powerpoint/2010/main" val="589764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693045" y="2368062"/>
            <a:ext cx="7886700" cy="4071377"/>
          </a:xfrm>
        </p:spPr>
        <p:txBody>
          <a:bodyPr>
            <a:normAutofit lnSpcReduction="10000"/>
          </a:bodyPr>
          <a:lstStyle/>
          <a:p>
            <a:pPr marL="0" indent="0" algn="ctr">
              <a:lnSpc>
                <a:spcPct val="100000"/>
              </a:lnSpc>
              <a:buNone/>
            </a:pPr>
            <a:r>
              <a:rPr lang="fr-FR" sz="3200" b="1" i="1" dirty="0" smtClean="0">
                <a:solidFill>
                  <a:srgbClr val="663300"/>
                </a:solidFill>
              </a:rPr>
              <a:t>Le ciel n’abandonne jamais les siens dans l’adversité. </a:t>
            </a:r>
            <a:r>
              <a:rPr lang="fr-FR" sz="3200" b="1" i="1" dirty="0" smtClean="0"/>
              <a:t>Aucune situation n’est apparemment plus désespérée, et cependant plus triomphante, que celle de l’homme conscient de son néant et pleinement confiant en Dieu.</a:t>
            </a:r>
            <a:r>
              <a:rPr lang="fr-FR" sz="3200" b="1" dirty="0" smtClean="0"/>
              <a:t> “ </a:t>
            </a:r>
          </a:p>
          <a:p>
            <a:pPr marL="0" indent="0" algn="ctr">
              <a:lnSpc>
                <a:spcPct val="100000"/>
              </a:lnSpc>
              <a:buNone/>
            </a:pPr>
            <a:r>
              <a:rPr lang="fr-FR" sz="3200" b="1" dirty="0" smtClean="0"/>
              <a:t>(Ellen G. White, </a:t>
            </a:r>
            <a:r>
              <a:rPr lang="fr-FR" sz="3200" b="1" i="1" dirty="0" smtClean="0"/>
              <a:t>Prophètes et Rois</a:t>
            </a:r>
            <a:r>
              <a:rPr lang="fr-FR" sz="3200" b="1" dirty="0" smtClean="0"/>
              <a:t>, p.p. 128, 129).</a:t>
            </a:r>
          </a:p>
          <a:p>
            <a:pPr marL="0" indent="0" algn="ctr">
              <a:lnSpc>
                <a:spcPct val="100000"/>
              </a:lnSpc>
              <a:buNone/>
            </a:pPr>
            <a:endParaRPr lang="en-US" sz="2400" dirty="0"/>
          </a:p>
        </p:txBody>
      </p:sp>
    </p:spTree>
    <p:extLst>
      <p:ext uri="{BB962C8B-B14F-4D97-AF65-F5344CB8AC3E}">
        <p14:creationId xmlns:p14="http://schemas.microsoft.com/office/powerpoint/2010/main" val="6324481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726830" y="1664676"/>
            <a:ext cx="7886700" cy="4712677"/>
          </a:xfrm>
        </p:spPr>
        <p:txBody>
          <a:bodyPr>
            <a:noAutofit/>
          </a:bodyPr>
          <a:lstStyle/>
          <a:p>
            <a:pPr marL="0" indent="0" algn="ctr">
              <a:lnSpc>
                <a:spcPct val="100000"/>
              </a:lnSpc>
              <a:buNone/>
            </a:pPr>
            <a:r>
              <a:rPr lang="fr-FR" sz="3600" b="1" dirty="0" smtClean="0"/>
              <a:t>Dans quelle situation êtes-vous aujourd’hui ? Si vous êtes Elie sur le Mont Carmel demandant que  le feu descende du ciel, loué soit Dieu ! Mais, s’il vous plait, rappelez-vous qu’il n’y aura pas toujours des expériences comme celles de cette montagne. </a:t>
            </a:r>
            <a:r>
              <a:rPr lang="fr-FR" sz="3600" b="1" dirty="0" smtClean="0">
                <a:solidFill>
                  <a:srgbClr val="663300"/>
                </a:solidFill>
              </a:rPr>
              <a:t>N’oubliez pas que le son de la voix de Dieu  peut-être très doux. </a:t>
            </a:r>
            <a:endParaRPr lang="en-US" sz="3600" b="1" dirty="0">
              <a:solidFill>
                <a:srgbClr val="663300"/>
              </a:solidFill>
            </a:endParaRPr>
          </a:p>
        </p:txBody>
      </p:sp>
    </p:spTree>
    <p:extLst>
      <p:ext uri="{BB962C8B-B14F-4D97-AF65-F5344CB8AC3E}">
        <p14:creationId xmlns:p14="http://schemas.microsoft.com/office/powerpoint/2010/main" val="942686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684919" y="2579078"/>
            <a:ext cx="7886700" cy="3506686"/>
          </a:xfrm>
        </p:spPr>
        <p:txBody>
          <a:bodyPr>
            <a:noAutofit/>
          </a:bodyPr>
          <a:lstStyle/>
          <a:p>
            <a:pPr marL="0" indent="0" algn="ctr">
              <a:lnSpc>
                <a:spcPct val="100000"/>
              </a:lnSpc>
              <a:buNone/>
            </a:pPr>
            <a:r>
              <a:rPr lang="fr-FR" sz="4000" b="1" dirty="0" smtClean="0"/>
              <a:t>Si vous êtes Elie qui se sauve ou qui agit, tout en sachant que cela ne règlera pas le problème de fond, ou Elie couché sous un genêt se sentant coupable, </a:t>
            </a:r>
            <a:r>
              <a:rPr lang="fr-FR" sz="4000" b="1" dirty="0" smtClean="0">
                <a:solidFill>
                  <a:srgbClr val="663300"/>
                </a:solidFill>
              </a:rPr>
              <a:t>il y a de l’espoir.</a:t>
            </a:r>
          </a:p>
          <a:p>
            <a:pPr marL="0" indent="0" algn="ctr">
              <a:lnSpc>
                <a:spcPct val="100000"/>
              </a:lnSpc>
              <a:buNone/>
            </a:pPr>
            <a:endParaRPr lang="en-US" sz="3200" b="1" dirty="0">
              <a:solidFill>
                <a:schemeClr val="accent4">
                  <a:lumMod val="50000"/>
                </a:schemeClr>
              </a:solidFill>
            </a:endParaRPr>
          </a:p>
        </p:txBody>
      </p:sp>
    </p:spTree>
    <p:extLst>
      <p:ext uri="{BB962C8B-B14F-4D97-AF65-F5344CB8AC3E}">
        <p14:creationId xmlns:p14="http://schemas.microsoft.com/office/powerpoint/2010/main" val="9134332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837287" y="1852246"/>
            <a:ext cx="7629085" cy="4445524"/>
          </a:xfrm>
        </p:spPr>
        <p:txBody>
          <a:bodyPr>
            <a:noAutofit/>
          </a:bodyPr>
          <a:lstStyle/>
          <a:p>
            <a:pPr marL="0" indent="0" algn="ctr">
              <a:lnSpc>
                <a:spcPct val="100000"/>
              </a:lnSpc>
              <a:buNone/>
            </a:pPr>
            <a:r>
              <a:rPr lang="fr-FR" sz="3200" b="1" dirty="0" smtClean="0">
                <a:solidFill>
                  <a:srgbClr val="663300"/>
                </a:solidFill>
              </a:rPr>
              <a:t>Dieu voit les choses différemment. Dieu comprend. </a:t>
            </a:r>
            <a:r>
              <a:rPr lang="fr-FR" sz="3200" b="1" dirty="0" smtClean="0"/>
              <a:t>Dieu veut vous libérer de la culpabilité. Il veut utiliser certaines personnes qui  vous  aideront pratiquement. Et Il ne manquera pas de vous donner l’énergie nécessaire afin que vous puissiez avoir un nouveau rendez-vous  avec Lui. De meilleurs jours vous attendent si vous écoutez et suivez ce Murmure Doux et Léger. </a:t>
            </a:r>
            <a:endParaRPr lang="en-US" sz="3200" b="1" dirty="0"/>
          </a:p>
        </p:txBody>
      </p:sp>
    </p:spTree>
    <p:extLst>
      <p:ext uri="{BB962C8B-B14F-4D97-AF65-F5344CB8AC3E}">
        <p14:creationId xmlns:p14="http://schemas.microsoft.com/office/powerpoint/2010/main" val="1752906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2813538" y="1922585"/>
            <a:ext cx="5950080" cy="4642338"/>
          </a:xfrm>
        </p:spPr>
        <p:txBody>
          <a:bodyPr>
            <a:noAutofit/>
          </a:bodyPr>
          <a:lstStyle/>
          <a:p>
            <a:pPr marL="0" indent="0" algn="ctr">
              <a:lnSpc>
                <a:spcPct val="100000"/>
              </a:lnSpc>
              <a:buNone/>
            </a:pPr>
            <a:r>
              <a:rPr lang="fr-FR" sz="3600" b="1" dirty="0" smtClean="0"/>
              <a:t>Nous ne pouvons peut-être pas tous nous identifier à Elie, le grand prêtre  héroïque, mais je crois qu’— à un certain moment de notre vie — nous pouvons tous nous identifier à Elie  </a:t>
            </a:r>
            <a:r>
              <a:rPr lang="fr-FR" sz="3600" b="1" i="1" dirty="0" smtClean="0"/>
              <a:t>après</a:t>
            </a:r>
            <a:r>
              <a:rPr lang="fr-FR" sz="3600" b="1" dirty="0" smtClean="0"/>
              <a:t> le grand évènement du mont Carmel.</a:t>
            </a:r>
          </a:p>
        </p:txBody>
      </p:sp>
    </p:spTree>
    <p:extLst>
      <p:ext uri="{BB962C8B-B14F-4D97-AF65-F5344CB8AC3E}">
        <p14:creationId xmlns:p14="http://schemas.microsoft.com/office/powerpoint/2010/main" val="1528096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417828" y="663124"/>
            <a:ext cx="7886700" cy="1325563"/>
          </a:xfrm>
        </p:spPr>
        <p:txBody>
          <a:bodyPr>
            <a:normAutofit/>
          </a:bodyPr>
          <a:lstStyle/>
          <a:p>
            <a:pPr algn="ctr"/>
            <a:r>
              <a:rPr lang="en-US" sz="3600" b="1" dirty="0" smtClean="0">
                <a:solidFill>
                  <a:schemeClr val="accent3">
                    <a:lumMod val="50000"/>
                  </a:schemeClr>
                </a:solidFill>
                <a:latin typeface="Avenir Next" charset="0"/>
                <a:ea typeface="Avenir Next" charset="0"/>
                <a:cs typeface="Avenir Next" charset="0"/>
              </a:rPr>
              <a:t>DEBUT DE LA DEPRESSION</a:t>
            </a:r>
            <a:endParaRPr lang="en-US" sz="3600" dirty="0">
              <a:solidFill>
                <a:schemeClr val="accent3">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2438400" y="1988687"/>
            <a:ext cx="6705600" cy="4450644"/>
          </a:xfrm>
        </p:spPr>
        <p:txBody>
          <a:bodyPr>
            <a:noAutofit/>
          </a:bodyPr>
          <a:lstStyle/>
          <a:p>
            <a:pPr algn="ctr">
              <a:buNone/>
            </a:pPr>
            <a:r>
              <a:rPr lang="fr-FR" sz="3200" b="1" dirty="0" smtClean="0"/>
              <a:t>    Elie était complètement épuisé, émotionnellement et physiquement, après l’expérience du mont Carmel. Il était déjà tombé dans un  profond sommeil lorsque le messager de la reine Jézabel le trouva. Ce réveil brutal — accompagné d’une menace de mort de la reine — servit de déclencheur : le début de la  descente d’Elie vers une terrible dépression.</a:t>
            </a:r>
          </a:p>
          <a:p>
            <a:pPr>
              <a:buNone/>
            </a:pPr>
            <a:r>
              <a:rPr lang="fr-FR" sz="3200" b="1" dirty="0" smtClean="0"/>
              <a:t> </a:t>
            </a:r>
          </a:p>
          <a:p>
            <a:pPr marL="0" indent="0" algn="ctr">
              <a:buNone/>
            </a:pPr>
            <a:endParaRPr lang="en-US" sz="3200" dirty="0"/>
          </a:p>
        </p:txBody>
      </p:sp>
    </p:spTree>
    <p:extLst>
      <p:ext uri="{BB962C8B-B14F-4D97-AF65-F5344CB8AC3E}">
        <p14:creationId xmlns:p14="http://schemas.microsoft.com/office/powerpoint/2010/main" val="968554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4001" cy="6857999"/>
          </a:xfrm>
          <a:prstGeom prst="rect">
            <a:avLst/>
          </a:prstGeom>
        </p:spPr>
      </p:pic>
      <p:sp>
        <p:nvSpPr>
          <p:cNvPr id="3" name="Content Placeholder 2"/>
          <p:cNvSpPr>
            <a:spLocks noGrp="1"/>
          </p:cNvSpPr>
          <p:nvPr>
            <p:ph idx="1"/>
          </p:nvPr>
        </p:nvSpPr>
        <p:spPr>
          <a:xfrm>
            <a:off x="641529" y="1840523"/>
            <a:ext cx="7886700" cy="5017476"/>
          </a:xfrm>
        </p:spPr>
        <p:txBody>
          <a:bodyPr>
            <a:normAutofit/>
          </a:bodyPr>
          <a:lstStyle/>
          <a:p>
            <a:pPr marL="0" indent="0" algn="ctr">
              <a:lnSpc>
                <a:spcPct val="100000"/>
              </a:lnSpc>
              <a:buNone/>
            </a:pPr>
            <a:r>
              <a:rPr lang="fr-FR" sz="4000" b="1" dirty="0" smtClean="0"/>
              <a:t>Alors Elie se sauva. Il prit la fuite — une fuite longue et difficile ! Il parcourut  150 kilomètres, jusqu’à </a:t>
            </a:r>
            <a:r>
              <a:rPr lang="fr-FR" sz="4000" b="1" dirty="0" err="1" smtClean="0"/>
              <a:t>Beer</a:t>
            </a:r>
            <a:r>
              <a:rPr lang="fr-FR" sz="4000" b="1" dirty="0" smtClean="0"/>
              <a:t>-</a:t>
            </a:r>
            <a:r>
              <a:rPr lang="fr-FR" sz="4000" b="1" dirty="0" err="1" smtClean="0"/>
              <a:t>Shéba</a:t>
            </a:r>
            <a:r>
              <a:rPr lang="fr-FR" sz="4000" b="1" dirty="0" smtClean="0"/>
              <a:t> puis une journée de marche en plus dans  le désert. Et finalement, comme pour nous parfois, </a:t>
            </a:r>
            <a:r>
              <a:rPr lang="fr-FR" sz="4000" b="1" dirty="0" smtClean="0">
                <a:solidFill>
                  <a:srgbClr val="663300"/>
                </a:solidFill>
              </a:rPr>
              <a:t>Elie arriva au point où il ne pouvait plus fuir. </a:t>
            </a:r>
            <a:endParaRPr lang="en-US" sz="4000" b="1" dirty="0">
              <a:solidFill>
                <a:srgbClr val="663300"/>
              </a:solidFill>
            </a:endParaRPr>
          </a:p>
        </p:txBody>
      </p:sp>
    </p:spTree>
    <p:extLst>
      <p:ext uri="{BB962C8B-B14F-4D97-AF65-F5344CB8AC3E}">
        <p14:creationId xmlns:p14="http://schemas.microsoft.com/office/powerpoint/2010/main" val="571084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9144001" cy="6857999"/>
          </a:xfrm>
          <a:prstGeom prst="rect">
            <a:avLst/>
          </a:prstGeom>
        </p:spPr>
      </p:pic>
      <p:sp>
        <p:nvSpPr>
          <p:cNvPr id="3" name="Content Placeholder 2"/>
          <p:cNvSpPr>
            <a:spLocks noGrp="1"/>
          </p:cNvSpPr>
          <p:nvPr>
            <p:ph idx="1"/>
          </p:nvPr>
        </p:nvSpPr>
        <p:spPr>
          <a:xfrm>
            <a:off x="633406" y="2227385"/>
            <a:ext cx="7886700" cy="2802648"/>
          </a:xfrm>
        </p:spPr>
        <p:txBody>
          <a:bodyPr>
            <a:noAutofit/>
          </a:bodyPr>
          <a:lstStyle/>
          <a:p>
            <a:pPr marL="0" indent="0" algn="ctr">
              <a:lnSpc>
                <a:spcPct val="100000"/>
              </a:lnSpc>
              <a:buNone/>
            </a:pPr>
            <a:r>
              <a:rPr lang="fr-FR" sz="4000" b="1" dirty="0" smtClean="0"/>
              <a:t>Lisons-la dans 1 Rois 19 : 4, “ </a:t>
            </a:r>
            <a:r>
              <a:rPr lang="fr-FR" sz="4000" b="1" i="1" dirty="0" smtClean="0"/>
              <a:t>Il alla dans le désert où, après une journée de marche, il s'assit sous un genêt, et demanda la mort, en disant : </a:t>
            </a:r>
            <a:r>
              <a:rPr lang="fr-FR" sz="4000" b="1" i="1" dirty="0" smtClean="0">
                <a:solidFill>
                  <a:srgbClr val="663300"/>
                </a:solidFill>
              </a:rPr>
              <a:t>C'est assez ! Maintenant, Eternel, prends mon âme, car je ne suis pas meilleur que mes pères !</a:t>
            </a:r>
            <a:r>
              <a:rPr lang="fr-FR" sz="4000" b="1" dirty="0" smtClean="0"/>
              <a:t> ”</a:t>
            </a:r>
          </a:p>
        </p:txBody>
      </p:sp>
    </p:spTree>
    <p:extLst>
      <p:ext uri="{BB962C8B-B14F-4D97-AF65-F5344CB8AC3E}">
        <p14:creationId xmlns:p14="http://schemas.microsoft.com/office/powerpoint/2010/main" val="1109848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74858" y="198437"/>
            <a:ext cx="9069142" cy="1325563"/>
          </a:xfrm>
        </p:spPr>
        <p:txBody>
          <a:bodyPr>
            <a:normAutofit/>
          </a:bodyPr>
          <a:lstStyle/>
          <a:p>
            <a:pPr algn="ctr"/>
            <a:r>
              <a:rPr lang="en-US" sz="3600" b="1" dirty="0" smtClean="0">
                <a:solidFill>
                  <a:schemeClr val="accent3">
                    <a:lumMod val="50000"/>
                  </a:schemeClr>
                </a:solidFill>
                <a:latin typeface="Avenir Next" charset="0"/>
                <a:ea typeface="Avenir Next" charset="0"/>
                <a:cs typeface="Avenir Next" charset="0"/>
              </a:rPr>
              <a:t>POUVEZ-VOUS VOUS IDENTIFIER</a:t>
            </a:r>
            <a:endParaRPr lang="en-US" sz="3600" dirty="0">
              <a:solidFill>
                <a:schemeClr val="accent3">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2588654" y="1524000"/>
            <a:ext cx="6480488" cy="5334000"/>
          </a:xfrm>
        </p:spPr>
        <p:txBody>
          <a:bodyPr>
            <a:normAutofit fontScale="92500" lnSpcReduction="10000"/>
          </a:bodyPr>
          <a:lstStyle/>
          <a:p>
            <a:pPr marL="0" indent="0" algn="ctr">
              <a:lnSpc>
                <a:spcPct val="100000"/>
              </a:lnSpc>
              <a:buNone/>
            </a:pPr>
            <a:r>
              <a:rPr lang="fr-FR" sz="3500" b="1" dirty="0" smtClean="0">
                <a:solidFill>
                  <a:srgbClr val="663300"/>
                </a:solidFill>
              </a:rPr>
              <a:t>Pouvez-vous vous identifier à la prière de désespoir d’Elie ? </a:t>
            </a:r>
            <a:r>
              <a:rPr lang="fr-FR" sz="3500" b="1" dirty="0" smtClean="0"/>
              <a:t>Vous est-il déjà arrivé de vouloir tout abandonner spirituellement et même physiquement ? Vous est-il déjà arrivé de penser avoir tout raté au point que ce n’était pas la peine de réessayer ? Vous êtes-vous déjà sentis si fatigués — complètement pris au piège et sans recours — que vous ne vouliez plus continuer ?</a:t>
            </a:r>
          </a:p>
          <a:p>
            <a:pPr marL="0" indent="0" algn="ctr">
              <a:lnSpc>
                <a:spcPct val="100000"/>
              </a:lnSpc>
              <a:buNone/>
            </a:pPr>
            <a:endParaRPr lang="en-US" b="1" dirty="0"/>
          </a:p>
        </p:txBody>
      </p:sp>
    </p:spTree>
    <p:extLst>
      <p:ext uri="{BB962C8B-B14F-4D97-AF65-F5344CB8AC3E}">
        <p14:creationId xmlns:p14="http://schemas.microsoft.com/office/powerpoint/2010/main" val="183117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628650" y="2110154"/>
            <a:ext cx="8262131" cy="4337539"/>
          </a:xfrm>
        </p:spPr>
        <p:txBody>
          <a:bodyPr>
            <a:normAutofit/>
          </a:bodyPr>
          <a:lstStyle/>
          <a:p>
            <a:pPr algn="ctr">
              <a:buNone/>
            </a:pPr>
            <a:r>
              <a:rPr lang="fr-FR" sz="3600" b="1" dirty="0" smtClean="0"/>
              <a:t>Si c’est le cas, vous êtes en bonne compagnie. Plusieurs géants spirituels —et même les plus grands prêtres héroïques — ont ressenti cela également. Pourtant  il y a de bonnes </a:t>
            </a:r>
          </a:p>
          <a:p>
            <a:pPr algn="ctr">
              <a:buNone/>
            </a:pPr>
            <a:r>
              <a:rPr lang="fr-FR" sz="3600" b="1" dirty="0" smtClean="0"/>
              <a:t>nouvelles ! </a:t>
            </a:r>
            <a:r>
              <a:rPr lang="fr-FR" sz="3600" b="1" dirty="0" smtClean="0">
                <a:solidFill>
                  <a:srgbClr val="663300"/>
                </a:solidFill>
              </a:rPr>
              <a:t>Dieu sut gérer le cas d’Elie et Dieu sait faire la même chose pour vous.</a:t>
            </a:r>
          </a:p>
          <a:p>
            <a:pPr marL="0" indent="0" algn="ctr">
              <a:lnSpc>
                <a:spcPct val="100000"/>
              </a:lnSpc>
              <a:buNone/>
            </a:pPr>
            <a:endParaRPr lang="en-US" b="1" dirty="0">
              <a:solidFill>
                <a:schemeClr val="accent4">
                  <a:lumMod val="50000"/>
                </a:schemeClr>
              </a:solidFill>
            </a:endParaRPr>
          </a:p>
        </p:txBody>
      </p:sp>
    </p:spTree>
    <p:extLst>
      <p:ext uri="{BB962C8B-B14F-4D97-AF65-F5344CB8AC3E}">
        <p14:creationId xmlns:p14="http://schemas.microsoft.com/office/powerpoint/2010/main" val="317319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880315" y="2723"/>
            <a:ext cx="7253220" cy="1325563"/>
          </a:xfrm>
        </p:spPr>
        <p:txBody>
          <a:bodyPr>
            <a:normAutofit/>
          </a:bodyPr>
          <a:lstStyle/>
          <a:p>
            <a:pPr algn="ctr"/>
            <a:r>
              <a:rPr lang="en-US" sz="5400" b="1" dirty="0" smtClean="0">
                <a:solidFill>
                  <a:schemeClr val="accent3">
                    <a:lumMod val="50000"/>
                  </a:schemeClr>
                </a:solidFill>
                <a:latin typeface="Avenir Next" charset="0"/>
                <a:ea typeface="Avenir Next" charset="0"/>
                <a:cs typeface="Avenir Next" charset="0"/>
              </a:rPr>
              <a:t>DIEU COMPREND</a:t>
            </a:r>
            <a:endParaRPr lang="en-US" sz="5400" dirty="0">
              <a:solidFill>
                <a:schemeClr val="accent3">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2672862" y="1991068"/>
            <a:ext cx="6460673" cy="4866932"/>
          </a:xfrm>
        </p:spPr>
        <p:txBody>
          <a:bodyPr>
            <a:normAutofit fontScale="92500"/>
          </a:bodyPr>
          <a:lstStyle/>
          <a:p>
            <a:pPr>
              <a:buNone/>
            </a:pPr>
            <a:r>
              <a:rPr lang="fr-FR" dirty="0" smtClean="0"/>
              <a:t>  </a:t>
            </a:r>
            <a:r>
              <a:rPr lang="fr-FR" sz="3400" b="1" dirty="0" smtClean="0"/>
              <a:t>“ </a:t>
            </a:r>
            <a:r>
              <a:rPr lang="fr-FR" sz="3400" b="1" i="1" dirty="0" smtClean="0"/>
              <a:t>Nous pouvons ne pas avoir, au moment où nous prions, de preuve spéciale que le Seigneur se penche sur nous avec compassion et amour, mais c’est néanmoins le cas. Nous pouvons ne pas sentir son attouchement, </a:t>
            </a:r>
            <a:r>
              <a:rPr lang="fr-FR" sz="3400" b="1" i="1" dirty="0" smtClean="0">
                <a:solidFill>
                  <a:srgbClr val="663300"/>
                </a:solidFill>
              </a:rPr>
              <a:t>mais sa main est sur nous, et cette main nous assure de son amour et de ses tendres compassions.</a:t>
            </a:r>
            <a:r>
              <a:rPr lang="fr-FR" sz="3400" b="1" dirty="0" smtClean="0">
                <a:solidFill>
                  <a:srgbClr val="663300"/>
                </a:solidFill>
              </a:rPr>
              <a:t> </a:t>
            </a:r>
            <a:r>
              <a:rPr lang="fr-FR" sz="3400" b="1" dirty="0" smtClean="0"/>
              <a:t>” (Ellen G. White, </a:t>
            </a:r>
            <a:r>
              <a:rPr lang="fr-FR" sz="3400" b="1" i="1" dirty="0" smtClean="0"/>
              <a:t>Le meilleur chemin</a:t>
            </a:r>
            <a:r>
              <a:rPr lang="fr-FR" sz="3400" b="1" dirty="0" smtClean="0"/>
              <a:t>, p. 153).</a:t>
            </a:r>
          </a:p>
        </p:txBody>
      </p:sp>
    </p:spTree>
    <p:extLst>
      <p:ext uri="{BB962C8B-B14F-4D97-AF65-F5344CB8AC3E}">
        <p14:creationId xmlns:p14="http://schemas.microsoft.com/office/powerpoint/2010/main" val="986369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1247</TotalTime>
  <Words>2141</Words>
  <Application>Microsoft Office PowerPoint</Application>
  <PresentationFormat>Affichage à l'écran (4:3)</PresentationFormat>
  <Paragraphs>146</Paragraphs>
  <Slides>23</Slides>
  <Notes>23</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Office Theme</vt:lpstr>
      <vt:lpstr>DIEU COMPREND PAR CHANTAL KLINGBEIL </vt:lpstr>
      <vt:lpstr>Présentation PowerPoint</vt:lpstr>
      <vt:lpstr>Présentation PowerPoint</vt:lpstr>
      <vt:lpstr>DEBUT DE LA DEPRESSION</vt:lpstr>
      <vt:lpstr>Présentation PowerPoint</vt:lpstr>
      <vt:lpstr>Présentation PowerPoint</vt:lpstr>
      <vt:lpstr>POUVEZ-VOUS VOUS IDENTIFIER</vt:lpstr>
      <vt:lpstr>Présentation PowerPoint</vt:lpstr>
      <vt:lpstr>DIEU COMPREND</vt:lpstr>
      <vt:lpstr>Présentation PowerPoint</vt:lpstr>
      <vt:lpstr>Présentation PowerPoint</vt:lpstr>
      <vt:lpstr>LA GUERISON PREND DU TEMPS </vt:lpstr>
      <vt:lpstr>Présentation PowerPoint</vt:lpstr>
      <vt:lpstr>Présentation PowerPoint</vt:lpstr>
      <vt:lpstr>LE RESTE DE L’HISTOIRE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 Near To Me</dc:title>
  <dc:creator>Arrais, Raquel</dc:creator>
  <cp:lastModifiedBy>DJANOU</cp:lastModifiedBy>
  <cp:revision>38</cp:revision>
  <dcterms:created xsi:type="dcterms:W3CDTF">2017-10-16T19:42:52Z</dcterms:created>
  <dcterms:modified xsi:type="dcterms:W3CDTF">2018-02-15T15:27:40Z</dcterms:modified>
</cp:coreProperties>
</file>